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84276ECD-826B-4FFD-A4A4-EA31EC847418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457200" y="2410560"/>
            <a:ext cx="9071640" cy="1875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Collecting data for the future of oceanographic and fisheries science in the EU outermost regions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640080" y="4703040"/>
            <a:ext cx="7498080" cy="1626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1800" spc="-1" strike="noStrike">
                <a:latin typeface="Arial"/>
              </a:rPr>
              <a:t>Sylvain Bonhommeau – Délégation de l’Océan Indien</a:t>
            </a:r>
            <a:endParaRPr b="0" lang="en-US" sz="1800" spc="-1" strike="noStrike">
              <a:latin typeface="Arial"/>
            </a:endParaRPr>
          </a:p>
          <a:p>
            <a:pPr algn="ctr"/>
            <a:endParaRPr b="0" lang="en-US" sz="1800" spc="-1" strike="noStrike">
              <a:latin typeface="Arial"/>
            </a:endParaRPr>
          </a:p>
          <a:p>
            <a:pPr algn="ctr"/>
            <a:endParaRPr b="0" lang="en-US" sz="1800" spc="-1" strike="noStrike">
              <a:latin typeface="Arial"/>
            </a:endParaRPr>
          </a:p>
          <a:p>
            <a:pPr algn="ctr"/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Contact: sylvain.bonhommeau@ifremer.fr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8258040" y="6217920"/>
            <a:ext cx="1434600" cy="1306440"/>
          </a:xfrm>
          <a:prstGeom prst="rect">
            <a:avLst/>
          </a:prstGeom>
          <a:ln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0" y="0"/>
            <a:ext cx="10080000" cy="548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TextShape 2"/>
          <p:cNvSpPr txBox="1"/>
          <p:nvPr/>
        </p:nvSpPr>
        <p:spPr>
          <a:xfrm>
            <a:off x="0" y="91440"/>
            <a:ext cx="100584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solidFill>
                  <a:srgbClr val="ffffff"/>
                </a:solidFill>
                <a:latin typeface="Arial"/>
              </a:rPr>
              <a:t>3- An open data network to inform sound managements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7" name="TextShape 3"/>
          <p:cNvSpPr txBox="1"/>
          <p:nvPr/>
        </p:nvSpPr>
        <p:spPr>
          <a:xfrm>
            <a:off x="640080" y="590400"/>
            <a:ext cx="8046720" cy="674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Common standard for data (exists for oceanography but not fisheries)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Freely accessible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Enlarge data management plans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Not remote if regions are connected! Work with and help third countries to collect and share data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Provide common and open services (Virtual Research Environment; eg. H2020 Bluebridge)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Develop big data tools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118" name="" descr=""/>
          <p:cNvPicPr/>
          <p:nvPr/>
        </p:nvPicPr>
        <p:blipFill>
          <a:blip r:embed="rId1"/>
          <a:stretch/>
        </p:blipFill>
        <p:spPr>
          <a:xfrm>
            <a:off x="3017520" y="2064240"/>
            <a:ext cx="4055400" cy="2973600"/>
          </a:xfrm>
          <a:prstGeom prst="rect">
            <a:avLst/>
          </a:prstGeom>
          <a:ln>
            <a:noFill/>
          </a:ln>
        </p:spPr>
      </p:pic>
      <p:sp>
        <p:nvSpPr>
          <p:cNvPr id="119" name="TextShape 4"/>
          <p:cNvSpPr txBox="1"/>
          <p:nvPr/>
        </p:nvSpPr>
        <p:spPr>
          <a:xfrm>
            <a:off x="0" y="7224480"/>
            <a:ext cx="10080000" cy="541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1600" spc="-1" strike="noStrike">
                <a:solidFill>
                  <a:srgbClr val="000000"/>
                </a:solidFill>
                <a:latin typeface="Arial"/>
                <a:ea typeface="Noto Sans CJK SC Regular"/>
              </a:rPr>
              <a:t>1st Meeting of the Outermost Regions Forum for Maritime Affairs and Fisheries - June 26 2018</a:t>
            </a:r>
            <a:endParaRPr b="0" lang="en-US" sz="1600" spc="-1" strike="noStrike">
              <a:latin typeface="Arial"/>
            </a:endParaRPr>
          </a:p>
          <a:p>
            <a:pPr algn="r"/>
            <a:endParaRPr b="0" lang="en-US" sz="1600" spc="-1" strike="noStrike"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208080" y="1728000"/>
            <a:ext cx="9576000" cy="2651760"/>
          </a:xfrm>
          <a:custGeom>
            <a:avLst/>
            <a:gdLst/>
            <a:ahLst/>
            <a:rect l="0" t="0" r="r" b="b"/>
            <a:pathLst>
              <a:path w="26601" h="7368">
                <a:moveTo>
                  <a:pt x="1227" y="0"/>
                </a:moveTo>
                <a:cubicBezTo>
                  <a:pt x="613" y="0"/>
                  <a:pt x="0" y="613"/>
                  <a:pt x="0" y="1227"/>
                </a:cubicBezTo>
                <a:lnTo>
                  <a:pt x="0" y="6139"/>
                </a:lnTo>
                <a:cubicBezTo>
                  <a:pt x="0" y="6753"/>
                  <a:pt x="613" y="7367"/>
                  <a:pt x="1227" y="7367"/>
                </a:cubicBezTo>
                <a:lnTo>
                  <a:pt x="25373" y="7367"/>
                </a:lnTo>
                <a:cubicBezTo>
                  <a:pt x="25986" y="7367"/>
                  <a:pt x="26600" y="6753"/>
                  <a:pt x="26600" y="6139"/>
                </a:cubicBezTo>
                <a:lnTo>
                  <a:pt x="26600" y="1227"/>
                </a:lnTo>
                <a:cubicBezTo>
                  <a:pt x="26600" y="613"/>
                  <a:pt x="25986" y="0"/>
                  <a:pt x="25373" y="0"/>
                </a:cubicBezTo>
                <a:lnTo>
                  <a:pt x="1227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CustomShape 2"/>
          <p:cNvSpPr/>
          <p:nvPr/>
        </p:nvSpPr>
        <p:spPr>
          <a:xfrm>
            <a:off x="208080" y="2276640"/>
            <a:ext cx="9576000" cy="3214800"/>
          </a:xfrm>
          <a:custGeom>
            <a:avLst/>
            <a:gdLst/>
            <a:ahLst/>
            <a:rect l="0" t="0" r="r" b="b"/>
            <a:pathLst>
              <a:path w="26602" h="8932">
                <a:moveTo>
                  <a:pt x="1488" y="0"/>
                </a:moveTo>
                <a:cubicBezTo>
                  <a:pt x="744" y="0"/>
                  <a:pt x="0" y="744"/>
                  <a:pt x="0" y="1488"/>
                </a:cubicBezTo>
                <a:lnTo>
                  <a:pt x="0" y="7442"/>
                </a:lnTo>
                <a:cubicBezTo>
                  <a:pt x="0" y="8186"/>
                  <a:pt x="744" y="8931"/>
                  <a:pt x="1488" y="8931"/>
                </a:cubicBezTo>
                <a:lnTo>
                  <a:pt x="25112" y="8931"/>
                </a:lnTo>
                <a:cubicBezTo>
                  <a:pt x="25856" y="8931"/>
                  <a:pt x="26601" y="8186"/>
                  <a:pt x="26601" y="7442"/>
                </a:cubicBezTo>
                <a:lnTo>
                  <a:pt x="26601" y="1488"/>
                </a:lnTo>
                <a:cubicBezTo>
                  <a:pt x="26601" y="744"/>
                  <a:pt x="25856" y="0"/>
                  <a:pt x="25112" y="0"/>
                </a:cubicBezTo>
                <a:lnTo>
                  <a:pt x="1488" y="0"/>
                </a:lnTo>
              </a:path>
            </a:pathLst>
          </a:cu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3"/>
          <p:cNvSpPr/>
          <p:nvPr/>
        </p:nvSpPr>
        <p:spPr>
          <a:xfrm>
            <a:off x="208080" y="2129760"/>
            <a:ext cx="9576000" cy="6400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TextShape 4"/>
          <p:cNvSpPr txBox="1"/>
          <p:nvPr/>
        </p:nvSpPr>
        <p:spPr>
          <a:xfrm>
            <a:off x="573840" y="1764000"/>
            <a:ext cx="26517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solidFill>
                  <a:srgbClr val="ffffff"/>
                </a:solidFill>
                <a:latin typeface="Arial"/>
              </a:rPr>
              <a:t>Fisheries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4" name="TextShape 5"/>
          <p:cNvSpPr txBox="1"/>
          <p:nvPr/>
        </p:nvSpPr>
        <p:spPr>
          <a:xfrm>
            <a:off x="920160" y="2295000"/>
            <a:ext cx="1371600" cy="636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latin typeface="Arial"/>
              </a:rPr>
              <a:t>Strengths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5" name="TextShape 6"/>
          <p:cNvSpPr txBox="1"/>
          <p:nvPr/>
        </p:nvSpPr>
        <p:spPr>
          <a:xfrm>
            <a:off x="3911760" y="2276640"/>
            <a:ext cx="164592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latin typeface="Arial"/>
              </a:rPr>
              <a:t>Weaknesses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6" name="TextShape 7"/>
          <p:cNvSpPr txBox="1"/>
          <p:nvPr/>
        </p:nvSpPr>
        <p:spPr>
          <a:xfrm>
            <a:off x="479520" y="2786400"/>
            <a:ext cx="2926080" cy="2138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Strong efforts in tuna RFMOs with success (bluefin tuna)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EU data collection through the European Maritime and Fisheries Fund (77)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7" name="TextShape 8"/>
          <p:cNvSpPr txBox="1"/>
          <p:nvPr/>
        </p:nvSpPr>
        <p:spPr>
          <a:xfrm>
            <a:off x="3287520" y="2786760"/>
            <a:ext cx="2926080" cy="2649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Starting efforts in demersal RFMOs (e.g. SOFIA)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Little knowledge and data for sharks, billfish and neretic species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Ecosystem approach needed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8" name="Line 9"/>
          <p:cNvSpPr/>
          <p:nvPr/>
        </p:nvSpPr>
        <p:spPr>
          <a:xfrm flipV="1">
            <a:off x="208080" y="2129760"/>
            <a:ext cx="0" cy="801360"/>
          </a:xfrm>
          <a:prstGeom prst="line">
            <a:avLst/>
          </a:prstGeom>
          <a:ln>
            <a:solidFill>
              <a:srgbClr val="1b75bc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Line 10"/>
          <p:cNvSpPr/>
          <p:nvPr/>
        </p:nvSpPr>
        <p:spPr>
          <a:xfrm flipV="1">
            <a:off x="9784080" y="2129760"/>
            <a:ext cx="0" cy="801360"/>
          </a:xfrm>
          <a:prstGeom prst="line">
            <a:avLst/>
          </a:prstGeom>
          <a:ln>
            <a:solidFill>
              <a:srgbClr val="1b75bc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TextShape 11"/>
          <p:cNvSpPr txBox="1"/>
          <p:nvPr/>
        </p:nvSpPr>
        <p:spPr>
          <a:xfrm>
            <a:off x="7076880" y="2273400"/>
            <a:ext cx="226944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latin typeface="Arial"/>
              </a:rPr>
              <a:t>Recommandations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1" name="TextShape 12"/>
          <p:cNvSpPr txBox="1"/>
          <p:nvPr/>
        </p:nvSpPr>
        <p:spPr>
          <a:xfrm>
            <a:off x="6707520" y="2786760"/>
            <a:ext cx="2926080" cy="239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Improve scientific knowledge on marine species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Cooperate with third countries to collect more fisheries data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Manage fisheries!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2" name="CustomShape 13"/>
          <p:cNvSpPr/>
          <p:nvPr/>
        </p:nvSpPr>
        <p:spPr>
          <a:xfrm>
            <a:off x="208440" y="1728360"/>
            <a:ext cx="9576000" cy="2651760"/>
          </a:xfrm>
          <a:custGeom>
            <a:avLst/>
            <a:gdLst/>
            <a:ahLst/>
            <a:rect l="0" t="0" r="r" b="b"/>
            <a:pathLst>
              <a:path w="26601" h="7368">
                <a:moveTo>
                  <a:pt x="1227" y="0"/>
                </a:moveTo>
                <a:cubicBezTo>
                  <a:pt x="613" y="0"/>
                  <a:pt x="0" y="613"/>
                  <a:pt x="0" y="1227"/>
                </a:cubicBezTo>
                <a:lnTo>
                  <a:pt x="0" y="6139"/>
                </a:lnTo>
                <a:cubicBezTo>
                  <a:pt x="0" y="6753"/>
                  <a:pt x="613" y="7367"/>
                  <a:pt x="1227" y="7367"/>
                </a:cubicBezTo>
                <a:lnTo>
                  <a:pt x="25373" y="7367"/>
                </a:lnTo>
                <a:cubicBezTo>
                  <a:pt x="25986" y="7367"/>
                  <a:pt x="26600" y="6753"/>
                  <a:pt x="26600" y="6139"/>
                </a:cubicBezTo>
                <a:lnTo>
                  <a:pt x="26600" y="1227"/>
                </a:lnTo>
                <a:cubicBezTo>
                  <a:pt x="26600" y="613"/>
                  <a:pt x="25986" y="0"/>
                  <a:pt x="25373" y="0"/>
                </a:cubicBezTo>
                <a:lnTo>
                  <a:pt x="1227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14"/>
          <p:cNvSpPr/>
          <p:nvPr/>
        </p:nvSpPr>
        <p:spPr>
          <a:xfrm>
            <a:off x="208440" y="2277000"/>
            <a:ext cx="9576000" cy="3940920"/>
          </a:xfrm>
          <a:custGeom>
            <a:avLst/>
            <a:gdLst/>
            <a:ahLst/>
            <a:rect l="0" t="0" r="r" b="b"/>
            <a:pathLst>
              <a:path w="26602" h="10949">
                <a:moveTo>
                  <a:pt x="1824" y="0"/>
                </a:moveTo>
                <a:cubicBezTo>
                  <a:pt x="912" y="0"/>
                  <a:pt x="0" y="912"/>
                  <a:pt x="0" y="1824"/>
                </a:cubicBezTo>
                <a:lnTo>
                  <a:pt x="0" y="9123"/>
                </a:lnTo>
                <a:cubicBezTo>
                  <a:pt x="0" y="10035"/>
                  <a:pt x="912" y="10948"/>
                  <a:pt x="1824" y="10948"/>
                </a:cubicBezTo>
                <a:lnTo>
                  <a:pt x="24776" y="10948"/>
                </a:lnTo>
                <a:cubicBezTo>
                  <a:pt x="25688" y="10948"/>
                  <a:pt x="26601" y="10035"/>
                  <a:pt x="26601" y="9123"/>
                </a:cubicBezTo>
                <a:lnTo>
                  <a:pt x="26601" y="1824"/>
                </a:lnTo>
                <a:cubicBezTo>
                  <a:pt x="26601" y="912"/>
                  <a:pt x="25688" y="0"/>
                  <a:pt x="24776" y="0"/>
                </a:cubicBezTo>
                <a:lnTo>
                  <a:pt x="1824" y="0"/>
                </a:lnTo>
              </a:path>
            </a:pathLst>
          </a:cu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15"/>
          <p:cNvSpPr/>
          <p:nvPr/>
        </p:nvSpPr>
        <p:spPr>
          <a:xfrm>
            <a:off x="208440" y="2130120"/>
            <a:ext cx="9576000" cy="749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TextShape 16"/>
          <p:cNvSpPr txBox="1"/>
          <p:nvPr/>
        </p:nvSpPr>
        <p:spPr>
          <a:xfrm>
            <a:off x="574200" y="1764360"/>
            <a:ext cx="26517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solidFill>
                  <a:srgbClr val="ffffff"/>
                </a:solidFill>
                <a:latin typeface="Arial"/>
              </a:rPr>
              <a:t>Fisheries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6" name="TextShape 17"/>
          <p:cNvSpPr txBox="1"/>
          <p:nvPr/>
        </p:nvSpPr>
        <p:spPr>
          <a:xfrm>
            <a:off x="920520" y="2295360"/>
            <a:ext cx="1371600" cy="636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latin typeface="Arial"/>
              </a:rPr>
              <a:t>Strengths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7" name="TextShape 18"/>
          <p:cNvSpPr txBox="1"/>
          <p:nvPr/>
        </p:nvSpPr>
        <p:spPr>
          <a:xfrm>
            <a:off x="3912120" y="2277000"/>
            <a:ext cx="164592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latin typeface="Arial"/>
              </a:rPr>
              <a:t>Weaknesses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8" name="TextShape 19"/>
          <p:cNvSpPr txBox="1"/>
          <p:nvPr/>
        </p:nvSpPr>
        <p:spPr>
          <a:xfrm>
            <a:off x="479880" y="2786760"/>
            <a:ext cx="2926080" cy="2138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Strong efforts in tuna RFMOs with success (bluefin tuna)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EU data collection through the European Maritime and Fisheries Fund (77)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9" name="TextShape 20"/>
          <p:cNvSpPr txBox="1"/>
          <p:nvPr/>
        </p:nvSpPr>
        <p:spPr>
          <a:xfrm>
            <a:off x="3287880" y="2787120"/>
            <a:ext cx="2926080" cy="3417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Starting efforts in demersal RFMOs (e.g. SOFIA)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Little knowledge and data for sharks, billfish and neretic species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Ecosystem approach needed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Very sensitive to global change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0" name="Line 21"/>
          <p:cNvSpPr/>
          <p:nvPr/>
        </p:nvSpPr>
        <p:spPr>
          <a:xfrm flipV="1">
            <a:off x="208440" y="2130120"/>
            <a:ext cx="0" cy="801360"/>
          </a:xfrm>
          <a:prstGeom prst="line">
            <a:avLst/>
          </a:prstGeom>
          <a:ln>
            <a:solidFill>
              <a:srgbClr val="1b75bc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Line 22"/>
          <p:cNvSpPr/>
          <p:nvPr/>
        </p:nvSpPr>
        <p:spPr>
          <a:xfrm flipV="1">
            <a:off x="9784440" y="2130120"/>
            <a:ext cx="0" cy="801360"/>
          </a:xfrm>
          <a:prstGeom prst="line">
            <a:avLst/>
          </a:prstGeom>
          <a:ln>
            <a:solidFill>
              <a:srgbClr val="1b75bc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TextShape 23"/>
          <p:cNvSpPr txBox="1"/>
          <p:nvPr/>
        </p:nvSpPr>
        <p:spPr>
          <a:xfrm>
            <a:off x="7077240" y="2273760"/>
            <a:ext cx="226944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latin typeface="Arial"/>
              </a:rPr>
              <a:t>Recommandations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3" name="TextShape 24"/>
          <p:cNvSpPr txBox="1"/>
          <p:nvPr/>
        </p:nvSpPr>
        <p:spPr>
          <a:xfrm>
            <a:off x="6707880" y="2787120"/>
            <a:ext cx="2926080" cy="239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Improve scientific knowledge on marine species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Cooperate with third countries to collect more fisheries data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800" spc="-1" strike="noStrike">
                <a:latin typeface="Arial"/>
              </a:rPr>
              <a:t>Manage fisheries!</a:t>
            </a:r>
            <a:r>
              <a:rPr b="0" lang="en-US" sz="1800" spc="-1" strike="noStrike">
                <a:latin typeface="Arial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4" name="TextShape 25"/>
          <p:cNvSpPr txBox="1"/>
          <p:nvPr/>
        </p:nvSpPr>
        <p:spPr>
          <a:xfrm>
            <a:off x="0" y="91800"/>
            <a:ext cx="10058400" cy="40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2200" spc="-1" strike="noStrike">
                <a:latin typeface="Arial"/>
              </a:rPr>
              <a:t>Take-home message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45" name="TextShape 26"/>
          <p:cNvSpPr txBox="1"/>
          <p:nvPr/>
        </p:nvSpPr>
        <p:spPr>
          <a:xfrm>
            <a:off x="0" y="7224480"/>
            <a:ext cx="10080000" cy="541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1600" spc="-1" strike="noStrike">
                <a:solidFill>
                  <a:srgbClr val="000000"/>
                </a:solidFill>
                <a:latin typeface="Arial"/>
                <a:ea typeface="Noto Sans CJK SC Regular"/>
              </a:rPr>
              <a:t>1st Meeting of the Outermost Regions Forum for Maritime Affairs and Fisheries - June 26 2018</a:t>
            </a:r>
            <a:endParaRPr b="0" lang="en-US" sz="1600" spc="-1" strike="noStrike">
              <a:latin typeface="Arial"/>
            </a:endParaRPr>
          </a:p>
          <a:p>
            <a:pPr algn="r"/>
            <a:endParaRPr b="0" lang="en-US" sz="1600" spc="-1" strike="noStrike"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0" y="91440"/>
            <a:ext cx="10058400" cy="40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2200" spc="-1" strike="noStrike">
                <a:latin typeface="Arial"/>
              </a:rPr>
              <a:t>Take-home message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208080" y="1728000"/>
            <a:ext cx="9576000" cy="2651760"/>
          </a:xfrm>
          <a:custGeom>
            <a:avLst/>
            <a:gdLst/>
            <a:ahLst/>
            <a:rect l="0" t="0" r="r" b="b"/>
            <a:pathLst>
              <a:path w="26601" h="7368">
                <a:moveTo>
                  <a:pt x="1227" y="0"/>
                </a:moveTo>
                <a:cubicBezTo>
                  <a:pt x="613" y="0"/>
                  <a:pt x="0" y="613"/>
                  <a:pt x="0" y="1227"/>
                </a:cubicBezTo>
                <a:lnTo>
                  <a:pt x="0" y="6139"/>
                </a:lnTo>
                <a:cubicBezTo>
                  <a:pt x="0" y="6753"/>
                  <a:pt x="613" y="7367"/>
                  <a:pt x="1227" y="7367"/>
                </a:cubicBezTo>
                <a:lnTo>
                  <a:pt x="25373" y="7367"/>
                </a:lnTo>
                <a:cubicBezTo>
                  <a:pt x="25986" y="7367"/>
                  <a:pt x="26600" y="6753"/>
                  <a:pt x="26600" y="6139"/>
                </a:cubicBezTo>
                <a:lnTo>
                  <a:pt x="26600" y="1227"/>
                </a:lnTo>
                <a:cubicBezTo>
                  <a:pt x="26600" y="613"/>
                  <a:pt x="25986" y="0"/>
                  <a:pt x="25373" y="0"/>
                </a:cubicBezTo>
                <a:lnTo>
                  <a:pt x="1227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3"/>
          <p:cNvSpPr/>
          <p:nvPr/>
        </p:nvSpPr>
        <p:spPr>
          <a:xfrm>
            <a:off x="208080" y="2276640"/>
            <a:ext cx="9576000" cy="3214800"/>
          </a:xfrm>
          <a:custGeom>
            <a:avLst/>
            <a:gdLst/>
            <a:ahLst/>
            <a:rect l="0" t="0" r="r" b="b"/>
            <a:pathLst>
              <a:path w="26602" h="8932">
                <a:moveTo>
                  <a:pt x="1488" y="0"/>
                </a:moveTo>
                <a:cubicBezTo>
                  <a:pt x="744" y="0"/>
                  <a:pt x="0" y="744"/>
                  <a:pt x="0" y="1488"/>
                </a:cubicBezTo>
                <a:lnTo>
                  <a:pt x="0" y="7442"/>
                </a:lnTo>
                <a:cubicBezTo>
                  <a:pt x="0" y="8186"/>
                  <a:pt x="744" y="8931"/>
                  <a:pt x="1488" y="8931"/>
                </a:cubicBezTo>
                <a:lnTo>
                  <a:pt x="25112" y="8931"/>
                </a:lnTo>
                <a:cubicBezTo>
                  <a:pt x="25856" y="8931"/>
                  <a:pt x="26601" y="8186"/>
                  <a:pt x="26601" y="7442"/>
                </a:cubicBezTo>
                <a:lnTo>
                  <a:pt x="26601" y="1488"/>
                </a:lnTo>
                <a:cubicBezTo>
                  <a:pt x="26601" y="744"/>
                  <a:pt x="25856" y="0"/>
                  <a:pt x="25112" y="0"/>
                </a:cubicBezTo>
                <a:lnTo>
                  <a:pt x="1488" y="0"/>
                </a:lnTo>
              </a:path>
            </a:pathLst>
          </a:cu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4"/>
          <p:cNvSpPr/>
          <p:nvPr/>
        </p:nvSpPr>
        <p:spPr>
          <a:xfrm>
            <a:off x="208080" y="2129760"/>
            <a:ext cx="9576000" cy="6400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TextShape 5"/>
          <p:cNvSpPr txBox="1"/>
          <p:nvPr/>
        </p:nvSpPr>
        <p:spPr>
          <a:xfrm>
            <a:off x="573840" y="1764000"/>
            <a:ext cx="26517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solidFill>
                  <a:srgbClr val="ffffff"/>
                </a:solidFill>
                <a:latin typeface="Arial"/>
              </a:rPr>
              <a:t>Fisheries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1" name="TextShape 6"/>
          <p:cNvSpPr txBox="1"/>
          <p:nvPr/>
        </p:nvSpPr>
        <p:spPr>
          <a:xfrm>
            <a:off x="920160" y="2295000"/>
            <a:ext cx="1371600" cy="636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latin typeface="Arial"/>
              </a:rPr>
              <a:t>Strengths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2" name="TextShape 7"/>
          <p:cNvSpPr txBox="1"/>
          <p:nvPr/>
        </p:nvSpPr>
        <p:spPr>
          <a:xfrm>
            <a:off x="3911760" y="2276640"/>
            <a:ext cx="164592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latin typeface="Arial"/>
              </a:rPr>
              <a:t>Weaknesses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3" name="TextShape 8"/>
          <p:cNvSpPr txBox="1"/>
          <p:nvPr/>
        </p:nvSpPr>
        <p:spPr>
          <a:xfrm>
            <a:off x="479520" y="2786400"/>
            <a:ext cx="2926080" cy="2138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Strong efforts in tuna RFMOs with success (bluefin tuna)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EU data collection through the European Maritime and Fisheries Fund (77)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4" name="TextShape 9"/>
          <p:cNvSpPr txBox="1"/>
          <p:nvPr/>
        </p:nvSpPr>
        <p:spPr>
          <a:xfrm>
            <a:off x="3287520" y="2786760"/>
            <a:ext cx="2926080" cy="2649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Starting efforts in demersal RFMOs (e.g. SOFIA)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Little knowledge and data for sharks, billfish and neretic species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Ecosystem approach needed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5" name="Line 10"/>
          <p:cNvSpPr/>
          <p:nvPr/>
        </p:nvSpPr>
        <p:spPr>
          <a:xfrm flipV="1">
            <a:off x="208080" y="2129760"/>
            <a:ext cx="0" cy="801360"/>
          </a:xfrm>
          <a:prstGeom prst="line">
            <a:avLst/>
          </a:prstGeom>
          <a:ln>
            <a:solidFill>
              <a:srgbClr val="1b75bc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Line 11"/>
          <p:cNvSpPr/>
          <p:nvPr/>
        </p:nvSpPr>
        <p:spPr>
          <a:xfrm flipV="1">
            <a:off x="9784080" y="2129760"/>
            <a:ext cx="0" cy="801360"/>
          </a:xfrm>
          <a:prstGeom prst="line">
            <a:avLst/>
          </a:prstGeom>
          <a:ln>
            <a:solidFill>
              <a:srgbClr val="1b75bc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TextShape 12"/>
          <p:cNvSpPr txBox="1"/>
          <p:nvPr/>
        </p:nvSpPr>
        <p:spPr>
          <a:xfrm>
            <a:off x="7076880" y="2273400"/>
            <a:ext cx="226944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latin typeface="Arial"/>
              </a:rPr>
              <a:t>Recommandations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8" name="TextShape 13"/>
          <p:cNvSpPr txBox="1"/>
          <p:nvPr/>
        </p:nvSpPr>
        <p:spPr>
          <a:xfrm>
            <a:off x="6707520" y="2786760"/>
            <a:ext cx="2926080" cy="239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Improve scientific knowledge on marine species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Cooperate with third countries to collect more fisheries data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Manage fisheries!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9" name="CustomShape 14"/>
          <p:cNvSpPr/>
          <p:nvPr/>
        </p:nvSpPr>
        <p:spPr>
          <a:xfrm>
            <a:off x="208440" y="1728360"/>
            <a:ext cx="9576000" cy="2651760"/>
          </a:xfrm>
          <a:custGeom>
            <a:avLst/>
            <a:gdLst/>
            <a:ahLst/>
            <a:rect l="0" t="0" r="r" b="b"/>
            <a:pathLst>
              <a:path w="26601" h="7368">
                <a:moveTo>
                  <a:pt x="1227" y="0"/>
                </a:moveTo>
                <a:cubicBezTo>
                  <a:pt x="613" y="0"/>
                  <a:pt x="0" y="613"/>
                  <a:pt x="0" y="1227"/>
                </a:cubicBezTo>
                <a:lnTo>
                  <a:pt x="0" y="6139"/>
                </a:lnTo>
                <a:cubicBezTo>
                  <a:pt x="0" y="6753"/>
                  <a:pt x="613" y="7367"/>
                  <a:pt x="1227" y="7367"/>
                </a:cubicBezTo>
                <a:lnTo>
                  <a:pt x="25373" y="7367"/>
                </a:lnTo>
                <a:cubicBezTo>
                  <a:pt x="25986" y="7367"/>
                  <a:pt x="26600" y="6753"/>
                  <a:pt x="26600" y="6139"/>
                </a:cubicBezTo>
                <a:lnTo>
                  <a:pt x="26600" y="1227"/>
                </a:lnTo>
                <a:cubicBezTo>
                  <a:pt x="26600" y="613"/>
                  <a:pt x="25986" y="0"/>
                  <a:pt x="25373" y="0"/>
                </a:cubicBezTo>
                <a:lnTo>
                  <a:pt x="1227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15"/>
          <p:cNvSpPr/>
          <p:nvPr/>
        </p:nvSpPr>
        <p:spPr>
          <a:xfrm>
            <a:off x="208440" y="2277000"/>
            <a:ext cx="9576000" cy="3940920"/>
          </a:xfrm>
          <a:custGeom>
            <a:avLst/>
            <a:gdLst/>
            <a:ahLst/>
            <a:rect l="0" t="0" r="r" b="b"/>
            <a:pathLst>
              <a:path w="26602" h="10949">
                <a:moveTo>
                  <a:pt x="1824" y="0"/>
                </a:moveTo>
                <a:cubicBezTo>
                  <a:pt x="912" y="0"/>
                  <a:pt x="0" y="912"/>
                  <a:pt x="0" y="1824"/>
                </a:cubicBezTo>
                <a:lnTo>
                  <a:pt x="0" y="9123"/>
                </a:lnTo>
                <a:cubicBezTo>
                  <a:pt x="0" y="10035"/>
                  <a:pt x="912" y="10948"/>
                  <a:pt x="1824" y="10948"/>
                </a:cubicBezTo>
                <a:lnTo>
                  <a:pt x="24776" y="10948"/>
                </a:lnTo>
                <a:cubicBezTo>
                  <a:pt x="25688" y="10948"/>
                  <a:pt x="26601" y="10035"/>
                  <a:pt x="26601" y="9123"/>
                </a:cubicBezTo>
                <a:lnTo>
                  <a:pt x="26601" y="1824"/>
                </a:lnTo>
                <a:cubicBezTo>
                  <a:pt x="26601" y="912"/>
                  <a:pt x="25688" y="0"/>
                  <a:pt x="24776" y="0"/>
                </a:cubicBezTo>
                <a:lnTo>
                  <a:pt x="1824" y="0"/>
                </a:lnTo>
              </a:path>
            </a:pathLst>
          </a:cu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16"/>
          <p:cNvSpPr/>
          <p:nvPr/>
        </p:nvSpPr>
        <p:spPr>
          <a:xfrm>
            <a:off x="208440" y="2130120"/>
            <a:ext cx="9576000" cy="6400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TextShape 17"/>
          <p:cNvSpPr txBox="1"/>
          <p:nvPr/>
        </p:nvSpPr>
        <p:spPr>
          <a:xfrm>
            <a:off x="574200" y="1764360"/>
            <a:ext cx="26517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solidFill>
                  <a:srgbClr val="ffffff"/>
                </a:solidFill>
                <a:latin typeface="Arial"/>
              </a:rPr>
              <a:t>Oceanography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3" name="TextShape 18"/>
          <p:cNvSpPr txBox="1"/>
          <p:nvPr/>
        </p:nvSpPr>
        <p:spPr>
          <a:xfrm>
            <a:off x="920520" y="2295360"/>
            <a:ext cx="1371600" cy="636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latin typeface="Arial"/>
              </a:rPr>
              <a:t>Strengths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4" name="TextShape 19"/>
          <p:cNvSpPr txBox="1"/>
          <p:nvPr/>
        </p:nvSpPr>
        <p:spPr>
          <a:xfrm>
            <a:off x="3912120" y="2277000"/>
            <a:ext cx="164592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latin typeface="Arial"/>
              </a:rPr>
              <a:t>Weaknesses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5" name="TextShape 20"/>
          <p:cNvSpPr txBox="1"/>
          <p:nvPr/>
        </p:nvSpPr>
        <p:spPr>
          <a:xfrm>
            <a:off x="479880" y="2786760"/>
            <a:ext cx="2926080" cy="1882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Global data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Coastal EU data through the Water Directive Framework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166" name="TextShape 21"/>
          <p:cNvSpPr txBox="1"/>
          <p:nvPr/>
        </p:nvSpPr>
        <p:spPr>
          <a:xfrm>
            <a:off x="3287880" y="2787120"/>
            <a:ext cx="2926080" cy="290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Regional and fine scale data and model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Marine Framework Strategy Directive not applied in outermost regions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Low maritime traffic while well located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167" name="Line 22"/>
          <p:cNvSpPr/>
          <p:nvPr/>
        </p:nvSpPr>
        <p:spPr>
          <a:xfrm flipV="1">
            <a:off x="208440" y="2130120"/>
            <a:ext cx="0" cy="801360"/>
          </a:xfrm>
          <a:prstGeom prst="line">
            <a:avLst/>
          </a:prstGeom>
          <a:ln>
            <a:solidFill>
              <a:srgbClr val="1b75bc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Line 23"/>
          <p:cNvSpPr/>
          <p:nvPr/>
        </p:nvSpPr>
        <p:spPr>
          <a:xfrm flipV="1">
            <a:off x="9784440" y="2130120"/>
            <a:ext cx="0" cy="801360"/>
          </a:xfrm>
          <a:prstGeom prst="line">
            <a:avLst/>
          </a:prstGeom>
          <a:ln>
            <a:solidFill>
              <a:srgbClr val="1b75bc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TextShape 24"/>
          <p:cNvSpPr txBox="1"/>
          <p:nvPr/>
        </p:nvSpPr>
        <p:spPr>
          <a:xfrm>
            <a:off x="7077240" y="2273760"/>
            <a:ext cx="226944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latin typeface="Arial"/>
              </a:rPr>
              <a:t>Recommandations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0" name="TextShape 25"/>
          <p:cNvSpPr txBox="1"/>
          <p:nvPr/>
        </p:nvSpPr>
        <p:spPr>
          <a:xfrm>
            <a:off x="6707880" y="2787120"/>
            <a:ext cx="2926080" cy="3161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Develop regional models and collect more oceanic data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Cooperate with third countries to share efforts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More interactions needed between research fields (physics, biology, ecology, economy, ...)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1" name="TextShape 26"/>
          <p:cNvSpPr txBox="1"/>
          <p:nvPr/>
        </p:nvSpPr>
        <p:spPr>
          <a:xfrm>
            <a:off x="0" y="7224480"/>
            <a:ext cx="10080000" cy="541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1600" spc="-1" strike="noStrike">
                <a:solidFill>
                  <a:srgbClr val="000000"/>
                </a:solidFill>
                <a:latin typeface="Arial"/>
                <a:ea typeface="Noto Sans CJK SC Regular"/>
              </a:rPr>
              <a:t>1st Meeting of the Outermost Regions Forum for Maritime Affairs and Fisheries - June 26 2018</a:t>
            </a:r>
            <a:endParaRPr b="0" lang="en-US" sz="1600" spc="-1" strike="noStrike">
              <a:latin typeface="Arial"/>
            </a:endParaRPr>
          </a:p>
          <a:p>
            <a:pPr algn="r"/>
            <a:endParaRPr b="0" lang="en-US" sz="1600" spc="-1" strike="noStrike"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0"/>
            <a:ext cx="10080000" cy="18590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TextShape 2"/>
          <p:cNvSpPr txBox="1"/>
          <p:nvPr/>
        </p:nvSpPr>
        <p:spPr>
          <a:xfrm>
            <a:off x="504000" y="998640"/>
            <a:ext cx="9071640" cy="5925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  <a:p>
            <a:pPr algn="ctr"/>
            <a:r>
              <a:rPr b="0" lang="en-US" sz="2200" spc="-1" strike="noStrike">
                <a:latin typeface="Arial"/>
              </a:rPr>
              <a:t>Outline</a:t>
            </a:r>
            <a:endParaRPr b="0" lang="en-US" sz="2200" spc="-1" strike="noStrike">
              <a:latin typeface="Arial"/>
            </a:endParaRPr>
          </a:p>
          <a:p>
            <a:pPr algn="ctr"/>
            <a:endParaRPr b="0" lang="en-US" sz="2200" spc="-1" strike="noStrike">
              <a:latin typeface="Arial"/>
            </a:endParaRPr>
          </a:p>
          <a:p>
            <a:pPr algn="ctr"/>
            <a:endParaRPr b="0" lang="en-US" sz="2200" spc="-1" strike="noStrike">
              <a:latin typeface="Arial"/>
            </a:endParaRPr>
          </a:p>
          <a:p>
            <a:pPr algn="ctr"/>
            <a:r>
              <a:rPr b="0" lang="en-US" sz="2200" spc="-1" strike="noStrike">
                <a:latin typeface="Arial"/>
              </a:rPr>
              <a:t>1- Status of fish stock and knowledge about oceanographic environment in the outermost regions</a:t>
            </a:r>
            <a:endParaRPr b="0" lang="en-US" sz="2200" spc="-1" strike="noStrike">
              <a:latin typeface="Arial"/>
            </a:endParaRPr>
          </a:p>
          <a:p>
            <a:pPr algn="ctr"/>
            <a:endParaRPr b="0" lang="en-US" sz="2200" spc="-1" strike="noStrike">
              <a:latin typeface="Arial"/>
            </a:endParaRPr>
          </a:p>
          <a:p>
            <a:pPr algn="ctr"/>
            <a:r>
              <a:rPr b="0" lang="en-US" sz="2200" spc="-1" strike="noStrike">
                <a:latin typeface="Arial"/>
              </a:rPr>
              <a:t>2- From modeling to data: collecting the relevant data to feed models</a:t>
            </a:r>
            <a:endParaRPr b="0" lang="en-US" sz="2200" spc="-1" strike="noStrike">
              <a:latin typeface="Arial"/>
            </a:endParaRPr>
          </a:p>
          <a:p>
            <a:pPr algn="ctr"/>
            <a:endParaRPr b="0" lang="en-US" sz="2200" spc="-1" strike="noStrike">
              <a:latin typeface="Arial"/>
            </a:endParaRPr>
          </a:p>
          <a:p>
            <a:pPr algn="ctr"/>
            <a:r>
              <a:rPr b="0" lang="en-US" sz="2200" spc="-1" strike="noStrike">
                <a:latin typeface="Arial"/>
              </a:rPr>
              <a:t>3- An open data network to inform sound managements </a:t>
            </a:r>
            <a:endParaRPr b="0" lang="en-US" sz="2200" spc="-1" strike="noStrike">
              <a:latin typeface="Arial"/>
            </a:endParaRPr>
          </a:p>
          <a:p>
            <a:pPr algn="ctr"/>
            <a:endParaRPr b="0" lang="en-US" sz="2200" spc="-1" strike="noStrike">
              <a:latin typeface="Arial"/>
            </a:endParaRPr>
          </a:p>
          <a:p>
            <a:pPr algn="ctr"/>
            <a:endParaRPr b="0" lang="en-US" sz="2200" spc="-1" strike="noStrike">
              <a:latin typeface="Arial"/>
            </a:endParaRPr>
          </a:p>
        </p:txBody>
      </p:sp>
      <p:sp>
        <p:nvSpPr>
          <p:cNvPr id="46" name="TextShape 3"/>
          <p:cNvSpPr txBox="1"/>
          <p:nvPr/>
        </p:nvSpPr>
        <p:spPr>
          <a:xfrm>
            <a:off x="1005840" y="420120"/>
            <a:ext cx="8138160" cy="1279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2800" spc="-1" strike="noStrike">
                <a:solidFill>
                  <a:srgbClr val="ffffff"/>
                </a:solidFill>
                <a:latin typeface="Arial"/>
                <a:ea typeface="Noto Sans CJK SC Regular"/>
              </a:rPr>
              <a:t>1st Meeting of the Outermost Regions Forum</a:t>
            </a:r>
            <a:br/>
            <a:r>
              <a:rPr b="1" lang="en-US" sz="2800" spc="-1" strike="noStrike">
                <a:solidFill>
                  <a:srgbClr val="ffffff"/>
                </a:solidFill>
                <a:latin typeface="Arial"/>
                <a:ea typeface="Noto Sans CJK SC Regular"/>
              </a:rPr>
              <a:t>for Maritime Affairs and Fisheries</a:t>
            </a:r>
            <a:endParaRPr b="0" lang="en-US" sz="2800" spc="-1" strike="noStrike"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Table 1"/>
          <p:cNvGraphicFramePr/>
          <p:nvPr/>
        </p:nvGraphicFramePr>
        <p:xfrm>
          <a:off x="2520720" y="192600"/>
          <a:ext cx="5075280" cy="7199280"/>
        </p:xfrm>
        <a:graphic>
          <a:graphicData uri="http://schemas.openxmlformats.org/drawingml/2006/table">
            <a:tbl>
              <a:tblPr/>
              <a:tblGrid>
                <a:gridCol w="1691640"/>
                <a:gridCol w="1691640"/>
                <a:gridCol w="1692360"/>
              </a:tblGrid>
              <a:tr h="71964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1964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1964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1964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1964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1964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1964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1964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1964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2288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8" name="" descr=""/>
          <p:cNvPicPr/>
          <p:nvPr/>
        </p:nvPicPr>
        <p:blipFill>
          <a:blip r:embed="rId1"/>
          <a:srcRect l="6777" t="14552" r="5085" b="10031"/>
          <a:stretch/>
        </p:blipFill>
        <p:spPr>
          <a:xfrm>
            <a:off x="-33120" y="3034080"/>
            <a:ext cx="5303160" cy="2651400"/>
          </a:xfrm>
          <a:prstGeom prst="rect">
            <a:avLst/>
          </a:prstGeom>
          <a:ln>
            <a:noFill/>
          </a:ln>
        </p:spPr>
      </p:pic>
      <p:pic>
        <p:nvPicPr>
          <p:cNvPr id="49" name="" descr=""/>
          <p:cNvPicPr/>
          <p:nvPr/>
        </p:nvPicPr>
        <p:blipFill>
          <a:blip r:embed="rId2"/>
          <a:stretch/>
        </p:blipFill>
        <p:spPr>
          <a:xfrm>
            <a:off x="5030640" y="3017520"/>
            <a:ext cx="5043600" cy="2598120"/>
          </a:xfrm>
          <a:prstGeom prst="rect">
            <a:avLst/>
          </a:prstGeom>
          <a:ln>
            <a:noFill/>
          </a:ln>
        </p:spPr>
      </p:pic>
      <p:sp>
        <p:nvSpPr>
          <p:cNvPr id="50" name="TextShape 2"/>
          <p:cNvSpPr txBox="1"/>
          <p:nvPr/>
        </p:nvSpPr>
        <p:spPr>
          <a:xfrm>
            <a:off x="1371600" y="2506680"/>
            <a:ext cx="210312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For large pelagics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1" name="TextShape 3"/>
          <p:cNvSpPr txBox="1"/>
          <p:nvPr/>
        </p:nvSpPr>
        <p:spPr>
          <a:xfrm>
            <a:off x="1371600" y="1463040"/>
            <a:ext cx="6766560" cy="373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2000" spc="-1" strike="noStrike">
                <a:latin typeface="Arial"/>
              </a:rPr>
              <a:t>Regional Fisheries Management Organization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2" name="TextShape 4"/>
          <p:cNvSpPr txBox="1"/>
          <p:nvPr/>
        </p:nvSpPr>
        <p:spPr>
          <a:xfrm>
            <a:off x="6483600" y="2507040"/>
            <a:ext cx="210312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For demersal fish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3" name="CustomShape 5"/>
          <p:cNvSpPr/>
          <p:nvPr/>
        </p:nvSpPr>
        <p:spPr>
          <a:xfrm>
            <a:off x="0" y="0"/>
            <a:ext cx="10080000" cy="69372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TextShape 6"/>
          <p:cNvSpPr txBox="1"/>
          <p:nvPr/>
        </p:nvSpPr>
        <p:spPr>
          <a:xfrm>
            <a:off x="0" y="91440"/>
            <a:ext cx="100584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solidFill>
                  <a:srgbClr val="ffffff"/>
                </a:solidFill>
                <a:latin typeface="Arial"/>
              </a:rPr>
              <a:t>1- Status of fish stock and knowledge about oceanographic environment in the outermost regions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5" name="TextShape 7"/>
          <p:cNvSpPr txBox="1"/>
          <p:nvPr/>
        </p:nvSpPr>
        <p:spPr>
          <a:xfrm>
            <a:off x="0" y="7223760"/>
            <a:ext cx="10080000" cy="541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1600" spc="-1" strike="noStrike">
                <a:solidFill>
                  <a:srgbClr val="000000"/>
                </a:solidFill>
                <a:latin typeface="Arial"/>
                <a:ea typeface="Noto Sans CJK SC Regular"/>
              </a:rPr>
              <a:t>1st Meeting of the Outermost Regions Forum for Maritime Affairs and Fisheries - June 26 2018</a:t>
            </a:r>
            <a:endParaRPr b="0" lang="en-US" sz="1600" spc="-1" strike="noStrike">
              <a:latin typeface="Arial"/>
            </a:endParaRPr>
          </a:p>
          <a:p>
            <a:pPr algn="r"/>
            <a:endParaRPr b="0" lang="en-US" sz="1600" spc="-1" strike="noStrike"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Table 1"/>
          <p:cNvGraphicFramePr/>
          <p:nvPr/>
        </p:nvGraphicFramePr>
        <p:xfrm>
          <a:off x="596520" y="774720"/>
          <a:ext cx="4642920" cy="6473160"/>
        </p:xfrm>
        <a:graphic>
          <a:graphicData uri="http://schemas.openxmlformats.org/drawingml/2006/table">
            <a:tbl>
              <a:tblPr/>
              <a:tblGrid>
                <a:gridCol w="1547640"/>
                <a:gridCol w="1547640"/>
                <a:gridCol w="1548000"/>
              </a:tblGrid>
              <a:tr h="395280"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latin typeface="Arial"/>
                        </a:rPr>
                        <a:t>Species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latin typeface="Arial"/>
                        </a:rPr>
                        <a:t>ICCAT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latin typeface="Arial"/>
                        </a:rPr>
                        <a:t>IOTC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95280"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latin typeface="Arial"/>
                        </a:rPr>
                        <a:t>Albacore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2bf44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2bf44"/>
                    </a:solidFill>
                  </a:tcPr>
                </a:tc>
              </a:tr>
              <a:tr h="605880"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latin typeface="Arial"/>
                        </a:rPr>
                        <a:t>Bigeye tuna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d1c24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2bf44"/>
                    </a:solidFill>
                  </a:tcPr>
                </a:tc>
              </a:tr>
              <a:tr h="605880"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latin typeface="Arial"/>
                        </a:rPr>
                        <a:t>Yellowfin tuna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d1c24"/>
                    </a:solidFill>
                  </a:tcPr>
                </a:tc>
              </a:tr>
              <a:tr h="605880"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latin typeface="Arial"/>
                        </a:rPr>
                        <a:t>Skipjack tuna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2bf44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2bf44"/>
                    </a:solidFill>
                  </a:tcPr>
                </a:tc>
              </a:tr>
              <a:tr h="605880"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latin typeface="Arial"/>
                        </a:rPr>
                        <a:t>Bluefin tuna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2bf44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95280"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latin typeface="Arial"/>
                        </a:rPr>
                        <a:t>Swordfish*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4711a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2bf44"/>
                    </a:solidFill>
                  </a:tcPr>
                </a:tc>
              </a:tr>
              <a:tr h="395280"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latin typeface="Arial"/>
                        </a:rPr>
                        <a:t>Marlins *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4711a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4711a"/>
                    </a:solidFill>
                  </a:tcPr>
                </a:tc>
              </a:tr>
              <a:tr h="395280"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latin typeface="Arial"/>
                        </a:rPr>
                        <a:t>Sailfish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4711a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4711a"/>
                    </a:solidFill>
                  </a:tcPr>
                </a:tc>
              </a:tr>
              <a:tr h="861840"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latin typeface="Arial"/>
                        </a:rPr>
                        <a:t>Neretics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latin typeface="Arial"/>
                        </a:rPr>
                        <a:t>No assessments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solidFill>
                      <a:srgbClr val="ed1c24"/>
                    </a:solidFill>
                  </a:tcPr>
                </a:tc>
              </a:tr>
              <a:tr h="605880"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latin typeface="Arial"/>
                        </a:rPr>
                        <a:t>Sharks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latin typeface="Arial"/>
                          <a:ea typeface="Noto Sans CJK SC Regular"/>
                        </a:rPr>
                        <a:t>Depends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latin typeface="Arial"/>
                          <a:ea typeface="Noto Sans CJK SC Regular"/>
                        </a:rPr>
                        <a:t>Under progress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solidFill>
                      <a:srgbClr val="bce4e5"/>
                    </a:solidFill>
                  </a:tcPr>
                </a:tc>
              </a:tr>
              <a:tr h="605880"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latin typeface="Arial"/>
                        </a:rPr>
                        <a:t>Ecosystem**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latin typeface="Arial"/>
                        </a:rPr>
                        <a:t>Under progress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B w="720">
                      <a:solidFill>
                        <a:srgbClr val="ffffff"/>
                      </a:solidFill>
                    </a:lnB>
                    <a:solidFill>
                      <a:srgbClr val="bce4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Table 2"/>
          <p:cNvGraphicFramePr/>
          <p:nvPr/>
        </p:nvGraphicFramePr>
        <p:xfrm>
          <a:off x="6055920" y="2214360"/>
          <a:ext cx="3507480" cy="3634920"/>
        </p:xfrm>
        <a:graphic>
          <a:graphicData uri="http://schemas.openxmlformats.org/drawingml/2006/table">
            <a:tbl>
              <a:tblPr/>
              <a:tblGrid>
                <a:gridCol w="1753920"/>
                <a:gridCol w="1753920"/>
              </a:tblGrid>
              <a:tr h="349920"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latin typeface="Arial"/>
                        </a:rPr>
                        <a:t>Color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latin typeface="Arial"/>
                        </a:rPr>
                        <a:t>Meaning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60588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2bf44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latin typeface="Arial"/>
                        </a:rPr>
                        <a:t>Not overfishing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r>
                        <a:rPr b="0" lang="en-US" sz="1800" spc="-1" strike="noStrike">
                          <a:latin typeface="Arial"/>
                        </a:rPr>
                        <a:t>Nor overfished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0588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450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latin typeface="Arial"/>
                        </a:rPr>
                        <a:t>Overfishing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r>
                        <a:rPr b="0" lang="en-US" sz="1800" spc="-1" strike="noStrike">
                          <a:latin typeface="Arial"/>
                        </a:rPr>
                        <a:t>Or overfished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86184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4711a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latin typeface="Arial"/>
                        </a:rPr>
                        <a:t>Mostly overfishing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r>
                        <a:rPr b="0" lang="en-US" sz="1800" spc="-1" strike="noStrike">
                          <a:latin typeface="Arial"/>
                        </a:rPr>
                        <a:t>and  overfished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0588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latin typeface="Arial"/>
                        </a:rPr>
                        <a:t>Overfishing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r>
                        <a:rPr b="0" lang="en-US" sz="1800" spc="-1" strike="noStrike">
                          <a:latin typeface="Arial"/>
                        </a:rPr>
                        <a:t>and  overfished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05880">
                <a:tc>
                  <a:txBody>
                    <a:bodyPr lIns="90000" rIns="90000" tIns="46800" bIns="46800"/>
                    <a:p>
                      <a:pPr algn="ctr"/>
                      <a:r>
                        <a:rPr b="1" lang="en-US" sz="1800" spc="-1" strike="noStrike">
                          <a:latin typeface="Arial"/>
                        </a:rPr>
                        <a:t>*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latin typeface="Arial"/>
                        </a:rPr>
                        <a:t>Several stocks or species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58" name="CustomShape 3"/>
          <p:cNvSpPr/>
          <p:nvPr/>
        </p:nvSpPr>
        <p:spPr>
          <a:xfrm>
            <a:off x="0" y="0"/>
            <a:ext cx="10080000" cy="69372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TextShape 4"/>
          <p:cNvSpPr txBox="1"/>
          <p:nvPr/>
        </p:nvSpPr>
        <p:spPr>
          <a:xfrm>
            <a:off x="0" y="91440"/>
            <a:ext cx="100584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solidFill>
                  <a:srgbClr val="ffffff"/>
                </a:solidFill>
                <a:latin typeface="Arial"/>
              </a:rPr>
              <a:t>1- Status of fish stock and knowledge about oceanographic environment in the outermost regions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0" name="TextShape 5"/>
          <p:cNvSpPr txBox="1"/>
          <p:nvPr/>
        </p:nvSpPr>
        <p:spPr>
          <a:xfrm>
            <a:off x="0" y="7224120"/>
            <a:ext cx="10080000" cy="541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1600" spc="-1" strike="noStrike">
                <a:solidFill>
                  <a:srgbClr val="000000"/>
                </a:solidFill>
                <a:latin typeface="Arial"/>
                <a:ea typeface="Noto Sans CJK SC Regular"/>
              </a:rPr>
              <a:t>1st Meeting of the Outermost Regions Forum for Maritime Affairs and Fisheries - June 26 2018</a:t>
            </a:r>
            <a:endParaRPr b="0" lang="en-US" sz="1600" spc="-1" strike="noStrike">
              <a:latin typeface="Arial"/>
            </a:endParaRPr>
          </a:p>
          <a:p>
            <a:pPr algn="r"/>
            <a:endParaRPr b="0" lang="en-US" sz="1600" spc="-1" strike="noStrike"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" descr=""/>
          <p:cNvPicPr/>
          <p:nvPr/>
        </p:nvPicPr>
        <p:blipFill>
          <a:blip r:embed="rId1"/>
          <a:stretch/>
        </p:blipFill>
        <p:spPr>
          <a:xfrm>
            <a:off x="0" y="822960"/>
            <a:ext cx="4754880" cy="2377440"/>
          </a:xfrm>
          <a:prstGeom prst="rect">
            <a:avLst/>
          </a:prstGeom>
          <a:ln>
            <a:noFill/>
          </a:ln>
        </p:spPr>
      </p:pic>
      <p:pic>
        <p:nvPicPr>
          <p:cNvPr id="62" name="" descr=""/>
          <p:cNvPicPr/>
          <p:nvPr/>
        </p:nvPicPr>
        <p:blipFill>
          <a:blip r:embed="rId2"/>
          <a:stretch/>
        </p:blipFill>
        <p:spPr>
          <a:xfrm>
            <a:off x="91440" y="4121280"/>
            <a:ext cx="3809520" cy="2523600"/>
          </a:xfrm>
          <a:prstGeom prst="rect">
            <a:avLst/>
          </a:prstGeom>
          <a:ln>
            <a:noFill/>
          </a:ln>
        </p:spPr>
      </p:pic>
      <p:pic>
        <p:nvPicPr>
          <p:cNvPr id="63" name="" descr=""/>
          <p:cNvPicPr/>
          <p:nvPr/>
        </p:nvPicPr>
        <p:blipFill>
          <a:blip r:embed="rId3"/>
          <a:stretch/>
        </p:blipFill>
        <p:spPr>
          <a:xfrm>
            <a:off x="5988960" y="714960"/>
            <a:ext cx="3978000" cy="2651760"/>
          </a:xfrm>
          <a:prstGeom prst="rect">
            <a:avLst/>
          </a:prstGeom>
          <a:ln>
            <a:noFill/>
          </a:ln>
        </p:spPr>
      </p:pic>
      <p:pic>
        <p:nvPicPr>
          <p:cNvPr id="64" name="" descr=""/>
          <p:cNvPicPr/>
          <p:nvPr/>
        </p:nvPicPr>
        <p:blipFill>
          <a:blip r:embed="rId4"/>
          <a:stretch/>
        </p:blipFill>
        <p:spPr>
          <a:xfrm>
            <a:off x="6786360" y="3714120"/>
            <a:ext cx="3293640" cy="3293640"/>
          </a:xfrm>
          <a:prstGeom prst="rect">
            <a:avLst/>
          </a:prstGeom>
          <a:ln>
            <a:noFill/>
          </a:ln>
        </p:spPr>
      </p:pic>
      <p:pic>
        <p:nvPicPr>
          <p:cNvPr id="65" name="" descr=""/>
          <p:cNvPicPr/>
          <p:nvPr/>
        </p:nvPicPr>
        <p:blipFill>
          <a:blip r:embed="rId5"/>
          <a:stretch/>
        </p:blipFill>
        <p:spPr>
          <a:xfrm>
            <a:off x="2736000" y="2973600"/>
            <a:ext cx="4304880" cy="2421360"/>
          </a:xfrm>
          <a:prstGeom prst="rect">
            <a:avLst/>
          </a:prstGeom>
          <a:ln>
            <a:noFill/>
          </a:ln>
        </p:spPr>
      </p:pic>
      <p:sp>
        <p:nvSpPr>
          <p:cNvPr id="66" name="TextShape 1"/>
          <p:cNvSpPr txBox="1"/>
          <p:nvPr/>
        </p:nvSpPr>
        <p:spPr>
          <a:xfrm>
            <a:off x="182880" y="3311280"/>
            <a:ext cx="23702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Chlorophyll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7" name="TextShape 2"/>
          <p:cNvSpPr txBox="1"/>
          <p:nvPr/>
        </p:nvSpPr>
        <p:spPr>
          <a:xfrm>
            <a:off x="4297680" y="5414400"/>
            <a:ext cx="23702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Currents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8" name="TextShape 3"/>
          <p:cNvSpPr txBox="1"/>
          <p:nvPr/>
        </p:nvSpPr>
        <p:spPr>
          <a:xfrm>
            <a:off x="7596720" y="3294720"/>
            <a:ext cx="23702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Temperature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9" name="TextShape 4"/>
          <p:cNvSpPr txBox="1"/>
          <p:nvPr/>
        </p:nvSpPr>
        <p:spPr>
          <a:xfrm>
            <a:off x="738720" y="6575760"/>
            <a:ext cx="23702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Sea level anomaly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0" name="TextShape 5"/>
          <p:cNvSpPr txBox="1"/>
          <p:nvPr/>
        </p:nvSpPr>
        <p:spPr>
          <a:xfrm>
            <a:off x="7955280" y="6961680"/>
            <a:ext cx="8229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Wind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1" name="CustomShape 6"/>
          <p:cNvSpPr/>
          <p:nvPr/>
        </p:nvSpPr>
        <p:spPr>
          <a:xfrm>
            <a:off x="0" y="0"/>
            <a:ext cx="10080000" cy="69372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2" name="TextShape 7"/>
          <p:cNvSpPr txBox="1"/>
          <p:nvPr/>
        </p:nvSpPr>
        <p:spPr>
          <a:xfrm>
            <a:off x="0" y="91440"/>
            <a:ext cx="100584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solidFill>
                  <a:srgbClr val="ffffff"/>
                </a:solidFill>
                <a:latin typeface="Arial"/>
              </a:rPr>
              <a:t>1- Status of fish stock and knowledge about oceanographic environment in the outermost regions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3" name="TextShape 8"/>
          <p:cNvSpPr txBox="1"/>
          <p:nvPr/>
        </p:nvSpPr>
        <p:spPr>
          <a:xfrm>
            <a:off x="0" y="7224480"/>
            <a:ext cx="10080000" cy="541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1600" spc="-1" strike="noStrike">
                <a:solidFill>
                  <a:srgbClr val="000000"/>
                </a:solidFill>
                <a:latin typeface="Arial"/>
                <a:ea typeface="Noto Sans CJK SC Regular"/>
              </a:rPr>
              <a:t>1st Meeting of the Outermost Regions Forum for Maritime Affairs and Fisheries - June 26 2018</a:t>
            </a:r>
            <a:endParaRPr b="0" lang="en-US" sz="1600" spc="-1" strike="noStrike">
              <a:latin typeface="Arial"/>
            </a:endParaRPr>
          </a:p>
          <a:p>
            <a:pPr algn="r"/>
            <a:endParaRPr b="0" lang="en-US" sz="1600" spc="-1" strike="noStrike"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0" y="0"/>
            <a:ext cx="10080000" cy="69372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75" name="" descr=""/>
          <p:cNvPicPr/>
          <p:nvPr/>
        </p:nvPicPr>
        <p:blipFill>
          <a:blip r:embed="rId1"/>
          <a:stretch/>
        </p:blipFill>
        <p:spPr>
          <a:xfrm>
            <a:off x="1208160" y="784080"/>
            <a:ext cx="7387200" cy="6225480"/>
          </a:xfrm>
          <a:prstGeom prst="rect">
            <a:avLst/>
          </a:prstGeom>
          <a:ln>
            <a:noFill/>
          </a:ln>
        </p:spPr>
      </p:pic>
      <p:sp>
        <p:nvSpPr>
          <p:cNvPr id="76" name="TextShape 2"/>
          <p:cNvSpPr txBox="1"/>
          <p:nvPr/>
        </p:nvSpPr>
        <p:spPr>
          <a:xfrm>
            <a:off x="0" y="91440"/>
            <a:ext cx="100584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solidFill>
                  <a:srgbClr val="ffffff"/>
                </a:solidFill>
                <a:latin typeface="Arial"/>
              </a:rPr>
              <a:t>1- Status of fish stock and knowledge about oceanographic environment in the outermost regions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7" name="TextShape 3"/>
          <p:cNvSpPr txBox="1"/>
          <p:nvPr/>
        </p:nvSpPr>
        <p:spPr>
          <a:xfrm>
            <a:off x="0" y="7224480"/>
            <a:ext cx="10080000" cy="541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1600" spc="-1" strike="noStrike">
                <a:solidFill>
                  <a:srgbClr val="000000"/>
                </a:solidFill>
                <a:latin typeface="Arial"/>
                <a:ea typeface="Noto Sans CJK SC Regular"/>
              </a:rPr>
              <a:t>1st Meeting of the Outermost Regions Forum for Maritime Affairs and Fisheries - June 26 2018</a:t>
            </a:r>
            <a:endParaRPr b="0" lang="en-US" sz="1600" spc="-1" strike="noStrike">
              <a:latin typeface="Arial"/>
            </a:endParaRPr>
          </a:p>
          <a:p>
            <a:pPr algn="r"/>
            <a:endParaRPr b="0" lang="en-US" sz="1600" spc="-1" strike="noStrike">
              <a:latin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Table 1"/>
          <p:cNvGraphicFramePr/>
          <p:nvPr/>
        </p:nvGraphicFramePr>
        <p:xfrm>
          <a:off x="2520720" y="192600"/>
          <a:ext cx="5075280" cy="7199280"/>
        </p:xfrm>
        <a:graphic>
          <a:graphicData uri="http://schemas.openxmlformats.org/drawingml/2006/table">
            <a:tbl>
              <a:tblPr/>
              <a:tblGrid>
                <a:gridCol w="1691640"/>
                <a:gridCol w="1691640"/>
                <a:gridCol w="1692360"/>
              </a:tblGrid>
              <a:tr h="71964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1964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1964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1964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1964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1964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1964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1964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1964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2288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9" name="CustomShape 2"/>
          <p:cNvSpPr/>
          <p:nvPr/>
        </p:nvSpPr>
        <p:spPr>
          <a:xfrm>
            <a:off x="274320" y="1280160"/>
            <a:ext cx="2103120" cy="822960"/>
          </a:xfrm>
          <a:custGeom>
            <a:avLst/>
            <a:gdLst/>
            <a:ahLst/>
            <a:rect l="0" t="0" r="r" b="b"/>
            <a:pathLst>
              <a:path w="5844" h="2288">
                <a:moveTo>
                  <a:pt x="381" y="0"/>
                </a:moveTo>
                <a:cubicBezTo>
                  <a:pt x="190" y="0"/>
                  <a:pt x="0" y="190"/>
                  <a:pt x="0" y="381"/>
                </a:cubicBezTo>
                <a:lnTo>
                  <a:pt x="0" y="1905"/>
                </a:lnTo>
                <a:cubicBezTo>
                  <a:pt x="0" y="2096"/>
                  <a:pt x="190" y="2287"/>
                  <a:pt x="381" y="2287"/>
                </a:cubicBezTo>
                <a:lnTo>
                  <a:pt x="5461" y="2287"/>
                </a:lnTo>
                <a:cubicBezTo>
                  <a:pt x="5652" y="2287"/>
                  <a:pt x="5843" y="2096"/>
                  <a:pt x="5843" y="1905"/>
                </a:cubicBezTo>
                <a:lnTo>
                  <a:pt x="5843" y="381"/>
                </a:lnTo>
                <a:cubicBezTo>
                  <a:pt x="5843" y="190"/>
                  <a:pt x="5652" y="0"/>
                  <a:pt x="5461" y="0"/>
                </a:cubicBezTo>
                <a:lnTo>
                  <a:pt x="381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US" sz="1800" spc="-1" strike="noStrike">
                <a:latin typeface="Arial"/>
              </a:rPr>
              <a:t>Data collection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274680" y="3692520"/>
            <a:ext cx="2103120" cy="822960"/>
          </a:xfrm>
          <a:custGeom>
            <a:avLst/>
            <a:gdLst/>
            <a:ahLst/>
            <a:rect l="0" t="0" r="r" b="b"/>
            <a:pathLst>
              <a:path w="5844" h="2288">
                <a:moveTo>
                  <a:pt x="381" y="0"/>
                </a:moveTo>
                <a:cubicBezTo>
                  <a:pt x="190" y="0"/>
                  <a:pt x="0" y="190"/>
                  <a:pt x="0" y="381"/>
                </a:cubicBezTo>
                <a:lnTo>
                  <a:pt x="0" y="1905"/>
                </a:lnTo>
                <a:cubicBezTo>
                  <a:pt x="0" y="2096"/>
                  <a:pt x="190" y="2287"/>
                  <a:pt x="381" y="2287"/>
                </a:cubicBezTo>
                <a:lnTo>
                  <a:pt x="5461" y="2287"/>
                </a:lnTo>
                <a:cubicBezTo>
                  <a:pt x="5652" y="2287"/>
                  <a:pt x="5843" y="2096"/>
                  <a:pt x="5843" y="1905"/>
                </a:cubicBezTo>
                <a:lnTo>
                  <a:pt x="5843" y="381"/>
                </a:lnTo>
                <a:cubicBezTo>
                  <a:pt x="5843" y="190"/>
                  <a:pt x="5652" y="0"/>
                  <a:pt x="5461" y="0"/>
                </a:cubicBezTo>
                <a:lnTo>
                  <a:pt x="381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US" sz="1800" spc="-1" strike="noStrike">
                <a:latin typeface="Arial"/>
              </a:rPr>
              <a:t>Models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1" name="CustomShape 4"/>
          <p:cNvSpPr/>
          <p:nvPr/>
        </p:nvSpPr>
        <p:spPr>
          <a:xfrm>
            <a:off x="275040" y="6104880"/>
            <a:ext cx="2103120" cy="822960"/>
          </a:xfrm>
          <a:custGeom>
            <a:avLst/>
            <a:gdLst/>
            <a:ahLst/>
            <a:rect l="0" t="0" r="r" b="b"/>
            <a:pathLst>
              <a:path w="5844" h="2288">
                <a:moveTo>
                  <a:pt x="381" y="0"/>
                </a:moveTo>
                <a:cubicBezTo>
                  <a:pt x="190" y="0"/>
                  <a:pt x="0" y="190"/>
                  <a:pt x="0" y="381"/>
                </a:cubicBezTo>
                <a:lnTo>
                  <a:pt x="0" y="1905"/>
                </a:lnTo>
                <a:cubicBezTo>
                  <a:pt x="0" y="2096"/>
                  <a:pt x="190" y="2287"/>
                  <a:pt x="381" y="2287"/>
                </a:cubicBezTo>
                <a:lnTo>
                  <a:pt x="5461" y="2287"/>
                </a:lnTo>
                <a:cubicBezTo>
                  <a:pt x="5652" y="2287"/>
                  <a:pt x="5843" y="2096"/>
                  <a:pt x="5843" y="1905"/>
                </a:cubicBezTo>
                <a:lnTo>
                  <a:pt x="5843" y="381"/>
                </a:lnTo>
                <a:cubicBezTo>
                  <a:pt x="5843" y="190"/>
                  <a:pt x="5652" y="0"/>
                  <a:pt x="5461" y="0"/>
                </a:cubicBezTo>
                <a:lnTo>
                  <a:pt x="381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US" sz="1800" spc="-1" strike="noStrike">
                <a:latin typeface="Arial"/>
              </a:rPr>
              <a:t>Management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2" name="CustomShape 5"/>
          <p:cNvSpPr/>
          <p:nvPr/>
        </p:nvSpPr>
        <p:spPr>
          <a:xfrm>
            <a:off x="1169280" y="2194560"/>
            <a:ext cx="274320" cy="1371600"/>
          </a:xfrm>
          <a:custGeom>
            <a:avLst/>
            <a:gdLst/>
            <a:ahLst/>
            <a:rect l="0" t="0" r="r" b="b"/>
            <a:pathLst>
              <a:path w="764" h="3812">
                <a:moveTo>
                  <a:pt x="190" y="0"/>
                </a:moveTo>
                <a:lnTo>
                  <a:pt x="190" y="2858"/>
                </a:lnTo>
                <a:lnTo>
                  <a:pt x="0" y="2858"/>
                </a:lnTo>
                <a:lnTo>
                  <a:pt x="381" y="3811"/>
                </a:lnTo>
                <a:lnTo>
                  <a:pt x="763" y="2858"/>
                </a:lnTo>
                <a:lnTo>
                  <a:pt x="572" y="2858"/>
                </a:lnTo>
                <a:lnTo>
                  <a:pt x="572" y="0"/>
                </a:lnTo>
                <a:lnTo>
                  <a:pt x="19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6"/>
          <p:cNvSpPr/>
          <p:nvPr/>
        </p:nvSpPr>
        <p:spPr>
          <a:xfrm>
            <a:off x="1169640" y="4642920"/>
            <a:ext cx="274320" cy="1371600"/>
          </a:xfrm>
          <a:custGeom>
            <a:avLst/>
            <a:gdLst/>
            <a:ahLst/>
            <a:rect l="0" t="0" r="r" b="b"/>
            <a:pathLst>
              <a:path w="764" h="3812">
                <a:moveTo>
                  <a:pt x="190" y="0"/>
                </a:moveTo>
                <a:lnTo>
                  <a:pt x="190" y="2858"/>
                </a:lnTo>
                <a:lnTo>
                  <a:pt x="0" y="2858"/>
                </a:lnTo>
                <a:lnTo>
                  <a:pt x="381" y="3811"/>
                </a:lnTo>
                <a:lnTo>
                  <a:pt x="763" y="2858"/>
                </a:lnTo>
                <a:lnTo>
                  <a:pt x="572" y="2858"/>
                </a:lnTo>
                <a:lnTo>
                  <a:pt x="572" y="0"/>
                </a:lnTo>
                <a:lnTo>
                  <a:pt x="19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7"/>
          <p:cNvSpPr/>
          <p:nvPr/>
        </p:nvSpPr>
        <p:spPr>
          <a:xfrm>
            <a:off x="0" y="0"/>
            <a:ext cx="10080000" cy="548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TextShape 8"/>
          <p:cNvSpPr txBox="1"/>
          <p:nvPr/>
        </p:nvSpPr>
        <p:spPr>
          <a:xfrm>
            <a:off x="0" y="91440"/>
            <a:ext cx="100584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solidFill>
                  <a:srgbClr val="ffffff"/>
                </a:solidFill>
                <a:latin typeface="Arial"/>
              </a:rPr>
              <a:t>2- From modeling to data: collecting the relevant data to feed models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6" name="TextShape 9"/>
          <p:cNvSpPr txBox="1"/>
          <p:nvPr/>
        </p:nvSpPr>
        <p:spPr>
          <a:xfrm>
            <a:off x="0" y="7224480"/>
            <a:ext cx="10080000" cy="541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1600" spc="-1" strike="noStrike">
                <a:solidFill>
                  <a:srgbClr val="000000"/>
                </a:solidFill>
                <a:latin typeface="Arial"/>
                <a:ea typeface="Noto Sans CJK SC Regular"/>
              </a:rPr>
              <a:t>1st Meeting of the Outermost Regions Forum for Maritime Affairs and Fisheries - June 26 2018</a:t>
            </a:r>
            <a:endParaRPr b="0" lang="en-US" sz="1600" spc="-1" strike="noStrike">
              <a:latin typeface="Arial"/>
            </a:endParaRPr>
          </a:p>
          <a:p>
            <a:pPr algn="r"/>
            <a:endParaRPr b="0" lang="en-US" sz="1600" spc="-1" strike="noStrike"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" name="Table 1"/>
          <p:cNvGraphicFramePr/>
          <p:nvPr/>
        </p:nvGraphicFramePr>
        <p:xfrm>
          <a:off x="10424160" y="5943600"/>
          <a:ext cx="647640" cy="3498840"/>
        </p:xfrm>
        <a:graphic>
          <a:graphicData uri="http://schemas.openxmlformats.org/drawingml/2006/table">
            <a:tbl>
              <a:tblPr/>
              <a:tblGrid>
                <a:gridCol w="216000"/>
                <a:gridCol w="216000"/>
                <a:gridCol w="216000"/>
              </a:tblGrid>
              <a:tr h="34992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4992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4992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4992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4992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4992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4992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4992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4992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4992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8" name="CustomShape 2"/>
          <p:cNvSpPr/>
          <p:nvPr/>
        </p:nvSpPr>
        <p:spPr>
          <a:xfrm>
            <a:off x="274320" y="1280160"/>
            <a:ext cx="2103120" cy="822960"/>
          </a:xfrm>
          <a:custGeom>
            <a:avLst/>
            <a:gdLst/>
            <a:ahLst/>
            <a:rect l="0" t="0" r="r" b="b"/>
            <a:pathLst>
              <a:path w="5844" h="2288">
                <a:moveTo>
                  <a:pt x="381" y="0"/>
                </a:moveTo>
                <a:cubicBezTo>
                  <a:pt x="190" y="0"/>
                  <a:pt x="0" y="190"/>
                  <a:pt x="0" y="381"/>
                </a:cubicBezTo>
                <a:lnTo>
                  <a:pt x="0" y="1905"/>
                </a:lnTo>
                <a:cubicBezTo>
                  <a:pt x="0" y="2096"/>
                  <a:pt x="190" y="2287"/>
                  <a:pt x="381" y="2287"/>
                </a:cubicBezTo>
                <a:lnTo>
                  <a:pt x="5461" y="2287"/>
                </a:lnTo>
                <a:cubicBezTo>
                  <a:pt x="5652" y="2287"/>
                  <a:pt x="5843" y="2096"/>
                  <a:pt x="5843" y="1905"/>
                </a:cubicBezTo>
                <a:lnTo>
                  <a:pt x="5843" y="381"/>
                </a:lnTo>
                <a:cubicBezTo>
                  <a:pt x="5843" y="190"/>
                  <a:pt x="5652" y="0"/>
                  <a:pt x="5461" y="0"/>
                </a:cubicBezTo>
                <a:lnTo>
                  <a:pt x="381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US" sz="1800" spc="-1" strike="noStrike">
                <a:latin typeface="Arial"/>
              </a:rPr>
              <a:t>Data collection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9" name="CustomShape 3"/>
          <p:cNvSpPr/>
          <p:nvPr/>
        </p:nvSpPr>
        <p:spPr>
          <a:xfrm>
            <a:off x="274680" y="3692520"/>
            <a:ext cx="2103120" cy="822960"/>
          </a:xfrm>
          <a:custGeom>
            <a:avLst/>
            <a:gdLst/>
            <a:ahLst/>
            <a:rect l="0" t="0" r="r" b="b"/>
            <a:pathLst>
              <a:path w="5844" h="2288">
                <a:moveTo>
                  <a:pt x="381" y="0"/>
                </a:moveTo>
                <a:cubicBezTo>
                  <a:pt x="190" y="0"/>
                  <a:pt x="0" y="190"/>
                  <a:pt x="0" y="381"/>
                </a:cubicBezTo>
                <a:lnTo>
                  <a:pt x="0" y="1905"/>
                </a:lnTo>
                <a:cubicBezTo>
                  <a:pt x="0" y="2096"/>
                  <a:pt x="190" y="2287"/>
                  <a:pt x="381" y="2287"/>
                </a:cubicBezTo>
                <a:lnTo>
                  <a:pt x="5461" y="2287"/>
                </a:lnTo>
                <a:cubicBezTo>
                  <a:pt x="5652" y="2287"/>
                  <a:pt x="5843" y="2096"/>
                  <a:pt x="5843" y="1905"/>
                </a:cubicBezTo>
                <a:lnTo>
                  <a:pt x="5843" y="381"/>
                </a:lnTo>
                <a:cubicBezTo>
                  <a:pt x="5843" y="190"/>
                  <a:pt x="5652" y="0"/>
                  <a:pt x="5461" y="0"/>
                </a:cubicBezTo>
                <a:lnTo>
                  <a:pt x="381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US" sz="1800" spc="-1" strike="noStrike">
                <a:latin typeface="Arial"/>
              </a:rPr>
              <a:t>Models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0" name="CustomShape 4"/>
          <p:cNvSpPr/>
          <p:nvPr/>
        </p:nvSpPr>
        <p:spPr>
          <a:xfrm>
            <a:off x="275040" y="6104880"/>
            <a:ext cx="2103120" cy="822960"/>
          </a:xfrm>
          <a:custGeom>
            <a:avLst/>
            <a:gdLst/>
            <a:ahLst/>
            <a:rect l="0" t="0" r="r" b="b"/>
            <a:pathLst>
              <a:path w="5844" h="2288">
                <a:moveTo>
                  <a:pt x="381" y="0"/>
                </a:moveTo>
                <a:cubicBezTo>
                  <a:pt x="190" y="0"/>
                  <a:pt x="0" y="190"/>
                  <a:pt x="0" y="381"/>
                </a:cubicBezTo>
                <a:lnTo>
                  <a:pt x="0" y="1905"/>
                </a:lnTo>
                <a:cubicBezTo>
                  <a:pt x="0" y="2096"/>
                  <a:pt x="190" y="2287"/>
                  <a:pt x="381" y="2287"/>
                </a:cubicBezTo>
                <a:lnTo>
                  <a:pt x="5461" y="2287"/>
                </a:lnTo>
                <a:cubicBezTo>
                  <a:pt x="5652" y="2287"/>
                  <a:pt x="5843" y="2096"/>
                  <a:pt x="5843" y="1905"/>
                </a:cubicBezTo>
                <a:lnTo>
                  <a:pt x="5843" y="381"/>
                </a:lnTo>
                <a:cubicBezTo>
                  <a:pt x="5843" y="190"/>
                  <a:pt x="5652" y="0"/>
                  <a:pt x="5461" y="0"/>
                </a:cubicBezTo>
                <a:lnTo>
                  <a:pt x="381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US" sz="1800" spc="-1" strike="noStrike">
                <a:latin typeface="Arial"/>
              </a:rPr>
              <a:t>Management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1" name="CustomShape 5"/>
          <p:cNvSpPr/>
          <p:nvPr/>
        </p:nvSpPr>
        <p:spPr>
          <a:xfrm>
            <a:off x="1169280" y="2194560"/>
            <a:ext cx="274320" cy="1371600"/>
          </a:xfrm>
          <a:custGeom>
            <a:avLst/>
            <a:gdLst/>
            <a:ahLst/>
            <a:rect l="0" t="0" r="r" b="b"/>
            <a:pathLst>
              <a:path w="764" h="3812">
                <a:moveTo>
                  <a:pt x="190" y="0"/>
                </a:moveTo>
                <a:lnTo>
                  <a:pt x="190" y="2858"/>
                </a:lnTo>
                <a:lnTo>
                  <a:pt x="0" y="2858"/>
                </a:lnTo>
                <a:lnTo>
                  <a:pt x="381" y="3811"/>
                </a:lnTo>
                <a:lnTo>
                  <a:pt x="763" y="2858"/>
                </a:lnTo>
                <a:lnTo>
                  <a:pt x="572" y="2858"/>
                </a:lnTo>
                <a:lnTo>
                  <a:pt x="572" y="0"/>
                </a:lnTo>
                <a:lnTo>
                  <a:pt x="19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6"/>
          <p:cNvSpPr/>
          <p:nvPr/>
        </p:nvSpPr>
        <p:spPr>
          <a:xfrm>
            <a:off x="1169640" y="4642920"/>
            <a:ext cx="274320" cy="1371600"/>
          </a:xfrm>
          <a:custGeom>
            <a:avLst/>
            <a:gdLst/>
            <a:ahLst/>
            <a:rect l="0" t="0" r="r" b="b"/>
            <a:pathLst>
              <a:path w="764" h="3812">
                <a:moveTo>
                  <a:pt x="190" y="0"/>
                </a:moveTo>
                <a:lnTo>
                  <a:pt x="190" y="2858"/>
                </a:lnTo>
                <a:lnTo>
                  <a:pt x="0" y="2858"/>
                </a:lnTo>
                <a:lnTo>
                  <a:pt x="381" y="3811"/>
                </a:lnTo>
                <a:lnTo>
                  <a:pt x="763" y="2858"/>
                </a:lnTo>
                <a:lnTo>
                  <a:pt x="572" y="2858"/>
                </a:lnTo>
                <a:lnTo>
                  <a:pt x="572" y="0"/>
                </a:lnTo>
                <a:lnTo>
                  <a:pt x="19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7"/>
          <p:cNvSpPr/>
          <p:nvPr/>
        </p:nvSpPr>
        <p:spPr>
          <a:xfrm rot="5350200">
            <a:off x="1380600" y="2058480"/>
            <a:ext cx="2517480" cy="1645200"/>
          </a:xfrm>
          <a:custGeom>
            <a:avLst/>
            <a:gdLst/>
            <a:ahLst/>
            <a:rect l="0" t="0" r="r" b="b"/>
            <a:pathLst>
              <a:path w="7868" h="2960">
                <a:moveTo>
                  <a:pt x="1427" y="2214"/>
                </a:moveTo>
                <a:lnTo>
                  <a:pt x="1433" y="2117"/>
                </a:lnTo>
                <a:lnTo>
                  <a:pt x="1445" y="2023"/>
                </a:lnTo>
                <a:lnTo>
                  <a:pt x="1466" y="1927"/>
                </a:lnTo>
                <a:lnTo>
                  <a:pt x="1494" y="1831"/>
                </a:lnTo>
                <a:lnTo>
                  <a:pt x="1528" y="1739"/>
                </a:lnTo>
                <a:lnTo>
                  <a:pt x="1571" y="1645"/>
                </a:lnTo>
                <a:lnTo>
                  <a:pt x="1620" y="1555"/>
                </a:lnTo>
                <a:lnTo>
                  <a:pt x="1676" y="1467"/>
                </a:lnTo>
                <a:lnTo>
                  <a:pt x="1739" y="1381"/>
                </a:lnTo>
                <a:lnTo>
                  <a:pt x="1810" y="1296"/>
                </a:lnTo>
                <a:lnTo>
                  <a:pt x="1886" y="1214"/>
                </a:lnTo>
                <a:lnTo>
                  <a:pt x="1968" y="1135"/>
                </a:lnTo>
                <a:lnTo>
                  <a:pt x="2057" y="1058"/>
                </a:lnTo>
                <a:lnTo>
                  <a:pt x="2151" y="984"/>
                </a:lnTo>
                <a:lnTo>
                  <a:pt x="2251" y="916"/>
                </a:lnTo>
                <a:lnTo>
                  <a:pt x="2357" y="848"/>
                </a:lnTo>
                <a:lnTo>
                  <a:pt x="2468" y="787"/>
                </a:lnTo>
                <a:lnTo>
                  <a:pt x="2584" y="727"/>
                </a:lnTo>
                <a:lnTo>
                  <a:pt x="2703" y="672"/>
                </a:lnTo>
                <a:lnTo>
                  <a:pt x="2828" y="622"/>
                </a:lnTo>
                <a:lnTo>
                  <a:pt x="2955" y="575"/>
                </a:lnTo>
                <a:lnTo>
                  <a:pt x="3087" y="533"/>
                </a:lnTo>
                <a:lnTo>
                  <a:pt x="3223" y="495"/>
                </a:lnTo>
                <a:lnTo>
                  <a:pt x="3360" y="462"/>
                </a:lnTo>
                <a:lnTo>
                  <a:pt x="3501" y="433"/>
                </a:lnTo>
                <a:lnTo>
                  <a:pt x="3643" y="409"/>
                </a:lnTo>
                <a:lnTo>
                  <a:pt x="3787" y="390"/>
                </a:lnTo>
                <a:lnTo>
                  <a:pt x="3934" y="375"/>
                </a:lnTo>
                <a:lnTo>
                  <a:pt x="4081" y="365"/>
                </a:lnTo>
                <a:lnTo>
                  <a:pt x="4229" y="360"/>
                </a:lnTo>
                <a:lnTo>
                  <a:pt x="4377" y="361"/>
                </a:lnTo>
                <a:lnTo>
                  <a:pt x="4525" y="366"/>
                </a:lnTo>
                <a:lnTo>
                  <a:pt x="4673" y="376"/>
                </a:lnTo>
                <a:lnTo>
                  <a:pt x="4819" y="390"/>
                </a:lnTo>
                <a:lnTo>
                  <a:pt x="4965" y="411"/>
                </a:lnTo>
                <a:lnTo>
                  <a:pt x="5110" y="435"/>
                </a:lnTo>
                <a:lnTo>
                  <a:pt x="5253" y="464"/>
                </a:lnTo>
                <a:lnTo>
                  <a:pt x="5392" y="496"/>
                </a:lnTo>
                <a:lnTo>
                  <a:pt x="5531" y="535"/>
                </a:lnTo>
                <a:lnTo>
                  <a:pt x="5665" y="577"/>
                </a:lnTo>
                <a:lnTo>
                  <a:pt x="5796" y="624"/>
                </a:lnTo>
                <a:lnTo>
                  <a:pt x="5924" y="676"/>
                </a:lnTo>
                <a:lnTo>
                  <a:pt x="6048" y="732"/>
                </a:lnTo>
                <a:lnTo>
                  <a:pt x="6167" y="790"/>
                </a:lnTo>
                <a:lnTo>
                  <a:pt x="6282" y="853"/>
                </a:lnTo>
                <a:lnTo>
                  <a:pt x="6392" y="919"/>
                </a:lnTo>
                <a:lnTo>
                  <a:pt x="6497" y="989"/>
                </a:lnTo>
                <a:lnTo>
                  <a:pt x="6597" y="1063"/>
                </a:lnTo>
                <a:lnTo>
                  <a:pt x="6691" y="1139"/>
                </a:lnTo>
                <a:lnTo>
                  <a:pt x="6780" y="1219"/>
                </a:lnTo>
                <a:lnTo>
                  <a:pt x="6862" y="1301"/>
                </a:lnTo>
                <a:lnTo>
                  <a:pt x="6938" y="1385"/>
                </a:lnTo>
                <a:lnTo>
                  <a:pt x="7008" y="1472"/>
                </a:lnTo>
                <a:lnTo>
                  <a:pt x="7069" y="1561"/>
                </a:lnTo>
                <a:lnTo>
                  <a:pt x="7126" y="1652"/>
                </a:lnTo>
                <a:lnTo>
                  <a:pt x="7175" y="1743"/>
                </a:lnTo>
                <a:lnTo>
                  <a:pt x="7216" y="1837"/>
                </a:lnTo>
                <a:lnTo>
                  <a:pt x="7251" y="1933"/>
                </a:lnTo>
                <a:lnTo>
                  <a:pt x="7278" y="2028"/>
                </a:lnTo>
                <a:lnTo>
                  <a:pt x="7298" y="2124"/>
                </a:lnTo>
                <a:lnTo>
                  <a:pt x="7310" y="2221"/>
                </a:lnTo>
                <a:lnTo>
                  <a:pt x="7315" y="2319"/>
                </a:lnTo>
                <a:lnTo>
                  <a:pt x="7312" y="2415"/>
                </a:lnTo>
                <a:lnTo>
                  <a:pt x="7863" y="2439"/>
                </a:lnTo>
                <a:lnTo>
                  <a:pt x="7867" y="2324"/>
                </a:lnTo>
                <a:lnTo>
                  <a:pt x="7860" y="2209"/>
                </a:lnTo>
                <a:lnTo>
                  <a:pt x="7845" y="2094"/>
                </a:lnTo>
                <a:lnTo>
                  <a:pt x="7823" y="1980"/>
                </a:lnTo>
                <a:lnTo>
                  <a:pt x="7789" y="1865"/>
                </a:lnTo>
                <a:lnTo>
                  <a:pt x="7749" y="1754"/>
                </a:lnTo>
                <a:lnTo>
                  <a:pt x="7698" y="1642"/>
                </a:lnTo>
                <a:lnTo>
                  <a:pt x="7641" y="1532"/>
                </a:lnTo>
                <a:lnTo>
                  <a:pt x="7574" y="1425"/>
                </a:lnTo>
                <a:lnTo>
                  <a:pt x="7501" y="1319"/>
                </a:lnTo>
                <a:lnTo>
                  <a:pt x="7417" y="1217"/>
                </a:lnTo>
                <a:lnTo>
                  <a:pt x="7328" y="1116"/>
                </a:lnTo>
                <a:lnTo>
                  <a:pt x="7230" y="1019"/>
                </a:lnTo>
                <a:lnTo>
                  <a:pt x="7126" y="924"/>
                </a:lnTo>
                <a:lnTo>
                  <a:pt x="7014" y="834"/>
                </a:lnTo>
                <a:lnTo>
                  <a:pt x="6896" y="747"/>
                </a:lnTo>
                <a:lnTo>
                  <a:pt x="6770" y="664"/>
                </a:lnTo>
                <a:lnTo>
                  <a:pt x="6639" y="585"/>
                </a:lnTo>
                <a:lnTo>
                  <a:pt x="6503" y="510"/>
                </a:lnTo>
                <a:lnTo>
                  <a:pt x="6360" y="440"/>
                </a:lnTo>
                <a:lnTo>
                  <a:pt x="6214" y="374"/>
                </a:lnTo>
                <a:lnTo>
                  <a:pt x="6062" y="314"/>
                </a:lnTo>
                <a:lnTo>
                  <a:pt x="5905" y="259"/>
                </a:lnTo>
                <a:lnTo>
                  <a:pt x="5746" y="207"/>
                </a:lnTo>
                <a:lnTo>
                  <a:pt x="5582" y="162"/>
                </a:lnTo>
                <a:lnTo>
                  <a:pt x="5416" y="122"/>
                </a:lnTo>
                <a:lnTo>
                  <a:pt x="5247" y="88"/>
                </a:lnTo>
                <a:lnTo>
                  <a:pt x="5075" y="60"/>
                </a:lnTo>
                <a:lnTo>
                  <a:pt x="4902" y="37"/>
                </a:lnTo>
                <a:lnTo>
                  <a:pt x="4728" y="18"/>
                </a:lnTo>
                <a:lnTo>
                  <a:pt x="4552" y="7"/>
                </a:lnTo>
                <a:lnTo>
                  <a:pt x="4376" y="0"/>
                </a:lnTo>
                <a:lnTo>
                  <a:pt x="4200" y="1"/>
                </a:lnTo>
                <a:lnTo>
                  <a:pt x="4025" y="6"/>
                </a:lnTo>
                <a:lnTo>
                  <a:pt x="3851" y="18"/>
                </a:lnTo>
                <a:lnTo>
                  <a:pt x="3676" y="34"/>
                </a:lnTo>
                <a:lnTo>
                  <a:pt x="3505" y="58"/>
                </a:lnTo>
                <a:lnTo>
                  <a:pt x="3337" y="86"/>
                </a:lnTo>
                <a:lnTo>
                  <a:pt x="3169" y="120"/>
                </a:lnTo>
                <a:lnTo>
                  <a:pt x="3005" y="160"/>
                </a:lnTo>
                <a:lnTo>
                  <a:pt x="2846" y="205"/>
                </a:lnTo>
                <a:lnTo>
                  <a:pt x="2689" y="255"/>
                </a:lnTo>
                <a:lnTo>
                  <a:pt x="2536" y="311"/>
                </a:lnTo>
                <a:lnTo>
                  <a:pt x="2389" y="372"/>
                </a:lnTo>
                <a:lnTo>
                  <a:pt x="2247" y="437"/>
                </a:lnTo>
                <a:lnTo>
                  <a:pt x="2110" y="507"/>
                </a:lnTo>
                <a:lnTo>
                  <a:pt x="1979" y="581"/>
                </a:lnTo>
                <a:lnTo>
                  <a:pt x="1853" y="659"/>
                </a:lnTo>
                <a:lnTo>
                  <a:pt x="1734" y="741"/>
                </a:lnTo>
                <a:lnTo>
                  <a:pt x="1622" y="829"/>
                </a:lnTo>
                <a:lnTo>
                  <a:pt x="1517" y="919"/>
                </a:lnTo>
                <a:lnTo>
                  <a:pt x="1419" y="1013"/>
                </a:lnTo>
                <a:lnTo>
                  <a:pt x="1328" y="1111"/>
                </a:lnTo>
                <a:lnTo>
                  <a:pt x="1246" y="1210"/>
                </a:lnTo>
                <a:lnTo>
                  <a:pt x="1170" y="1313"/>
                </a:lnTo>
                <a:lnTo>
                  <a:pt x="1104" y="1418"/>
                </a:lnTo>
                <a:lnTo>
                  <a:pt x="1045" y="1527"/>
                </a:lnTo>
                <a:lnTo>
                  <a:pt x="995" y="1635"/>
                </a:lnTo>
                <a:lnTo>
                  <a:pt x="953" y="1747"/>
                </a:lnTo>
                <a:lnTo>
                  <a:pt x="920" y="1859"/>
                </a:lnTo>
                <a:lnTo>
                  <a:pt x="895" y="1973"/>
                </a:lnTo>
                <a:lnTo>
                  <a:pt x="880" y="2087"/>
                </a:lnTo>
                <a:lnTo>
                  <a:pt x="874" y="2202"/>
                </a:lnTo>
                <a:lnTo>
                  <a:pt x="0" y="2181"/>
                </a:lnTo>
                <a:lnTo>
                  <a:pt x="1136" y="2959"/>
                </a:lnTo>
                <a:lnTo>
                  <a:pt x="2300" y="2236"/>
                </a:lnTo>
                <a:lnTo>
                  <a:pt x="1427" y="2214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8"/>
          <p:cNvSpPr/>
          <p:nvPr/>
        </p:nvSpPr>
        <p:spPr>
          <a:xfrm rot="5350200">
            <a:off x="1389960" y="4463280"/>
            <a:ext cx="2517480" cy="1645200"/>
          </a:xfrm>
          <a:custGeom>
            <a:avLst/>
            <a:gdLst/>
            <a:ahLst/>
            <a:rect l="0" t="0" r="r" b="b"/>
            <a:pathLst>
              <a:path w="7868" h="2960">
                <a:moveTo>
                  <a:pt x="1426" y="2214"/>
                </a:moveTo>
                <a:lnTo>
                  <a:pt x="1433" y="2117"/>
                </a:lnTo>
                <a:lnTo>
                  <a:pt x="1445" y="2022"/>
                </a:lnTo>
                <a:lnTo>
                  <a:pt x="1465" y="1926"/>
                </a:lnTo>
                <a:lnTo>
                  <a:pt x="1494" y="1830"/>
                </a:lnTo>
                <a:lnTo>
                  <a:pt x="1528" y="1738"/>
                </a:lnTo>
                <a:lnTo>
                  <a:pt x="1570" y="1645"/>
                </a:lnTo>
                <a:lnTo>
                  <a:pt x="1620" y="1554"/>
                </a:lnTo>
                <a:lnTo>
                  <a:pt x="1676" y="1466"/>
                </a:lnTo>
                <a:lnTo>
                  <a:pt x="1739" y="1380"/>
                </a:lnTo>
                <a:lnTo>
                  <a:pt x="1809" y="1295"/>
                </a:lnTo>
                <a:lnTo>
                  <a:pt x="1885" y="1213"/>
                </a:lnTo>
                <a:lnTo>
                  <a:pt x="1968" y="1134"/>
                </a:lnTo>
                <a:lnTo>
                  <a:pt x="2057" y="1057"/>
                </a:lnTo>
                <a:lnTo>
                  <a:pt x="2151" y="984"/>
                </a:lnTo>
                <a:lnTo>
                  <a:pt x="2251" y="915"/>
                </a:lnTo>
                <a:lnTo>
                  <a:pt x="2357" y="847"/>
                </a:lnTo>
                <a:lnTo>
                  <a:pt x="2467" y="786"/>
                </a:lnTo>
                <a:lnTo>
                  <a:pt x="2583" y="727"/>
                </a:lnTo>
                <a:lnTo>
                  <a:pt x="2703" y="671"/>
                </a:lnTo>
                <a:lnTo>
                  <a:pt x="2828" y="621"/>
                </a:lnTo>
                <a:lnTo>
                  <a:pt x="2954" y="575"/>
                </a:lnTo>
                <a:lnTo>
                  <a:pt x="3087" y="533"/>
                </a:lnTo>
                <a:lnTo>
                  <a:pt x="3223" y="494"/>
                </a:lnTo>
                <a:lnTo>
                  <a:pt x="3360" y="461"/>
                </a:lnTo>
                <a:lnTo>
                  <a:pt x="3500" y="432"/>
                </a:lnTo>
                <a:lnTo>
                  <a:pt x="3643" y="408"/>
                </a:lnTo>
                <a:lnTo>
                  <a:pt x="3787" y="389"/>
                </a:lnTo>
                <a:lnTo>
                  <a:pt x="3933" y="374"/>
                </a:lnTo>
                <a:lnTo>
                  <a:pt x="4080" y="364"/>
                </a:lnTo>
                <a:lnTo>
                  <a:pt x="4229" y="359"/>
                </a:lnTo>
                <a:lnTo>
                  <a:pt x="4377" y="361"/>
                </a:lnTo>
                <a:lnTo>
                  <a:pt x="4525" y="366"/>
                </a:lnTo>
                <a:lnTo>
                  <a:pt x="4672" y="376"/>
                </a:lnTo>
                <a:lnTo>
                  <a:pt x="4819" y="390"/>
                </a:lnTo>
                <a:lnTo>
                  <a:pt x="4965" y="410"/>
                </a:lnTo>
                <a:lnTo>
                  <a:pt x="5110" y="434"/>
                </a:lnTo>
                <a:lnTo>
                  <a:pt x="5252" y="463"/>
                </a:lnTo>
                <a:lnTo>
                  <a:pt x="5392" y="496"/>
                </a:lnTo>
                <a:lnTo>
                  <a:pt x="5530" y="535"/>
                </a:lnTo>
                <a:lnTo>
                  <a:pt x="5665" y="577"/>
                </a:lnTo>
                <a:lnTo>
                  <a:pt x="5796" y="623"/>
                </a:lnTo>
                <a:lnTo>
                  <a:pt x="5923" y="675"/>
                </a:lnTo>
                <a:lnTo>
                  <a:pt x="6048" y="731"/>
                </a:lnTo>
                <a:lnTo>
                  <a:pt x="6167" y="790"/>
                </a:lnTo>
                <a:lnTo>
                  <a:pt x="6282" y="852"/>
                </a:lnTo>
                <a:lnTo>
                  <a:pt x="6392" y="919"/>
                </a:lnTo>
                <a:lnTo>
                  <a:pt x="6497" y="988"/>
                </a:lnTo>
                <a:lnTo>
                  <a:pt x="6597" y="1063"/>
                </a:lnTo>
                <a:lnTo>
                  <a:pt x="6691" y="1138"/>
                </a:lnTo>
                <a:lnTo>
                  <a:pt x="6780" y="1218"/>
                </a:lnTo>
                <a:lnTo>
                  <a:pt x="6862" y="1300"/>
                </a:lnTo>
                <a:lnTo>
                  <a:pt x="6938" y="1384"/>
                </a:lnTo>
                <a:lnTo>
                  <a:pt x="7007" y="1471"/>
                </a:lnTo>
                <a:lnTo>
                  <a:pt x="7069" y="1560"/>
                </a:lnTo>
                <a:lnTo>
                  <a:pt x="7126" y="1651"/>
                </a:lnTo>
                <a:lnTo>
                  <a:pt x="7175" y="1743"/>
                </a:lnTo>
                <a:lnTo>
                  <a:pt x="7215" y="1836"/>
                </a:lnTo>
                <a:lnTo>
                  <a:pt x="7251" y="1932"/>
                </a:lnTo>
                <a:lnTo>
                  <a:pt x="7278" y="2027"/>
                </a:lnTo>
                <a:lnTo>
                  <a:pt x="7297" y="2124"/>
                </a:lnTo>
                <a:lnTo>
                  <a:pt x="7310" y="2221"/>
                </a:lnTo>
                <a:lnTo>
                  <a:pt x="7315" y="2318"/>
                </a:lnTo>
                <a:lnTo>
                  <a:pt x="7312" y="2415"/>
                </a:lnTo>
                <a:lnTo>
                  <a:pt x="7863" y="2438"/>
                </a:lnTo>
                <a:lnTo>
                  <a:pt x="7867" y="2323"/>
                </a:lnTo>
                <a:lnTo>
                  <a:pt x="7860" y="2208"/>
                </a:lnTo>
                <a:lnTo>
                  <a:pt x="7845" y="2093"/>
                </a:lnTo>
                <a:lnTo>
                  <a:pt x="7822" y="1979"/>
                </a:lnTo>
                <a:lnTo>
                  <a:pt x="7789" y="1864"/>
                </a:lnTo>
                <a:lnTo>
                  <a:pt x="7748" y="1753"/>
                </a:lnTo>
                <a:lnTo>
                  <a:pt x="7698" y="1641"/>
                </a:lnTo>
                <a:lnTo>
                  <a:pt x="7641" y="1531"/>
                </a:lnTo>
                <a:lnTo>
                  <a:pt x="7574" y="1424"/>
                </a:lnTo>
                <a:lnTo>
                  <a:pt x="7501" y="1318"/>
                </a:lnTo>
                <a:lnTo>
                  <a:pt x="7417" y="1216"/>
                </a:lnTo>
                <a:lnTo>
                  <a:pt x="7327" y="1115"/>
                </a:lnTo>
                <a:lnTo>
                  <a:pt x="7230" y="1018"/>
                </a:lnTo>
                <a:lnTo>
                  <a:pt x="7126" y="923"/>
                </a:lnTo>
                <a:lnTo>
                  <a:pt x="7013" y="833"/>
                </a:lnTo>
                <a:lnTo>
                  <a:pt x="6895" y="746"/>
                </a:lnTo>
                <a:lnTo>
                  <a:pt x="6770" y="663"/>
                </a:lnTo>
                <a:lnTo>
                  <a:pt x="6639" y="584"/>
                </a:lnTo>
                <a:lnTo>
                  <a:pt x="6503" y="509"/>
                </a:lnTo>
                <a:lnTo>
                  <a:pt x="6360" y="439"/>
                </a:lnTo>
                <a:lnTo>
                  <a:pt x="6214" y="373"/>
                </a:lnTo>
                <a:lnTo>
                  <a:pt x="6061" y="313"/>
                </a:lnTo>
                <a:lnTo>
                  <a:pt x="5905" y="258"/>
                </a:lnTo>
                <a:lnTo>
                  <a:pt x="5746" y="207"/>
                </a:lnTo>
                <a:lnTo>
                  <a:pt x="5581" y="161"/>
                </a:lnTo>
                <a:lnTo>
                  <a:pt x="5416" y="121"/>
                </a:lnTo>
                <a:lnTo>
                  <a:pt x="5246" y="88"/>
                </a:lnTo>
                <a:lnTo>
                  <a:pt x="5075" y="59"/>
                </a:lnTo>
                <a:lnTo>
                  <a:pt x="4902" y="36"/>
                </a:lnTo>
                <a:lnTo>
                  <a:pt x="4727" y="17"/>
                </a:lnTo>
                <a:lnTo>
                  <a:pt x="4552" y="6"/>
                </a:lnTo>
                <a:lnTo>
                  <a:pt x="4376" y="0"/>
                </a:lnTo>
                <a:lnTo>
                  <a:pt x="4200" y="0"/>
                </a:lnTo>
                <a:lnTo>
                  <a:pt x="4024" y="6"/>
                </a:lnTo>
                <a:lnTo>
                  <a:pt x="3850" y="17"/>
                </a:lnTo>
                <a:lnTo>
                  <a:pt x="3676" y="34"/>
                </a:lnTo>
                <a:lnTo>
                  <a:pt x="3505" y="57"/>
                </a:lnTo>
                <a:lnTo>
                  <a:pt x="3336" y="85"/>
                </a:lnTo>
                <a:lnTo>
                  <a:pt x="3169" y="120"/>
                </a:lnTo>
                <a:lnTo>
                  <a:pt x="3004" y="159"/>
                </a:lnTo>
                <a:lnTo>
                  <a:pt x="2846" y="204"/>
                </a:lnTo>
                <a:lnTo>
                  <a:pt x="2689" y="254"/>
                </a:lnTo>
                <a:lnTo>
                  <a:pt x="2536" y="310"/>
                </a:lnTo>
                <a:lnTo>
                  <a:pt x="2388" y="371"/>
                </a:lnTo>
                <a:lnTo>
                  <a:pt x="2246" y="436"/>
                </a:lnTo>
                <a:lnTo>
                  <a:pt x="2109" y="506"/>
                </a:lnTo>
                <a:lnTo>
                  <a:pt x="1978" y="580"/>
                </a:lnTo>
                <a:lnTo>
                  <a:pt x="1853" y="658"/>
                </a:lnTo>
                <a:lnTo>
                  <a:pt x="1734" y="741"/>
                </a:lnTo>
                <a:lnTo>
                  <a:pt x="1622" y="828"/>
                </a:lnTo>
                <a:lnTo>
                  <a:pt x="1517" y="919"/>
                </a:lnTo>
                <a:lnTo>
                  <a:pt x="1419" y="1012"/>
                </a:lnTo>
                <a:lnTo>
                  <a:pt x="1328" y="1110"/>
                </a:lnTo>
                <a:lnTo>
                  <a:pt x="1245" y="1209"/>
                </a:lnTo>
                <a:lnTo>
                  <a:pt x="1170" y="1312"/>
                </a:lnTo>
                <a:lnTo>
                  <a:pt x="1104" y="1417"/>
                </a:lnTo>
                <a:lnTo>
                  <a:pt x="1045" y="1526"/>
                </a:lnTo>
                <a:lnTo>
                  <a:pt x="994" y="1634"/>
                </a:lnTo>
                <a:lnTo>
                  <a:pt x="953" y="1746"/>
                </a:lnTo>
                <a:lnTo>
                  <a:pt x="919" y="1858"/>
                </a:lnTo>
                <a:lnTo>
                  <a:pt x="895" y="1972"/>
                </a:lnTo>
                <a:lnTo>
                  <a:pt x="880" y="2086"/>
                </a:lnTo>
                <a:lnTo>
                  <a:pt x="874" y="2201"/>
                </a:lnTo>
                <a:lnTo>
                  <a:pt x="0" y="2181"/>
                </a:lnTo>
                <a:lnTo>
                  <a:pt x="1136" y="2959"/>
                </a:lnTo>
                <a:lnTo>
                  <a:pt x="2300" y="2236"/>
                </a:lnTo>
                <a:lnTo>
                  <a:pt x="1426" y="2214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TextShape 9"/>
          <p:cNvSpPr txBox="1"/>
          <p:nvPr/>
        </p:nvSpPr>
        <p:spPr>
          <a:xfrm>
            <a:off x="3657600" y="2413440"/>
            <a:ext cx="155448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Definition of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needs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6" name="TextShape 10"/>
          <p:cNvSpPr txBox="1"/>
          <p:nvPr/>
        </p:nvSpPr>
        <p:spPr>
          <a:xfrm>
            <a:off x="3657600" y="4825440"/>
            <a:ext cx="155448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Definition of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needs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7" name="CustomShape 11"/>
          <p:cNvSpPr/>
          <p:nvPr/>
        </p:nvSpPr>
        <p:spPr>
          <a:xfrm>
            <a:off x="0" y="0"/>
            <a:ext cx="10080000" cy="548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TextShape 12"/>
          <p:cNvSpPr txBox="1"/>
          <p:nvPr/>
        </p:nvSpPr>
        <p:spPr>
          <a:xfrm>
            <a:off x="0" y="91440"/>
            <a:ext cx="100584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solidFill>
                  <a:srgbClr val="ffffff"/>
                </a:solidFill>
                <a:latin typeface="Arial"/>
              </a:rPr>
              <a:t>2- From modeling to data: collecting the relevant data to feed models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9" name="TextShape 13"/>
          <p:cNvSpPr txBox="1"/>
          <p:nvPr/>
        </p:nvSpPr>
        <p:spPr>
          <a:xfrm>
            <a:off x="0" y="7224480"/>
            <a:ext cx="10080000" cy="541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1600" spc="-1" strike="noStrike">
                <a:solidFill>
                  <a:srgbClr val="000000"/>
                </a:solidFill>
                <a:latin typeface="Arial"/>
                <a:ea typeface="Noto Sans CJK SC Regular"/>
              </a:rPr>
              <a:t>1st Meeting of the Outermost Regions Forum for Maritime Affairs and Fisheries - June 26 2018</a:t>
            </a:r>
            <a:endParaRPr b="0" lang="en-US" sz="1600" spc="-1" strike="noStrike">
              <a:latin typeface="Arial"/>
            </a:endParaRPr>
          </a:p>
          <a:p>
            <a:pPr algn="r"/>
            <a:endParaRPr b="0" lang="en-US" sz="1600" spc="-1" strike="noStrike"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0" y="0"/>
            <a:ext cx="10080000" cy="548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01" name="Table 2"/>
          <p:cNvGraphicFramePr/>
          <p:nvPr/>
        </p:nvGraphicFramePr>
        <p:xfrm>
          <a:off x="10424160" y="5943600"/>
          <a:ext cx="647640" cy="3498840"/>
        </p:xfrm>
        <a:graphic>
          <a:graphicData uri="http://schemas.openxmlformats.org/drawingml/2006/table">
            <a:tbl>
              <a:tblPr/>
              <a:tblGrid>
                <a:gridCol w="216000"/>
                <a:gridCol w="216000"/>
                <a:gridCol w="216000"/>
              </a:tblGrid>
              <a:tr h="34992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4992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4992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4992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4992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4992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4992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4992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4992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4992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2" name="TextShape 3"/>
          <p:cNvSpPr txBox="1"/>
          <p:nvPr/>
        </p:nvSpPr>
        <p:spPr>
          <a:xfrm>
            <a:off x="0" y="91440"/>
            <a:ext cx="100584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solidFill>
                  <a:srgbClr val="ffffff"/>
                </a:solidFill>
                <a:latin typeface="Arial"/>
              </a:rPr>
              <a:t>2- From modeling to data: collecting the relevant data to feed models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3" name="CustomShape 4"/>
          <p:cNvSpPr/>
          <p:nvPr/>
        </p:nvSpPr>
        <p:spPr>
          <a:xfrm>
            <a:off x="274320" y="1280160"/>
            <a:ext cx="2103120" cy="822960"/>
          </a:xfrm>
          <a:custGeom>
            <a:avLst/>
            <a:gdLst/>
            <a:ahLst/>
            <a:rect l="0" t="0" r="r" b="b"/>
            <a:pathLst>
              <a:path w="5844" h="2288">
                <a:moveTo>
                  <a:pt x="381" y="0"/>
                </a:moveTo>
                <a:cubicBezTo>
                  <a:pt x="190" y="0"/>
                  <a:pt x="0" y="190"/>
                  <a:pt x="0" y="381"/>
                </a:cubicBezTo>
                <a:lnTo>
                  <a:pt x="0" y="1905"/>
                </a:lnTo>
                <a:cubicBezTo>
                  <a:pt x="0" y="2096"/>
                  <a:pt x="190" y="2287"/>
                  <a:pt x="381" y="2287"/>
                </a:cubicBezTo>
                <a:lnTo>
                  <a:pt x="5461" y="2287"/>
                </a:lnTo>
                <a:cubicBezTo>
                  <a:pt x="5652" y="2287"/>
                  <a:pt x="5843" y="2096"/>
                  <a:pt x="5843" y="1905"/>
                </a:cubicBezTo>
                <a:lnTo>
                  <a:pt x="5843" y="381"/>
                </a:lnTo>
                <a:cubicBezTo>
                  <a:pt x="5843" y="190"/>
                  <a:pt x="5652" y="0"/>
                  <a:pt x="5461" y="0"/>
                </a:cubicBezTo>
                <a:lnTo>
                  <a:pt x="381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US" sz="1800" spc="-1" strike="noStrike">
                <a:latin typeface="Arial"/>
              </a:rPr>
              <a:t>Data collection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4" name="CustomShape 5"/>
          <p:cNvSpPr/>
          <p:nvPr/>
        </p:nvSpPr>
        <p:spPr>
          <a:xfrm>
            <a:off x="274680" y="3692520"/>
            <a:ext cx="2103120" cy="822960"/>
          </a:xfrm>
          <a:custGeom>
            <a:avLst/>
            <a:gdLst/>
            <a:ahLst/>
            <a:rect l="0" t="0" r="r" b="b"/>
            <a:pathLst>
              <a:path w="5844" h="2288">
                <a:moveTo>
                  <a:pt x="381" y="0"/>
                </a:moveTo>
                <a:cubicBezTo>
                  <a:pt x="190" y="0"/>
                  <a:pt x="0" y="190"/>
                  <a:pt x="0" y="381"/>
                </a:cubicBezTo>
                <a:lnTo>
                  <a:pt x="0" y="1905"/>
                </a:lnTo>
                <a:cubicBezTo>
                  <a:pt x="0" y="2096"/>
                  <a:pt x="190" y="2287"/>
                  <a:pt x="381" y="2287"/>
                </a:cubicBezTo>
                <a:lnTo>
                  <a:pt x="5461" y="2287"/>
                </a:lnTo>
                <a:cubicBezTo>
                  <a:pt x="5652" y="2287"/>
                  <a:pt x="5843" y="2096"/>
                  <a:pt x="5843" y="1905"/>
                </a:cubicBezTo>
                <a:lnTo>
                  <a:pt x="5843" y="381"/>
                </a:lnTo>
                <a:cubicBezTo>
                  <a:pt x="5843" y="190"/>
                  <a:pt x="5652" y="0"/>
                  <a:pt x="5461" y="0"/>
                </a:cubicBezTo>
                <a:lnTo>
                  <a:pt x="381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US" sz="1800" spc="-1" strike="noStrike">
                <a:latin typeface="Arial"/>
              </a:rPr>
              <a:t>Models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5" name="CustomShape 6"/>
          <p:cNvSpPr/>
          <p:nvPr/>
        </p:nvSpPr>
        <p:spPr>
          <a:xfrm>
            <a:off x="275040" y="6104880"/>
            <a:ext cx="2103120" cy="822960"/>
          </a:xfrm>
          <a:custGeom>
            <a:avLst/>
            <a:gdLst/>
            <a:ahLst/>
            <a:rect l="0" t="0" r="r" b="b"/>
            <a:pathLst>
              <a:path w="5844" h="2288">
                <a:moveTo>
                  <a:pt x="381" y="0"/>
                </a:moveTo>
                <a:cubicBezTo>
                  <a:pt x="190" y="0"/>
                  <a:pt x="0" y="190"/>
                  <a:pt x="0" y="381"/>
                </a:cubicBezTo>
                <a:lnTo>
                  <a:pt x="0" y="1905"/>
                </a:lnTo>
                <a:cubicBezTo>
                  <a:pt x="0" y="2096"/>
                  <a:pt x="190" y="2287"/>
                  <a:pt x="381" y="2287"/>
                </a:cubicBezTo>
                <a:lnTo>
                  <a:pt x="5461" y="2287"/>
                </a:lnTo>
                <a:cubicBezTo>
                  <a:pt x="5652" y="2287"/>
                  <a:pt x="5843" y="2096"/>
                  <a:pt x="5843" y="1905"/>
                </a:cubicBezTo>
                <a:lnTo>
                  <a:pt x="5843" y="381"/>
                </a:lnTo>
                <a:cubicBezTo>
                  <a:pt x="5843" y="190"/>
                  <a:pt x="5652" y="0"/>
                  <a:pt x="5461" y="0"/>
                </a:cubicBezTo>
                <a:lnTo>
                  <a:pt x="381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US" sz="1800" spc="-1" strike="noStrike">
                <a:latin typeface="Arial"/>
              </a:rPr>
              <a:t>Management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6" name="CustomShape 7"/>
          <p:cNvSpPr/>
          <p:nvPr/>
        </p:nvSpPr>
        <p:spPr>
          <a:xfrm>
            <a:off x="1169280" y="2194560"/>
            <a:ext cx="274320" cy="1371600"/>
          </a:xfrm>
          <a:custGeom>
            <a:avLst/>
            <a:gdLst/>
            <a:ahLst/>
            <a:rect l="0" t="0" r="r" b="b"/>
            <a:pathLst>
              <a:path w="764" h="3812">
                <a:moveTo>
                  <a:pt x="190" y="0"/>
                </a:moveTo>
                <a:lnTo>
                  <a:pt x="190" y="2858"/>
                </a:lnTo>
                <a:lnTo>
                  <a:pt x="0" y="2858"/>
                </a:lnTo>
                <a:lnTo>
                  <a:pt x="381" y="3811"/>
                </a:lnTo>
                <a:lnTo>
                  <a:pt x="763" y="2858"/>
                </a:lnTo>
                <a:lnTo>
                  <a:pt x="572" y="2858"/>
                </a:lnTo>
                <a:lnTo>
                  <a:pt x="572" y="0"/>
                </a:lnTo>
                <a:lnTo>
                  <a:pt x="19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8"/>
          <p:cNvSpPr/>
          <p:nvPr/>
        </p:nvSpPr>
        <p:spPr>
          <a:xfrm>
            <a:off x="1169640" y="4642920"/>
            <a:ext cx="274320" cy="1371600"/>
          </a:xfrm>
          <a:custGeom>
            <a:avLst/>
            <a:gdLst/>
            <a:ahLst/>
            <a:rect l="0" t="0" r="r" b="b"/>
            <a:pathLst>
              <a:path w="764" h="3812">
                <a:moveTo>
                  <a:pt x="190" y="0"/>
                </a:moveTo>
                <a:lnTo>
                  <a:pt x="190" y="2858"/>
                </a:lnTo>
                <a:lnTo>
                  <a:pt x="0" y="2858"/>
                </a:lnTo>
                <a:lnTo>
                  <a:pt x="381" y="3811"/>
                </a:lnTo>
                <a:lnTo>
                  <a:pt x="763" y="2858"/>
                </a:lnTo>
                <a:lnTo>
                  <a:pt x="572" y="2858"/>
                </a:lnTo>
                <a:lnTo>
                  <a:pt x="572" y="0"/>
                </a:lnTo>
                <a:lnTo>
                  <a:pt x="19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CustomShape 9"/>
          <p:cNvSpPr/>
          <p:nvPr/>
        </p:nvSpPr>
        <p:spPr>
          <a:xfrm rot="5350200">
            <a:off x="1380600" y="2058480"/>
            <a:ext cx="2517480" cy="1645200"/>
          </a:xfrm>
          <a:custGeom>
            <a:avLst/>
            <a:gdLst/>
            <a:ahLst/>
            <a:rect l="0" t="0" r="r" b="b"/>
            <a:pathLst>
              <a:path w="7868" h="2960">
                <a:moveTo>
                  <a:pt x="1427" y="2214"/>
                </a:moveTo>
                <a:lnTo>
                  <a:pt x="1433" y="2117"/>
                </a:lnTo>
                <a:lnTo>
                  <a:pt x="1445" y="2023"/>
                </a:lnTo>
                <a:lnTo>
                  <a:pt x="1466" y="1927"/>
                </a:lnTo>
                <a:lnTo>
                  <a:pt x="1494" y="1831"/>
                </a:lnTo>
                <a:lnTo>
                  <a:pt x="1528" y="1739"/>
                </a:lnTo>
                <a:lnTo>
                  <a:pt x="1571" y="1645"/>
                </a:lnTo>
                <a:lnTo>
                  <a:pt x="1620" y="1555"/>
                </a:lnTo>
                <a:lnTo>
                  <a:pt x="1676" y="1467"/>
                </a:lnTo>
                <a:lnTo>
                  <a:pt x="1739" y="1381"/>
                </a:lnTo>
                <a:lnTo>
                  <a:pt x="1810" y="1296"/>
                </a:lnTo>
                <a:lnTo>
                  <a:pt x="1886" y="1214"/>
                </a:lnTo>
                <a:lnTo>
                  <a:pt x="1968" y="1135"/>
                </a:lnTo>
                <a:lnTo>
                  <a:pt x="2057" y="1058"/>
                </a:lnTo>
                <a:lnTo>
                  <a:pt x="2151" y="984"/>
                </a:lnTo>
                <a:lnTo>
                  <a:pt x="2251" y="916"/>
                </a:lnTo>
                <a:lnTo>
                  <a:pt x="2357" y="848"/>
                </a:lnTo>
                <a:lnTo>
                  <a:pt x="2468" y="787"/>
                </a:lnTo>
                <a:lnTo>
                  <a:pt x="2584" y="727"/>
                </a:lnTo>
                <a:lnTo>
                  <a:pt x="2703" y="672"/>
                </a:lnTo>
                <a:lnTo>
                  <a:pt x="2828" y="622"/>
                </a:lnTo>
                <a:lnTo>
                  <a:pt x="2955" y="575"/>
                </a:lnTo>
                <a:lnTo>
                  <a:pt x="3087" y="533"/>
                </a:lnTo>
                <a:lnTo>
                  <a:pt x="3223" y="495"/>
                </a:lnTo>
                <a:lnTo>
                  <a:pt x="3360" y="462"/>
                </a:lnTo>
                <a:lnTo>
                  <a:pt x="3501" y="433"/>
                </a:lnTo>
                <a:lnTo>
                  <a:pt x="3643" y="409"/>
                </a:lnTo>
                <a:lnTo>
                  <a:pt x="3787" y="390"/>
                </a:lnTo>
                <a:lnTo>
                  <a:pt x="3934" y="375"/>
                </a:lnTo>
                <a:lnTo>
                  <a:pt x="4081" y="365"/>
                </a:lnTo>
                <a:lnTo>
                  <a:pt x="4229" y="360"/>
                </a:lnTo>
                <a:lnTo>
                  <a:pt x="4377" y="361"/>
                </a:lnTo>
                <a:lnTo>
                  <a:pt x="4525" y="366"/>
                </a:lnTo>
                <a:lnTo>
                  <a:pt x="4673" y="376"/>
                </a:lnTo>
                <a:lnTo>
                  <a:pt x="4819" y="390"/>
                </a:lnTo>
                <a:lnTo>
                  <a:pt x="4965" y="411"/>
                </a:lnTo>
                <a:lnTo>
                  <a:pt x="5110" y="435"/>
                </a:lnTo>
                <a:lnTo>
                  <a:pt x="5253" y="464"/>
                </a:lnTo>
                <a:lnTo>
                  <a:pt x="5392" y="496"/>
                </a:lnTo>
                <a:lnTo>
                  <a:pt x="5531" y="535"/>
                </a:lnTo>
                <a:lnTo>
                  <a:pt x="5665" y="577"/>
                </a:lnTo>
                <a:lnTo>
                  <a:pt x="5796" y="624"/>
                </a:lnTo>
                <a:lnTo>
                  <a:pt x="5924" y="676"/>
                </a:lnTo>
                <a:lnTo>
                  <a:pt x="6048" y="732"/>
                </a:lnTo>
                <a:lnTo>
                  <a:pt x="6167" y="790"/>
                </a:lnTo>
                <a:lnTo>
                  <a:pt x="6282" y="853"/>
                </a:lnTo>
                <a:lnTo>
                  <a:pt x="6392" y="919"/>
                </a:lnTo>
                <a:lnTo>
                  <a:pt x="6497" y="989"/>
                </a:lnTo>
                <a:lnTo>
                  <a:pt x="6597" y="1063"/>
                </a:lnTo>
                <a:lnTo>
                  <a:pt x="6691" y="1139"/>
                </a:lnTo>
                <a:lnTo>
                  <a:pt x="6780" y="1219"/>
                </a:lnTo>
                <a:lnTo>
                  <a:pt x="6862" y="1301"/>
                </a:lnTo>
                <a:lnTo>
                  <a:pt x="6938" y="1385"/>
                </a:lnTo>
                <a:lnTo>
                  <a:pt x="7008" y="1472"/>
                </a:lnTo>
                <a:lnTo>
                  <a:pt x="7069" y="1561"/>
                </a:lnTo>
                <a:lnTo>
                  <a:pt x="7126" y="1652"/>
                </a:lnTo>
                <a:lnTo>
                  <a:pt x="7175" y="1743"/>
                </a:lnTo>
                <a:lnTo>
                  <a:pt x="7216" y="1837"/>
                </a:lnTo>
                <a:lnTo>
                  <a:pt x="7251" y="1933"/>
                </a:lnTo>
                <a:lnTo>
                  <a:pt x="7278" y="2028"/>
                </a:lnTo>
                <a:lnTo>
                  <a:pt x="7298" y="2124"/>
                </a:lnTo>
                <a:lnTo>
                  <a:pt x="7310" y="2221"/>
                </a:lnTo>
                <a:lnTo>
                  <a:pt x="7315" y="2319"/>
                </a:lnTo>
                <a:lnTo>
                  <a:pt x="7312" y="2415"/>
                </a:lnTo>
                <a:lnTo>
                  <a:pt x="7863" y="2439"/>
                </a:lnTo>
                <a:lnTo>
                  <a:pt x="7867" y="2324"/>
                </a:lnTo>
                <a:lnTo>
                  <a:pt x="7860" y="2209"/>
                </a:lnTo>
                <a:lnTo>
                  <a:pt x="7845" y="2094"/>
                </a:lnTo>
                <a:lnTo>
                  <a:pt x="7823" y="1980"/>
                </a:lnTo>
                <a:lnTo>
                  <a:pt x="7789" y="1865"/>
                </a:lnTo>
                <a:lnTo>
                  <a:pt x="7749" y="1754"/>
                </a:lnTo>
                <a:lnTo>
                  <a:pt x="7698" y="1642"/>
                </a:lnTo>
                <a:lnTo>
                  <a:pt x="7641" y="1532"/>
                </a:lnTo>
                <a:lnTo>
                  <a:pt x="7574" y="1425"/>
                </a:lnTo>
                <a:lnTo>
                  <a:pt x="7501" y="1319"/>
                </a:lnTo>
                <a:lnTo>
                  <a:pt x="7417" y="1217"/>
                </a:lnTo>
                <a:lnTo>
                  <a:pt x="7328" y="1116"/>
                </a:lnTo>
                <a:lnTo>
                  <a:pt x="7230" y="1019"/>
                </a:lnTo>
                <a:lnTo>
                  <a:pt x="7126" y="924"/>
                </a:lnTo>
                <a:lnTo>
                  <a:pt x="7014" y="834"/>
                </a:lnTo>
                <a:lnTo>
                  <a:pt x="6896" y="747"/>
                </a:lnTo>
                <a:lnTo>
                  <a:pt x="6770" y="664"/>
                </a:lnTo>
                <a:lnTo>
                  <a:pt x="6639" y="585"/>
                </a:lnTo>
                <a:lnTo>
                  <a:pt x="6503" y="510"/>
                </a:lnTo>
                <a:lnTo>
                  <a:pt x="6360" y="440"/>
                </a:lnTo>
                <a:lnTo>
                  <a:pt x="6214" y="374"/>
                </a:lnTo>
                <a:lnTo>
                  <a:pt x="6062" y="314"/>
                </a:lnTo>
                <a:lnTo>
                  <a:pt x="5905" y="259"/>
                </a:lnTo>
                <a:lnTo>
                  <a:pt x="5746" y="207"/>
                </a:lnTo>
                <a:lnTo>
                  <a:pt x="5582" y="162"/>
                </a:lnTo>
                <a:lnTo>
                  <a:pt x="5416" y="122"/>
                </a:lnTo>
                <a:lnTo>
                  <a:pt x="5247" y="88"/>
                </a:lnTo>
                <a:lnTo>
                  <a:pt x="5075" y="60"/>
                </a:lnTo>
                <a:lnTo>
                  <a:pt x="4902" y="37"/>
                </a:lnTo>
                <a:lnTo>
                  <a:pt x="4728" y="18"/>
                </a:lnTo>
                <a:lnTo>
                  <a:pt x="4552" y="7"/>
                </a:lnTo>
                <a:lnTo>
                  <a:pt x="4376" y="0"/>
                </a:lnTo>
                <a:lnTo>
                  <a:pt x="4200" y="1"/>
                </a:lnTo>
                <a:lnTo>
                  <a:pt x="4025" y="6"/>
                </a:lnTo>
                <a:lnTo>
                  <a:pt x="3851" y="18"/>
                </a:lnTo>
                <a:lnTo>
                  <a:pt x="3676" y="34"/>
                </a:lnTo>
                <a:lnTo>
                  <a:pt x="3505" y="58"/>
                </a:lnTo>
                <a:lnTo>
                  <a:pt x="3337" y="86"/>
                </a:lnTo>
                <a:lnTo>
                  <a:pt x="3169" y="120"/>
                </a:lnTo>
                <a:lnTo>
                  <a:pt x="3005" y="160"/>
                </a:lnTo>
                <a:lnTo>
                  <a:pt x="2846" y="205"/>
                </a:lnTo>
                <a:lnTo>
                  <a:pt x="2689" y="255"/>
                </a:lnTo>
                <a:lnTo>
                  <a:pt x="2536" y="311"/>
                </a:lnTo>
                <a:lnTo>
                  <a:pt x="2389" y="372"/>
                </a:lnTo>
                <a:lnTo>
                  <a:pt x="2247" y="437"/>
                </a:lnTo>
                <a:lnTo>
                  <a:pt x="2110" y="507"/>
                </a:lnTo>
                <a:lnTo>
                  <a:pt x="1979" y="581"/>
                </a:lnTo>
                <a:lnTo>
                  <a:pt x="1853" y="659"/>
                </a:lnTo>
                <a:lnTo>
                  <a:pt x="1734" y="741"/>
                </a:lnTo>
                <a:lnTo>
                  <a:pt x="1622" y="829"/>
                </a:lnTo>
                <a:lnTo>
                  <a:pt x="1517" y="919"/>
                </a:lnTo>
                <a:lnTo>
                  <a:pt x="1419" y="1013"/>
                </a:lnTo>
                <a:lnTo>
                  <a:pt x="1328" y="1111"/>
                </a:lnTo>
                <a:lnTo>
                  <a:pt x="1246" y="1210"/>
                </a:lnTo>
                <a:lnTo>
                  <a:pt x="1170" y="1313"/>
                </a:lnTo>
                <a:lnTo>
                  <a:pt x="1104" y="1418"/>
                </a:lnTo>
                <a:lnTo>
                  <a:pt x="1045" y="1527"/>
                </a:lnTo>
                <a:lnTo>
                  <a:pt x="995" y="1635"/>
                </a:lnTo>
                <a:lnTo>
                  <a:pt x="953" y="1747"/>
                </a:lnTo>
                <a:lnTo>
                  <a:pt x="920" y="1859"/>
                </a:lnTo>
                <a:lnTo>
                  <a:pt x="895" y="1973"/>
                </a:lnTo>
                <a:lnTo>
                  <a:pt x="880" y="2087"/>
                </a:lnTo>
                <a:lnTo>
                  <a:pt x="874" y="2202"/>
                </a:lnTo>
                <a:lnTo>
                  <a:pt x="0" y="2181"/>
                </a:lnTo>
                <a:lnTo>
                  <a:pt x="1136" y="2959"/>
                </a:lnTo>
                <a:lnTo>
                  <a:pt x="2300" y="2236"/>
                </a:lnTo>
                <a:lnTo>
                  <a:pt x="1427" y="2214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10"/>
          <p:cNvSpPr/>
          <p:nvPr/>
        </p:nvSpPr>
        <p:spPr>
          <a:xfrm rot="5350200">
            <a:off x="1389960" y="4463280"/>
            <a:ext cx="2517480" cy="1645200"/>
          </a:xfrm>
          <a:custGeom>
            <a:avLst/>
            <a:gdLst/>
            <a:ahLst/>
            <a:rect l="0" t="0" r="r" b="b"/>
            <a:pathLst>
              <a:path w="7868" h="2960">
                <a:moveTo>
                  <a:pt x="1426" y="2214"/>
                </a:moveTo>
                <a:lnTo>
                  <a:pt x="1433" y="2117"/>
                </a:lnTo>
                <a:lnTo>
                  <a:pt x="1445" y="2022"/>
                </a:lnTo>
                <a:lnTo>
                  <a:pt x="1465" y="1926"/>
                </a:lnTo>
                <a:lnTo>
                  <a:pt x="1494" y="1830"/>
                </a:lnTo>
                <a:lnTo>
                  <a:pt x="1528" y="1738"/>
                </a:lnTo>
                <a:lnTo>
                  <a:pt x="1570" y="1645"/>
                </a:lnTo>
                <a:lnTo>
                  <a:pt x="1620" y="1554"/>
                </a:lnTo>
                <a:lnTo>
                  <a:pt x="1676" y="1466"/>
                </a:lnTo>
                <a:lnTo>
                  <a:pt x="1739" y="1380"/>
                </a:lnTo>
                <a:lnTo>
                  <a:pt x="1809" y="1295"/>
                </a:lnTo>
                <a:lnTo>
                  <a:pt x="1885" y="1213"/>
                </a:lnTo>
                <a:lnTo>
                  <a:pt x="1968" y="1134"/>
                </a:lnTo>
                <a:lnTo>
                  <a:pt x="2057" y="1057"/>
                </a:lnTo>
                <a:lnTo>
                  <a:pt x="2151" y="984"/>
                </a:lnTo>
                <a:lnTo>
                  <a:pt x="2251" y="915"/>
                </a:lnTo>
                <a:lnTo>
                  <a:pt x="2357" y="847"/>
                </a:lnTo>
                <a:lnTo>
                  <a:pt x="2467" y="786"/>
                </a:lnTo>
                <a:lnTo>
                  <a:pt x="2583" y="727"/>
                </a:lnTo>
                <a:lnTo>
                  <a:pt x="2703" y="671"/>
                </a:lnTo>
                <a:lnTo>
                  <a:pt x="2828" y="621"/>
                </a:lnTo>
                <a:lnTo>
                  <a:pt x="2954" y="575"/>
                </a:lnTo>
                <a:lnTo>
                  <a:pt x="3087" y="533"/>
                </a:lnTo>
                <a:lnTo>
                  <a:pt x="3223" y="494"/>
                </a:lnTo>
                <a:lnTo>
                  <a:pt x="3360" y="461"/>
                </a:lnTo>
                <a:lnTo>
                  <a:pt x="3500" y="432"/>
                </a:lnTo>
                <a:lnTo>
                  <a:pt x="3643" y="408"/>
                </a:lnTo>
                <a:lnTo>
                  <a:pt x="3787" y="389"/>
                </a:lnTo>
                <a:lnTo>
                  <a:pt x="3933" y="374"/>
                </a:lnTo>
                <a:lnTo>
                  <a:pt x="4080" y="364"/>
                </a:lnTo>
                <a:lnTo>
                  <a:pt x="4229" y="359"/>
                </a:lnTo>
                <a:lnTo>
                  <a:pt x="4377" y="361"/>
                </a:lnTo>
                <a:lnTo>
                  <a:pt x="4525" y="366"/>
                </a:lnTo>
                <a:lnTo>
                  <a:pt x="4672" y="376"/>
                </a:lnTo>
                <a:lnTo>
                  <a:pt x="4819" y="390"/>
                </a:lnTo>
                <a:lnTo>
                  <a:pt x="4965" y="410"/>
                </a:lnTo>
                <a:lnTo>
                  <a:pt x="5110" y="434"/>
                </a:lnTo>
                <a:lnTo>
                  <a:pt x="5252" y="463"/>
                </a:lnTo>
                <a:lnTo>
                  <a:pt x="5392" y="496"/>
                </a:lnTo>
                <a:lnTo>
                  <a:pt x="5530" y="535"/>
                </a:lnTo>
                <a:lnTo>
                  <a:pt x="5665" y="577"/>
                </a:lnTo>
                <a:lnTo>
                  <a:pt x="5796" y="623"/>
                </a:lnTo>
                <a:lnTo>
                  <a:pt x="5923" y="675"/>
                </a:lnTo>
                <a:lnTo>
                  <a:pt x="6048" y="731"/>
                </a:lnTo>
                <a:lnTo>
                  <a:pt x="6167" y="790"/>
                </a:lnTo>
                <a:lnTo>
                  <a:pt x="6282" y="852"/>
                </a:lnTo>
                <a:lnTo>
                  <a:pt x="6392" y="919"/>
                </a:lnTo>
                <a:lnTo>
                  <a:pt x="6497" y="988"/>
                </a:lnTo>
                <a:lnTo>
                  <a:pt x="6597" y="1063"/>
                </a:lnTo>
                <a:lnTo>
                  <a:pt x="6691" y="1138"/>
                </a:lnTo>
                <a:lnTo>
                  <a:pt x="6780" y="1218"/>
                </a:lnTo>
                <a:lnTo>
                  <a:pt x="6862" y="1300"/>
                </a:lnTo>
                <a:lnTo>
                  <a:pt x="6938" y="1384"/>
                </a:lnTo>
                <a:lnTo>
                  <a:pt x="7007" y="1471"/>
                </a:lnTo>
                <a:lnTo>
                  <a:pt x="7069" y="1560"/>
                </a:lnTo>
                <a:lnTo>
                  <a:pt x="7126" y="1651"/>
                </a:lnTo>
                <a:lnTo>
                  <a:pt x="7175" y="1743"/>
                </a:lnTo>
                <a:lnTo>
                  <a:pt x="7215" y="1836"/>
                </a:lnTo>
                <a:lnTo>
                  <a:pt x="7251" y="1932"/>
                </a:lnTo>
                <a:lnTo>
                  <a:pt x="7278" y="2027"/>
                </a:lnTo>
                <a:lnTo>
                  <a:pt x="7297" y="2124"/>
                </a:lnTo>
                <a:lnTo>
                  <a:pt x="7310" y="2221"/>
                </a:lnTo>
                <a:lnTo>
                  <a:pt x="7315" y="2318"/>
                </a:lnTo>
                <a:lnTo>
                  <a:pt x="7312" y="2415"/>
                </a:lnTo>
                <a:lnTo>
                  <a:pt x="7863" y="2438"/>
                </a:lnTo>
                <a:lnTo>
                  <a:pt x="7867" y="2323"/>
                </a:lnTo>
                <a:lnTo>
                  <a:pt x="7860" y="2208"/>
                </a:lnTo>
                <a:lnTo>
                  <a:pt x="7845" y="2093"/>
                </a:lnTo>
                <a:lnTo>
                  <a:pt x="7822" y="1979"/>
                </a:lnTo>
                <a:lnTo>
                  <a:pt x="7789" y="1864"/>
                </a:lnTo>
                <a:lnTo>
                  <a:pt x="7748" y="1753"/>
                </a:lnTo>
                <a:lnTo>
                  <a:pt x="7698" y="1641"/>
                </a:lnTo>
                <a:lnTo>
                  <a:pt x="7641" y="1531"/>
                </a:lnTo>
                <a:lnTo>
                  <a:pt x="7574" y="1424"/>
                </a:lnTo>
                <a:lnTo>
                  <a:pt x="7501" y="1318"/>
                </a:lnTo>
                <a:lnTo>
                  <a:pt x="7417" y="1216"/>
                </a:lnTo>
                <a:lnTo>
                  <a:pt x="7327" y="1115"/>
                </a:lnTo>
                <a:lnTo>
                  <a:pt x="7230" y="1018"/>
                </a:lnTo>
                <a:lnTo>
                  <a:pt x="7126" y="923"/>
                </a:lnTo>
                <a:lnTo>
                  <a:pt x="7013" y="833"/>
                </a:lnTo>
                <a:lnTo>
                  <a:pt x="6895" y="746"/>
                </a:lnTo>
                <a:lnTo>
                  <a:pt x="6770" y="663"/>
                </a:lnTo>
                <a:lnTo>
                  <a:pt x="6639" y="584"/>
                </a:lnTo>
                <a:lnTo>
                  <a:pt x="6503" y="509"/>
                </a:lnTo>
                <a:lnTo>
                  <a:pt x="6360" y="439"/>
                </a:lnTo>
                <a:lnTo>
                  <a:pt x="6214" y="373"/>
                </a:lnTo>
                <a:lnTo>
                  <a:pt x="6061" y="313"/>
                </a:lnTo>
                <a:lnTo>
                  <a:pt x="5905" y="258"/>
                </a:lnTo>
                <a:lnTo>
                  <a:pt x="5746" y="207"/>
                </a:lnTo>
                <a:lnTo>
                  <a:pt x="5581" y="161"/>
                </a:lnTo>
                <a:lnTo>
                  <a:pt x="5416" y="121"/>
                </a:lnTo>
                <a:lnTo>
                  <a:pt x="5246" y="88"/>
                </a:lnTo>
                <a:lnTo>
                  <a:pt x="5075" y="59"/>
                </a:lnTo>
                <a:lnTo>
                  <a:pt x="4902" y="36"/>
                </a:lnTo>
                <a:lnTo>
                  <a:pt x="4727" y="17"/>
                </a:lnTo>
                <a:lnTo>
                  <a:pt x="4552" y="6"/>
                </a:lnTo>
                <a:lnTo>
                  <a:pt x="4376" y="0"/>
                </a:lnTo>
                <a:lnTo>
                  <a:pt x="4200" y="0"/>
                </a:lnTo>
                <a:lnTo>
                  <a:pt x="4024" y="6"/>
                </a:lnTo>
                <a:lnTo>
                  <a:pt x="3850" y="17"/>
                </a:lnTo>
                <a:lnTo>
                  <a:pt x="3676" y="34"/>
                </a:lnTo>
                <a:lnTo>
                  <a:pt x="3505" y="57"/>
                </a:lnTo>
                <a:lnTo>
                  <a:pt x="3336" y="85"/>
                </a:lnTo>
                <a:lnTo>
                  <a:pt x="3169" y="120"/>
                </a:lnTo>
                <a:lnTo>
                  <a:pt x="3004" y="159"/>
                </a:lnTo>
                <a:lnTo>
                  <a:pt x="2846" y="204"/>
                </a:lnTo>
                <a:lnTo>
                  <a:pt x="2689" y="254"/>
                </a:lnTo>
                <a:lnTo>
                  <a:pt x="2536" y="310"/>
                </a:lnTo>
                <a:lnTo>
                  <a:pt x="2388" y="371"/>
                </a:lnTo>
                <a:lnTo>
                  <a:pt x="2246" y="436"/>
                </a:lnTo>
                <a:lnTo>
                  <a:pt x="2109" y="506"/>
                </a:lnTo>
                <a:lnTo>
                  <a:pt x="1978" y="580"/>
                </a:lnTo>
                <a:lnTo>
                  <a:pt x="1853" y="658"/>
                </a:lnTo>
                <a:lnTo>
                  <a:pt x="1734" y="741"/>
                </a:lnTo>
                <a:lnTo>
                  <a:pt x="1622" y="828"/>
                </a:lnTo>
                <a:lnTo>
                  <a:pt x="1517" y="919"/>
                </a:lnTo>
                <a:lnTo>
                  <a:pt x="1419" y="1012"/>
                </a:lnTo>
                <a:lnTo>
                  <a:pt x="1328" y="1110"/>
                </a:lnTo>
                <a:lnTo>
                  <a:pt x="1245" y="1209"/>
                </a:lnTo>
                <a:lnTo>
                  <a:pt x="1170" y="1312"/>
                </a:lnTo>
                <a:lnTo>
                  <a:pt x="1104" y="1417"/>
                </a:lnTo>
                <a:lnTo>
                  <a:pt x="1045" y="1526"/>
                </a:lnTo>
                <a:lnTo>
                  <a:pt x="994" y="1634"/>
                </a:lnTo>
                <a:lnTo>
                  <a:pt x="953" y="1746"/>
                </a:lnTo>
                <a:lnTo>
                  <a:pt x="919" y="1858"/>
                </a:lnTo>
                <a:lnTo>
                  <a:pt x="895" y="1972"/>
                </a:lnTo>
                <a:lnTo>
                  <a:pt x="880" y="2086"/>
                </a:lnTo>
                <a:lnTo>
                  <a:pt x="874" y="2201"/>
                </a:lnTo>
                <a:lnTo>
                  <a:pt x="0" y="2181"/>
                </a:lnTo>
                <a:lnTo>
                  <a:pt x="1136" y="2959"/>
                </a:lnTo>
                <a:lnTo>
                  <a:pt x="2300" y="2236"/>
                </a:lnTo>
                <a:lnTo>
                  <a:pt x="1426" y="2214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TextShape 11"/>
          <p:cNvSpPr txBox="1"/>
          <p:nvPr/>
        </p:nvSpPr>
        <p:spPr>
          <a:xfrm>
            <a:off x="3657600" y="2413440"/>
            <a:ext cx="155448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Definition of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needs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1" name="TextShape 12"/>
          <p:cNvSpPr txBox="1"/>
          <p:nvPr/>
        </p:nvSpPr>
        <p:spPr>
          <a:xfrm>
            <a:off x="3657600" y="4825440"/>
            <a:ext cx="155448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Definition of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needs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2" name="TextShape 13"/>
          <p:cNvSpPr txBox="1"/>
          <p:nvPr/>
        </p:nvSpPr>
        <p:spPr>
          <a:xfrm>
            <a:off x="5373360" y="1843200"/>
            <a:ext cx="4593600" cy="2138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latin typeface="Arial"/>
              </a:rPr>
              <a:t>Needs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Measured variables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Levels of accuracy, frequency, ...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Areas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3" name="TextShape 14"/>
          <p:cNvSpPr txBox="1"/>
          <p:nvPr/>
        </p:nvSpPr>
        <p:spPr>
          <a:xfrm>
            <a:off x="5373360" y="4363560"/>
            <a:ext cx="4593600" cy="239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latin typeface="Arial"/>
              </a:rPr>
              <a:t>Means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Scientific data collection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Private sector data collection 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Citizen science (e.g. IoT)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114" name="TextShape 15"/>
          <p:cNvSpPr txBox="1"/>
          <p:nvPr/>
        </p:nvSpPr>
        <p:spPr>
          <a:xfrm>
            <a:off x="0" y="7224480"/>
            <a:ext cx="10080000" cy="541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1600" spc="-1" strike="noStrike">
                <a:solidFill>
                  <a:srgbClr val="000000"/>
                </a:solidFill>
                <a:latin typeface="Arial"/>
                <a:ea typeface="Noto Sans CJK SC Regular"/>
              </a:rPr>
              <a:t>1st Meeting of the Outermost Regions Forum for Maritime Affairs and Fisheries - June 26 2018</a:t>
            </a:r>
            <a:endParaRPr b="0" lang="en-US" sz="1600" spc="-1" strike="noStrike">
              <a:latin typeface="Arial"/>
            </a:endParaRPr>
          </a:p>
          <a:p>
            <a:pPr algn="r"/>
            <a:endParaRPr b="0" lang="en-US" sz="1600" spc="-1" strike="noStrike"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Application>LibreOffice/5.4.6.2$Linux_X86_64 LibreOffice_project/40m0$Build-2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2018-06-25T06:24:41Z</dcterms:created>
  <dc:creator>Sylvain BOnhommeau</dc:creator>
  <dc:description/>
  <dc:language>en-US</dc:language>
  <cp:lastModifiedBy>Sylvain BOnhommeau</cp:lastModifiedBy>
  <dcterms:modified xsi:type="dcterms:W3CDTF">2018-06-25T13:00:05Z</dcterms:modified>
  <cp:revision>9</cp:revision>
  <dc:subject/>
  <dc:title/>
</cp:coreProperties>
</file>