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57" r:id="rId3"/>
    <p:sldId id="261" r:id="rId4"/>
    <p:sldId id="324" r:id="rId5"/>
    <p:sldId id="305" r:id="rId6"/>
    <p:sldId id="321" r:id="rId7"/>
    <p:sldId id="316" r:id="rId8"/>
    <p:sldId id="280" r:id="rId9"/>
    <p:sldId id="296" r:id="rId10"/>
    <p:sldId id="297" r:id="rId11"/>
    <p:sldId id="323" r:id="rId12"/>
    <p:sldId id="330" r:id="rId13"/>
    <p:sldId id="326" r:id="rId14"/>
    <p:sldId id="331" r:id="rId15"/>
    <p:sldId id="325" r:id="rId16"/>
    <p:sldId id="277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AD80"/>
    <a:srgbClr val="CCCC00"/>
    <a:srgbClr val="FFFFFF"/>
    <a:srgbClr val="FF5050"/>
    <a:srgbClr val="000000"/>
    <a:srgbClr val="969696"/>
    <a:srgbClr val="256EFF"/>
    <a:srgbClr val="008E40"/>
    <a:srgbClr val="5B92FF"/>
    <a:srgbClr val="CC706E"/>
  </p:clrMru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9425" autoAdjust="0"/>
  </p:normalViewPr>
  <p:slideViewPr>
    <p:cSldViewPr>
      <p:cViewPr>
        <p:scale>
          <a:sx n="70" d="100"/>
          <a:sy n="70" d="100"/>
        </p:scale>
        <p:origin x="-133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autoTitleDeleted val="1"/>
    <c:plotArea>
      <c:layout>
        <c:manualLayout>
          <c:layoutTarget val="inner"/>
          <c:xMode val="edge"/>
          <c:yMode val="edge"/>
          <c:x val="0.4359859313385463"/>
          <c:y val="0.22149365172686156"/>
          <c:w val="0.42578261222916713"/>
          <c:h val="0.69612077872387745"/>
        </c:manualLayout>
      </c:layout>
      <c:pieChart>
        <c:varyColors val="1"/>
        <c:ser>
          <c:idx val="0"/>
          <c:order val="0"/>
          <c:explosion val="25"/>
          <c:dPt>
            <c:idx val="0"/>
            <c:explosion val="12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explosion val="1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explosion val="14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6.5136528191870921E-2"/>
                  <c:y val="0.1411873632680486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Percent val="1"/>
            </c:dLbl>
            <c:dLbl>
              <c:idx val="1"/>
              <c:layout>
                <c:manualLayout>
                  <c:x val="-2.4875124250589215E-2"/>
                  <c:y val="-0.24141813280647065"/>
                </c:manualLayout>
              </c:layout>
              <c:spPr/>
              <c:txPr>
                <a:bodyPr/>
                <a:lstStyle/>
                <a:p>
                  <a:pPr>
                    <a:defRPr sz="2000" b="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Percent val="1"/>
            </c:dLbl>
            <c:dLbl>
              <c:idx val="2"/>
              <c:layout>
                <c:manualLayout>
                  <c:x val="7.7412499996602865E-2"/>
                  <c:y val="0.15764074697695471"/>
                </c:manualLayout>
              </c:layout>
              <c:spPr/>
              <c:txPr>
                <a:bodyPr/>
                <a:lstStyle/>
                <a:p>
                  <a:pPr>
                    <a:defRPr sz="2000"/>
                  </a:pPr>
                  <a:endParaRPr lang="es-ES"/>
                </a:p>
              </c:txPr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showPercent val="1"/>
            <c:showLeaderLines val="1"/>
          </c:dLbls>
          <c:cat>
            <c:strRef>
              <c:f>Hoja2!$F$2:$F$4</c:f>
              <c:strCache>
                <c:ptCount val="3"/>
                <c:pt idx="0">
                  <c:v>Demersal species</c:v>
                </c:pt>
                <c:pt idx="1">
                  <c:v>Tunna fish</c:v>
                </c:pt>
                <c:pt idx="2">
                  <c:v>Small pelagics</c:v>
                </c:pt>
              </c:strCache>
            </c:strRef>
          </c:cat>
          <c:val>
            <c:numRef>
              <c:f>Hoja2!$G$2:$G$4</c:f>
              <c:numCache>
                <c:formatCode>General</c:formatCode>
                <c:ptCount val="3"/>
                <c:pt idx="0">
                  <c:v>1927923.6699999957</c:v>
                </c:pt>
                <c:pt idx="1">
                  <c:v>9565337.7800000012</c:v>
                </c:pt>
                <c:pt idx="2">
                  <c:v>2551327.629999998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4.4444133374394575E-2"/>
          <c:y val="0.42750867996535719"/>
          <c:w val="0.31881199448663133"/>
          <c:h val="0.30057987901152672"/>
        </c:manualLayout>
      </c:layout>
      <c:spPr>
        <a:ln>
          <a:solidFill>
            <a:schemeClr val="tx1">
              <a:lumMod val="50000"/>
              <a:lumOff val="50000"/>
            </a:schemeClr>
          </a:solidFill>
        </a:ln>
      </c:spPr>
      <c:txPr>
        <a:bodyPr/>
        <a:lstStyle/>
        <a:p>
          <a:pPr>
            <a:defRPr sz="2000"/>
          </a:pPr>
          <a:endParaRPr lang="es-ES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FED5-CC55-4AD2-8796-B24A5D2850D4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60ECA-0AC0-4B6F-BDD1-211EF1D03E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E8F6F-FD87-4088-92A5-E24EC9DB9086}" type="slidenum">
              <a:rPr lang="es-ES_tradnl" smtClean="0"/>
              <a:pPr/>
              <a:t>1</a:t>
            </a:fld>
            <a:endParaRPr lang="es-ES_tradnl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GB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10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err="1" smtClean="0"/>
              <a:t>Redes</a:t>
            </a:r>
            <a:r>
              <a:rPr lang="en-GB" dirty="0" smtClean="0"/>
              <a:t> de </a:t>
            </a:r>
            <a:r>
              <a:rPr lang="en-GB" dirty="0" err="1" smtClean="0"/>
              <a:t>enmalle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trasmallo</a:t>
            </a:r>
            <a:r>
              <a:rPr lang="en-GB" baseline="0" dirty="0" smtClean="0"/>
              <a:t>/</a:t>
            </a:r>
            <a:r>
              <a:rPr lang="en-GB" baseline="0" dirty="0" err="1" smtClean="0"/>
              <a:t>cazonal</a:t>
            </a:r>
            <a:endParaRPr lang="en-GB" baseline="0" dirty="0" smtClean="0"/>
          </a:p>
          <a:p>
            <a:r>
              <a:rPr lang="en-GB" baseline="0" dirty="0" err="1" smtClean="0"/>
              <a:t>Redes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izadas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pandorga</a:t>
            </a:r>
            <a:r>
              <a:rPr lang="en-GB" baseline="0" dirty="0" smtClean="0"/>
              <a:t> o </a:t>
            </a:r>
            <a:r>
              <a:rPr lang="en-GB" baseline="0" dirty="0" err="1" smtClean="0"/>
              <a:t>gueldera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11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12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13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14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15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43C6C-F500-4795-9FB3-613AB6A34E7F}" type="slidenum">
              <a:rPr lang="es-ES_tradnl" smtClean="0"/>
              <a:pPr/>
              <a:t>2</a:t>
            </a:fld>
            <a:endParaRPr lang="es-ES_tradnl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3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4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5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6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7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8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FAC9-7AB7-46B8-A910-AE37E6C97ACE}" type="slidenum">
              <a:rPr lang="es-ES_tradnl" smtClean="0"/>
              <a:pPr/>
              <a:t>9</a:t>
            </a:fld>
            <a:endParaRPr lang="es-ES_trad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err="1" smtClean="0"/>
              <a:t>Liña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mano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palangre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potera</a:t>
            </a: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CBC0F-443D-4A27-A7B0-AE86CC14AAF0}" type="datetimeFigureOut">
              <a:rPr lang="es-ES" smtClean="0"/>
              <a:pPr/>
              <a:t>25/06/2018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B0FED-1A27-4F9C-BBE8-0B9DB2B3E09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5.jpeg"/><Relationship Id="rId7" Type="http://schemas.openxmlformats.org/officeDocument/2006/relationships/image" Target="../media/image41.tiff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43.jpeg"/><Relationship Id="rId5" Type="http://schemas.openxmlformats.org/officeDocument/2006/relationships/image" Target="../media/image66.png"/><Relationship Id="rId10" Type="http://schemas.openxmlformats.org/officeDocument/2006/relationships/image" Target="../media/image69.jpeg"/><Relationship Id="rId4" Type="http://schemas.openxmlformats.org/officeDocument/2006/relationships/image" Target="../media/image4.jpe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77.jpeg"/><Relationship Id="rId10" Type="http://schemas.openxmlformats.org/officeDocument/2006/relationships/image" Target="../media/image73.png"/><Relationship Id="rId4" Type="http://schemas.openxmlformats.org/officeDocument/2006/relationships/image" Target="../media/image76.jpeg"/><Relationship Id="rId9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ephsandchefs.com/" TargetMode="External"/><Relationship Id="rId13" Type="http://schemas.openxmlformats.org/officeDocument/2006/relationships/image" Target="../media/image82.jpeg"/><Relationship Id="rId3" Type="http://schemas.openxmlformats.org/officeDocument/2006/relationships/hyperlink" Target="http://www.mapama.gob.es/" TargetMode="External"/><Relationship Id="rId7" Type="http://schemas.openxmlformats.org/officeDocument/2006/relationships/hyperlink" Target="http://www.fundacion-biodiversidad.es/" TargetMode="External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rfish.eu/" TargetMode="External"/><Relationship Id="rId11" Type="http://schemas.openxmlformats.org/officeDocument/2006/relationships/image" Target="../media/image80.jpeg"/><Relationship Id="rId5" Type="http://schemas.openxmlformats.org/officeDocument/2006/relationships/hyperlink" Target="http://www.msp-platform.eu/projects" TargetMode="External"/><Relationship Id="rId15" Type="http://schemas.openxmlformats.org/officeDocument/2006/relationships/image" Target="../media/image84.jpeg"/><Relationship Id="rId10" Type="http://schemas.openxmlformats.org/officeDocument/2006/relationships/image" Target="../media/image8.png"/><Relationship Id="rId4" Type="http://schemas.openxmlformats.org/officeDocument/2006/relationships/hyperlink" Target="http://orfish.eu/" TargetMode="External"/><Relationship Id="rId9" Type="http://schemas.openxmlformats.org/officeDocument/2006/relationships/hyperlink" Target="http://www.ices.dk/" TargetMode="External"/><Relationship Id="rId1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89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.jpeg"/><Relationship Id="rId18" Type="http://schemas.openxmlformats.org/officeDocument/2006/relationships/image" Target="../media/image48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5.png"/><Relationship Id="rId10" Type="http://schemas.openxmlformats.org/officeDocument/2006/relationships/image" Target="../media/image41.tiff"/><Relationship Id="rId19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8.png"/><Relationship Id="rId5" Type="http://schemas.openxmlformats.org/officeDocument/2006/relationships/image" Target="../media/image52.jpe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788" y="2928934"/>
            <a:ext cx="7786740" cy="358775"/>
          </a:xfrm>
        </p:spPr>
        <p:txBody>
          <a:bodyPr>
            <a:noAutofit/>
          </a:bodyPr>
          <a:lstStyle/>
          <a:p>
            <a:pPr algn="l"/>
            <a:r>
              <a:rPr lang="en-GB" sz="1800" b="1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Catalina Perales-Raya</a:t>
            </a:r>
            <a:endParaRPr lang="en-GB" sz="1800" b="1" dirty="0" smtClean="0">
              <a:solidFill>
                <a:schemeClr val="accent2">
                  <a:lumMod val="75000"/>
                </a:schemeClr>
              </a:solidFill>
              <a:latin typeface="Tw Cen MT" pitchFamily="34" charset="0"/>
              <a:cs typeface="Aharoni" pitchFamily="2" charset="-79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857224" y="3206756"/>
            <a:ext cx="7429552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n>
                <a:solidFill>
                  <a:srgbClr val="996600"/>
                </a:solidFill>
              </a:ln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857224" y="3206756"/>
            <a:ext cx="0" cy="1293814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n>
                <a:solidFill>
                  <a:srgbClr val="996600"/>
                </a:solidFill>
              </a:ln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1142976" y="6572272"/>
            <a:ext cx="685804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n>
                <a:solidFill>
                  <a:srgbClr val="996600"/>
                </a:solidFill>
              </a:ln>
            </a:endParaRPr>
          </a:p>
        </p:txBody>
      </p:sp>
      <p:pic>
        <p:nvPicPr>
          <p:cNvPr id="16" name="249 Imagen" descr="logotipo COC con letra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1" y="5715016"/>
            <a:ext cx="931446" cy="891076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714480" y="5854503"/>
            <a:ext cx="4929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1st Meeting of the Outermost Regions Forum </a:t>
            </a:r>
          </a:p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for Maritime Affairs and Fisheries</a:t>
            </a:r>
          </a:p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Brussels, 26 June 2018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8660" y="3421070"/>
            <a:ext cx="7643868" cy="936624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Applying the Data Collection Framework (DCF) to fisheries systems in the ORs: state of play and challenges in the Canary Islands</a:t>
            </a:r>
          </a:p>
        </p:txBody>
      </p:sp>
      <p:pic>
        <p:nvPicPr>
          <p:cNvPr id="22" name="21 Imagen" descr="logo_en_23.png"/>
          <p:cNvPicPr>
            <a:picLocks noChangeAspect="1"/>
          </p:cNvPicPr>
          <p:nvPr/>
        </p:nvPicPr>
        <p:blipFill>
          <a:blip r:embed="rId4" cstate="print">
            <a:lum bright="-30000"/>
          </a:blip>
          <a:srcRect l="30000" r="25000" b="35344"/>
          <a:stretch>
            <a:fillRect/>
          </a:stretch>
        </p:blipFill>
        <p:spPr>
          <a:xfrm>
            <a:off x="6643702" y="5715016"/>
            <a:ext cx="1857388" cy="928694"/>
          </a:xfrm>
          <a:prstGeom prst="rect">
            <a:avLst/>
          </a:prstGeom>
        </p:spPr>
      </p:pic>
      <p:grpSp>
        <p:nvGrpSpPr>
          <p:cNvPr id="17" name="16 Grupo"/>
          <p:cNvGrpSpPr/>
          <p:nvPr/>
        </p:nvGrpSpPr>
        <p:grpSpPr>
          <a:xfrm>
            <a:off x="0" y="0"/>
            <a:ext cx="9144000" cy="1643050"/>
            <a:chOff x="0" y="0"/>
            <a:chExt cx="9144000" cy="1643050"/>
          </a:xfrm>
        </p:grpSpPr>
        <p:pic>
          <p:nvPicPr>
            <p:cNvPr id="33" name="Picture 4" descr="Diapositiva2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</a:blip>
            <a:srcRect r="5435"/>
            <a:stretch>
              <a:fillRect/>
            </a:stretch>
          </p:blipFill>
          <p:spPr bwMode="auto">
            <a:xfrm>
              <a:off x="4786314" y="0"/>
              <a:ext cx="2071702" cy="1643049"/>
            </a:xfrm>
            <a:prstGeom prst="rect">
              <a:avLst/>
            </a:prstGeom>
            <a:ln>
              <a:noFill/>
            </a:ln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  <p:pic>
          <p:nvPicPr>
            <p:cNvPr id="54" name="53 Imagen" descr="b58701.jpg"/>
            <p:cNvPicPr>
              <a:picLocks noChangeAspect="1"/>
            </p:cNvPicPr>
            <p:nvPr/>
          </p:nvPicPr>
          <p:blipFill>
            <a:blip r:embed="rId6" cstate="print"/>
            <a:srcRect t="2177"/>
            <a:stretch>
              <a:fillRect/>
            </a:stretch>
          </p:blipFill>
          <p:spPr>
            <a:xfrm>
              <a:off x="2226690" y="0"/>
              <a:ext cx="2559624" cy="1643050"/>
            </a:xfrm>
            <a:prstGeom prst="rect">
              <a:avLst/>
            </a:prstGeom>
            <a:ln>
              <a:noFill/>
            </a:ln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  <p:pic>
          <p:nvPicPr>
            <p:cNvPr id="28" name="27 Imagen" descr="b47323.jpg"/>
            <p:cNvPicPr>
              <a:picLocks noChangeAspect="1"/>
            </p:cNvPicPr>
            <p:nvPr/>
          </p:nvPicPr>
          <p:blipFill>
            <a:blip r:embed="rId7" cstate="print">
              <a:lum bright="10000"/>
            </a:blip>
            <a:srcRect r="2218"/>
            <a:stretch>
              <a:fillRect/>
            </a:stretch>
          </p:blipFill>
          <p:spPr>
            <a:xfrm>
              <a:off x="6858016" y="0"/>
              <a:ext cx="2285984" cy="1643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 descr="D:\2016_ElGrandePrimero\P9170588.JPG"/>
            <p:cNvPicPr>
              <a:picLocks noChangeAspect="1" noChangeArrowheads="1"/>
            </p:cNvPicPr>
            <p:nvPr/>
          </p:nvPicPr>
          <p:blipFill>
            <a:blip r:embed="rId8" cstate="print"/>
            <a:srcRect l="25019" b="18235"/>
            <a:stretch>
              <a:fillRect/>
            </a:stretch>
          </p:blipFill>
          <p:spPr bwMode="auto">
            <a:xfrm>
              <a:off x="0" y="0"/>
              <a:ext cx="2259877" cy="1643049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86776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TRADITIONAL NETS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6357958"/>
            <a:ext cx="91440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Source: IEO Monitoring Reports of Marine Protected Areas (Falcón et al., 2010; González-Lorenzo, 2010)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500034" y="928670"/>
            <a:ext cx="8143932" cy="2656030"/>
            <a:chOff x="500034" y="928670"/>
            <a:chExt cx="8143932" cy="2656030"/>
          </a:xfrm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643174" y="1129336"/>
              <a:ext cx="5857916" cy="656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lnSpc>
                  <a:spcPts val="2200"/>
                </a:lnSpc>
                <a:defRPr/>
              </a:pPr>
              <a:r>
                <a:rPr lang="fr-FR" sz="1600" b="1" dirty="0" smtClean="0"/>
                <a:t>GILLNETS: </a:t>
              </a:r>
              <a:r>
                <a:rPr lang="fr-FR" sz="1600" i="1" dirty="0" err="1" smtClean="0"/>
                <a:t>Mullus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surmuletus</a:t>
              </a:r>
              <a:r>
                <a:rPr lang="fr-FR" sz="1600" i="1" dirty="0" smtClean="0"/>
                <a:t>, </a:t>
              </a:r>
              <a:r>
                <a:rPr lang="en-US" sz="1600" i="1" dirty="0" smtClean="0"/>
                <a:t>Sparisoma cretense</a:t>
              </a:r>
              <a:r>
                <a:rPr lang="en-US" sz="1600" dirty="0" smtClean="0"/>
                <a:t>, </a:t>
              </a:r>
              <a:r>
                <a:rPr lang="en-US" sz="1600" i="1" dirty="0" err="1" smtClean="0"/>
                <a:t>Spondyliosoma</a:t>
              </a:r>
              <a:r>
                <a:rPr lang="en-US" sz="1600" i="1" dirty="0" smtClean="0"/>
                <a:t> </a:t>
              </a:r>
              <a:r>
                <a:rPr lang="en-US" sz="1600" i="1" dirty="0" err="1" smtClean="0"/>
                <a:t>cantharus</a:t>
              </a:r>
              <a:r>
                <a:rPr lang="en-US" sz="1600" dirty="0" smtClean="0"/>
                <a:t>,  </a:t>
              </a:r>
              <a:r>
                <a:rPr lang="en-US" sz="1600" i="1" dirty="0" err="1" smtClean="0"/>
                <a:t>Pagellus</a:t>
              </a:r>
              <a:r>
                <a:rPr lang="en-US" sz="1600" i="1" dirty="0" smtClean="0"/>
                <a:t> </a:t>
              </a:r>
              <a:r>
                <a:rPr lang="en-US" sz="1600" i="1" dirty="0" err="1" smtClean="0"/>
                <a:t>bellotii</a:t>
              </a:r>
              <a:r>
                <a:rPr lang="en-US" sz="1600" dirty="0" smtClean="0"/>
                <a:t>, </a:t>
              </a:r>
              <a:r>
                <a:rPr lang="en-US" sz="1600" i="1" dirty="0" err="1" smtClean="0"/>
                <a:t>Diplodus</a:t>
              </a:r>
              <a:r>
                <a:rPr lang="en-US" sz="1600" i="1" dirty="0" smtClean="0"/>
                <a:t> </a:t>
              </a:r>
              <a:r>
                <a:rPr lang="en-US" sz="1600" i="1" dirty="0" err="1" smtClean="0"/>
                <a:t>sargus</a:t>
              </a:r>
              <a:r>
                <a:rPr lang="en-US" sz="1600" i="1" dirty="0" smtClean="0"/>
                <a:t>, </a:t>
              </a:r>
              <a:r>
                <a:rPr lang="en-US" sz="1600" i="1" dirty="0" err="1" smtClean="0"/>
                <a:t>Sarpa</a:t>
              </a:r>
              <a:r>
                <a:rPr lang="en-US" sz="1600" i="1" dirty="0" smtClean="0"/>
                <a:t> </a:t>
              </a:r>
              <a:r>
                <a:rPr lang="en-US" sz="1600" i="1" dirty="0" err="1" smtClean="0"/>
                <a:t>salpa</a:t>
              </a:r>
              <a:r>
                <a:rPr lang="en-US" sz="1600" i="1" dirty="0" smtClean="0"/>
                <a:t>…</a:t>
              </a:r>
              <a:endParaRPr lang="en-US" sz="1600" dirty="0"/>
            </a:p>
          </p:txBody>
        </p:sp>
        <p:pic>
          <p:nvPicPr>
            <p:cNvPr id="24" name="Picture 4" descr="H:\Mis imágenes\Fotos 2008\PEXLAPALMA 2008\Lances\P528001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928670"/>
              <a:ext cx="2071702" cy="2656030"/>
            </a:xfrm>
            <a:prstGeom prst="rect">
              <a:avLst/>
            </a:prstGeom>
            <a:noFill/>
          </p:spPr>
        </p:pic>
        <p:grpSp>
          <p:nvGrpSpPr>
            <p:cNvPr id="29" name="28 Grupo"/>
            <p:cNvGrpSpPr/>
            <p:nvPr/>
          </p:nvGrpSpPr>
          <p:grpSpPr>
            <a:xfrm>
              <a:off x="2714612" y="1928802"/>
              <a:ext cx="5929354" cy="1214446"/>
              <a:chOff x="2714612" y="1928802"/>
              <a:chExt cx="5929354" cy="1214446"/>
            </a:xfrm>
          </p:grpSpPr>
          <p:sp>
            <p:nvSpPr>
              <p:cNvPr id="25" name="24 Rectángulo"/>
              <p:cNvSpPr/>
              <p:nvPr/>
            </p:nvSpPr>
            <p:spPr>
              <a:xfrm>
                <a:off x="2714612" y="1928802"/>
                <a:ext cx="5929354" cy="12144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pic>
            <p:nvPicPr>
              <p:cNvPr id="15" name="14 Imagen" descr="b58701.jpg"/>
              <p:cNvPicPr preferRelativeResize="0">
                <a:picLocks noChangeAspect="1"/>
              </p:cNvPicPr>
              <p:nvPr/>
            </p:nvPicPr>
            <p:blipFill>
              <a:blip r:embed="rId4" cstate="print">
                <a:lum contrast="10000"/>
              </a:blip>
              <a:srcRect t="-2716" b="18676"/>
              <a:stretch>
                <a:fillRect/>
              </a:stretch>
            </p:blipFill>
            <p:spPr>
              <a:xfrm>
                <a:off x="4286248" y="2143116"/>
                <a:ext cx="1424956" cy="785818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20000"/>
              </a:blip>
              <a:srcRect t="18572"/>
              <a:stretch>
                <a:fillRect/>
              </a:stretch>
            </p:blipFill>
            <p:spPr bwMode="auto">
              <a:xfrm>
                <a:off x="2857488" y="2143116"/>
                <a:ext cx="1285884" cy="783039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23" name="22 Imagen" descr="a88824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57884" y="2175418"/>
                <a:ext cx="1143008" cy="753516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32" name="31 Imagen" descr="Pagellus a88618_CPR.tif"/>
              <p:cNvPicPr>
                <a:picLocks noChangeAspect="1"/>
              </p:cNvPicPr>
              <p:nvPr/>
            </p:nvPicPr>
            <p:blipFill>
              <a:blip r:embed="rId7" cstate="print"/>
              <a:srcRect b="12609"/>
              <a:stretch>
                <a:fillRect/>
              </a:stretch>
            </p:blipFill>
            <p:spPr>
              <a:xfrm>
                <a:off x="7214119" y="2143116"/>
                <a:ext cx="1286971" cy="797899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</p:grpSp>
      </p:grpSp>
      <p:pic>
        <p:nvPicPr>
          <p:cNvPr id="22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35 Grupo"/>
          <p:cNvGrpSpPr/>
          <p:nvPr/>
        </p:nvGrpSpPr>
        <p:grpSpPr>
          <a:xfrm>
            <a:off x="500034" y="3714752"/>
            <a:ext cx="8001056" cy="2474382"/>
            <a:chOff x="500034" y="3714752"/>
            <a:chExt cx="8001056" cy="2474382"/>
          </a:xfrm>
        </p:grpSpPr>
        <p:grpSp>
          <p:nvGrpSpPr>
            <p:cNvPr id="34" name="33 Grupo"/>
            <p:cNvGrpSpPr/>
            <p:nvPr/>
          </p:nvGrpSpPr>
          <p:grpSpPr>
            <a:xfrm>
              <a:off x="500034" y="3714752"/>
              <a:ext cx="8001056" cy="2474382"/>
              <a:chOff x="500034" y="3714752"/>
              <a:chExt cx="8001056" cy="2474382"/>
            </a:xfrm>
          </p:grpSpPr>
          <p:grpSp>
            <p:nvGrpSpPr>
              <p:cNvPr id="31" name="30 Grupo"/>
              <p:cNvGrpSpPr/>
              <p:nvPr/>
            </p:nvGrpSpPr>
            <p:grpSpPr>
              <a:xfrm>
                <a:off x="500034" y="3714752"/>
                <a:ext cx="8001056" cy="2474382"/>
                <a:chOff x="500034" y="3714752"/>
                <a:chExt cx="8001056" cy="2474382"/>
              </a:xfrm>
            </p:grpSpPr>
            <p:sp>
              <p:nvSpPr>
                <p:cNvPr id="20" name="Rectangle 24"/>
                <p:cNvSpPr>
                  <a:spLocks noChangeArrowheads="1"/>
                </p:cNvSpPr>
                <p:nvPr/>
              </p:nvSpPr>
              <p:spPr bwMode="auto">
                <a:xfrm>
                  <a:off x="2643174" y="3915418"/>
                  <a:ext cx="5786478" cy="6565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ts val="2200"/>
                    </a:lnSpc>
                    <a:defRPr/>
                  </a:pPr>
                  <a:r>
                    <a:rPr lang="en-US" sz="1600" b="1" dirty="0" smtClean="0"/>
                    <a:t>SEINE / LIFT NETS</a:t>
                  </a:r>
                  <a:r>
                    <a:rPr lang="en-US" sz="1600" dirty="0" smtClean="0"/>
                    <a:t>: </a:t>
                  </a:r>
                  <a:r>
                    <a:rPr lang="en-US" sz="1600" i="1" dirty="0" smtClean="0"/>
                    <a:t>Sparisoma cretense, </a:t>
                  </a:r>
                  <a:r>
                    <a:rPr lang="en-US" sz="1600" i="1" dirty="0" err="1" smtClean="0"/>
                    <a:t>Boops</a:t>
                  </a:r>
                  <a:r>
                    <a:rPr lang="en-US" sz="1600" i="1" dirty="0" smtClean="0"/>
                    <a:t> </a:t>
                  </a:r>
                  <a:r>
                    <a:rPr lang="en-US" sz="1600" i="1" dirty="0" err="1" smtClean="0"/>
                    <a:t>boops</a:t>
                  </a:r>
                  <a:r>
                    <a:rPr lang="en-US" sz="1600" i="1" dirty="0" smtClean="0"/>
                    <a:t>, </a:t>
                  </a:r>
                  <a:r>
                    <a:rPr lang="en-US" sz="1600" i="1" dirty="0" err="1" smtClean="0"/>
                    <a:t>Thalassoma</a:t>
                  </a:r>
                  <a:r>
                    <a:rPr lang="en-US" sz="1600" i="1" dirty="0" smtClean="0"/>
                    <a:t> </a:t>
                  </a:r>
                  <a:r>
                    <a:rPr lang="en-US" sz="1600" i="1" dirty="0" err="1" smtClean="0"/>
                    <a:t>pavo</a:t>
                  </a:r>
                  <a:r>
                    <a:rPr lang="en-US" sz="1600" i="1" dirty="0" smtClean="0"/>
                    <a:t>, sand smelt </a:t>
                  </a:r>
                  <a:r>
                    <a:rPr lang="en-US" sz="1600" dirty="0" smtClean="0"/>
                    <a:t>and other coastal fish</a:t>
                  </a:r>
                  <a:endParaRPr lang="en-US" sz="1600" dirty="0"/>
                </a:p>
              </p:txBody>
            </p:sp>
            <p:grpSp>
              <p:nvGrpSpPr>
                <p:cNvPr id="28" name="27 Grupo"/>
                <p:cNvGrpSpPr/>
                <p:nvPr/>
              </p:nvGrpSpPr>
              <p:grpSpPr>
                <a:xfrm>
                  <a:off x="2714612" y="4643446"/>
                  <a:ext cx="5786478" cy="1214446"/>
                  <a:chOff x="2928926" y="4429132"/>
                  <a:chExt cx="5786478" cy="1214446"/>
                </a:xfrm>
              </p:grpSpPr>
              <p:sp>
                <p:nvSpPr>
                  <p:cNvPr id="27" name="26 Rectángulo"/>
                  <p:cNvSpPr/>
                  <p:nvPr/>
                </p:nvSpPr>
                <p:spPr>
                  <a:xfrm>
                    <a:off x="2928926" y="4429132"/>
                    <a:ext cx="5786478" cy="1214446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bg2">
                          <a:lumMod val="90000"/>
                        </a:schemeClr>
                      </a:solidFill>
                    </a:endParaRPr>
                  </a:p>
                </p:txBody>
              </p:sp>
              <p:pic>
                <p:nvPicPr>
                  <p:cNvPr id="13" name="12 Imagen" descr="b58701.jpg"/>
                  <p:cNvPicPr preferRelativeResize="0">
                    <a:picLocks noChangeAspect="1"/>
                  </p:cNvPicPr>
                  <p:nvPr/>
                </p:nvPicPr>
                <p:blipFill>
                  <a:blip r:embed="rId4" cstate="print">
                    <a:lum contrast="10000"/>
                  </a:blip>
                  <a:srcRect t="-2716"/>
                  <a:stretch>
                    <a:fillRect/>
                  </a:stretch>
                </p:blipFill>
                <p:spPr>
                  <a:xfrm>
                    <a:off x="3083488" y="4643446"/>
                    <a:ext cx="1059884" cy="714380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  <p:pic>
                <p:nvPicPr>
                  <p:cNvPr id="307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lum/>
                  </a:blip>
                  <a:srcRect t="17090" r="4802" b="34411"/>
                  <a:stretch>
                    <a:fillRect/>
                  </a:stretch>
                </p:blipFill>
                <p:spPr bwMode="auto">
                  <a:xfrm>
                    <a:off x="4214810" y="4664685"/>
                    <a:ext cx="1785949" cy="675764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</p:grpSp>
            <p:pic>
              <p:nvPicPr>
                <p:cNvPr id="21" name="Picture 2" descr="C:\Users\Alba\Desktop\PPTs Pablo\Fichas OTRI Pablo\Grupo Reservas Marinas\Fotos\Gueldera para la captura de carnada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-10000"/>
                </a:blip>
                <a:srcRect t="7679" r="7695"/>
                <a:stretch>
                  <a:fillRect/>
                </a:stretch>
              </p:blipFill>
              <p:spPr bwMode="auto">
                <a:xfrm>
                  <a:off x="500034" y="3714752"/>
                  <a:ext cx="2071702" cy="247438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3" name="32 Imagen" descr="CP20070722_16350.jpg"/>
              <p:cNvPicPr>
                <a:picLocks noChangeAspect="1"/>
              </p:cNvPicPr>
              <p:nvPr/>
            </p:nvPicPr>
            <p:blipFill>
              <a:blip r:embed="rId11" cstate="print"/>
              <a:srcRect t="3572" b="7142"/>
              <a:stretch>
                <a:fillRect/>
              </a:stretch>
            </p:blipFill>
            <p:spPr>
              <a:xfrm flipH="1">
                <a:off x="7286644" y="4888140"/>
                <a:ext cx="1034552" cy="684000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</p:grpSp>
        <p:pic>
          <p:nvPicPr>
            <p:cNvPr id="35" name="34 Imagen" descr="CP20080203_21046.jpg"/>
            <p:cNvPicPr>
              <a:picLocks noChangeAspect="1"/>
            </p:cNvPicPr>
            <p:nvPr/>
          </p:nvPicPr>
          <p:blipFill>
            <a:blip r:embed="rId12" cstate="print"/>
            <a:srcRect l="39234" t="15385" r="18314" b="49999"/>
            <a:stretch>
              <a:fillRect/>
            </a:stretch>
          </p:blipFill>
          <p:spPr>
            <a:xfrm>
              <a:off x="5929322" y="4888140"/>
              <a:ext cx="1244160" cy="691200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357158" y="1000108"/>
            <a:ext cx="635798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lnSpc>
                <a:spcPts val="2500"/>
              </a:lnSpc>
              <a:spcBef>
                <a:spcPts val="300"/>
              </a:spcBef>
              <a:spcAft>
                <a:spcPts val="1800"/>
              </a:spcAft>
              <a:buSzPct val="90000"/>
              <a:buFont typeface="Wingdings" pitchFamily="2" charset="2"/>
              <a:buChar char="Ø"/>
            </a:pPr>
            <a:r>
              <a:rPr lang="en-GB" b="1" u="sng" dirty="0" smtClean="0">
                <a:latin typeface="Century Gothic" pitchFamily="34" charset="0"/>
              </a:rPr>
              <a:t>Concurrent</a:t>
            </a:r>
            <a:r>
              <a:rPr lang="en-GB" dirty="0" smtClean="0">
                <a:latin typeface="Century Gothic" pitchFamily="34" charset="0"/>
              </a:rPr>
              <a:t> *  length sampling:</a:t>
            </a:r>
          </a:p>
          <a:p>
            <a:pPr marL="534988" lvl="1" indent="-261938">
              <a:lnSpc>
                <a:spcPts val="2500"/>
              </a:lnSpc>
              <a:spcBef>
                <a:spcPts val="300"/>
              </a:spcBef>
              <a:spcAft>
                <a:spcPts val="1200"/>
              </a:spcAft>
              <a:buSzPct val="90000"/>
              <a:buFont typeface="Arial" pitchFamily="34" charset="0"/>
              <a:buChar char="•"/>
            </a:pPr>
            <a:r>
              <a:rPr lang="en-GB" dirty="0" smtClean="0">
                <a:latin typeface="Century Gothic" pitchFamily="34" charset="0"/>
              </a:rPr>
              <a:t>AT MARKET - tuna fish</a:t>
            </a:r>
            <a:r>
              <a:rPr lang="en-GB" b="1" dirty="0" smtClean="0">
                <a:latin typeface="Century Gothic" pitchFamily="34" charset="0"/>
              </a:rPr>
              <a:t> </a:t>
            </a:r>
          </a:p>
          <a:p>
            <a:pPr marL="534988" lvl="1" indent="-261938">
              <a:lnSpc>
                <a:spcPts val="2500"/>
              </a:lnSpc>
              <a:spcBef>
                <a:spcPts val="300"/>
              </a:spcBef>
              <a:spcAft>
                <a:spcPts val="1200"/>
              </a:spcAft>
              <a:buSzPct val="90000"/>
              <a:buFont typeface="Arial" pitchFamily="34" charset="0"/>
              <a:buChar char="•"/>
            </a:pPr>
            <a:r>
              <a:rPr lang="en-GB" dirty="0" smtClean="0">
                <a:latin typeface="Century Gothic" pitchFamily="34" charset="0"/>
              </a:rPr>
              <a:t>ON BOARD of purse seine and demersal fleets (Tenerife): retained catch and </a:t>
            </a:r>
            <a:r>
              <a:rPr lang="en-GB" u="sng" dirty="0" smtClean="0">
                <a:latin typeface="Century Gothic" pitchFamily="34" charset="0"/>
              </a:rPr>
              <a:t>discards</a:t>
            </a:r>
          </a:p>
          <a:p>
            <a:pPr marL="265113" lvl="1" indent="-273050">
              <a:lnSpc>
                <a:spcPts val="2700"/>
              </a:lnSpc>
              <a:spcBef>
                <a:spcPts val="1800"/>
              </a:spcBef>
              <a:spcAft>
                <a:spcPts val="2400"/>
              </a:spcAft>
              <a:buSzPct val="90000"/>
              <a:buFont typeface="Wingdings" pitchFamily="2" charset="2"/>
              <a:buChar char="Ø"/>
            </a:pPr>
            <a:r>
              <a:rPr lang="en-GB" b="1" u="sng" dirty="0" smtClean="0">
                <a:latin typeface="Century Gothic" pitchFamily="34" charset="0"/>
              </a:rPr>
              <a:t>Stock-specific</a:t>
            </a:r>
            <a:r>
              <a:rPr lang="en-GB" dirty="0" smtClean="0">
                <a:latin typeface="Century Gothic" pitchFamily="34" charset="0"/>
              </a:rPr>
              <a:t> (target species): length sampling at</a:t>
            </a:r>
            <a:r>
              <a:rPr lang="en-GB" b="1" dirty="0" smtClean="0">
                <a:latin typeface="Century Gothic" pitchFamily="34" charset="0"/>
              </a:rPr>
              <a:t> </a:t>
            </a:r>
            <a:r>
              <a:rPr lang="en-GB" dirty="0" smtClean="0">
                <a:latin typeface="Century Gothic" pitchFamily="34" charset="0"/>
              </a:rPr>
              <a:t>market</a:t>
            </a:r>
            <a:r>
              <a:rPr lang="en-GB" b="1" dirty="0" smtClean="0">
                <a:latin typeface="Century Gothic" pitchFamily="34" charset="0"/>
              </a:rPr>
              <a:t> </a:t>
            </a:r>
            <a:r>
              <a:rPr lang="en-GB" dirty="0" smtClean="0">
                <a:latin typeface="Century Gothic" pitchFamily="34" charset="0"/>
              </a:rPr>
              <a:t>in most landing sites of Canary Islands</a:t>
            </a:r>
          </a:p>
          <a:p>
            <a:pPr marL="265113" lvl="1" indent="-273050">
              <a:lnSpc>
                <a:spcPts val="2900"/>
              </a:lnSpc>
              <a:spcBef>
                <a:spcPts val="2000"/>
              </a:spcBef>
              <a:spcAft>
                <a:spcPts val="2400"/>
              </a:spcAft>
              <a:buSzPct val="90000"/>
              <a:buFont typeface="Wingdings" pitchFamily="2" charset="2"/>
              <a:buChar char="Ø"/>
            </a:pPr>
            <a:r>
              <a:rPr lang="en-GB" b="1" dirty="0" smtClean="0">
                <a:latin typeface="Century Gothic" pitchFamily="34" charset="0"/>
              </a:rPr>
              <a:t>Biological sampling </a:t>
            </a:r>
            <a:r>
              <a:rPr lang="en-GB" dirty="0" smtClean="0">
                <a:latin typeface="Century Gothic" pitchFamily="34" charset="0"/>
              </a:rPr>
              <a:t>of target species (3 tuna and 4 small pelagics) in the lab. From 2016 age and growth of club mackerel was included in DCF Working Plans</a:t>
            </a:r>
          </a:p>
          <a:p>
            <a:pPr marL="265113" lvl="1" indent="-273050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  <a:p>
            <a:pPr marL="722313" lvl="2" indent="-273050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</p:txBody>
      </p:sp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1533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357158" y="142852"/>
            <a:ext cx="8143932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DCF monitoring – sampling </a:t>
            </a: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strategy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285720" y="1071546"/>
            <a:ext cx="52864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lvl="1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CuadroTexto"/>
          <p:cNvSpPr txBox="1"/>
          <p:nvPr/>
        </p:nvSpPr>
        <p:spPr>
          <a:xfrm>
            <a:off x="0" y="6000768"/>
            <a:ext cx="9144000" cy="6971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80771" tIns="40386" rIns="80771" bIns="40386" rtlCol="0">
            <a:spAutoFit/>
          </a:bodyPr>
          <a:lstStyle/>
          <a:p>
            <a:pPr marL="0" lvl="1" algn="ctr">
              <a:lnSpc>
                <a:spcPts val="2400"/>
              </a:lnSpc>
            </a:pPr>
            <a:r>
              <a:rPr lang="en-US" sz="1700" b="1" i="1" dirty="0" smtClean="0">
                <a:solidFill>
                  <a:schemeClr val="bg1"/>
                </a:solidFill>
              </a:rPr>
              <a:t>* CONCURRENT SAMPLING STRATEGY :</a:t>
            </a:r>
            <a:r>
              <a:rPr lang="en-US" sz="1700" i="1" dirty="0" smtClean="0">
                <a:solidFill>
                  <a:schemeClr val="bg1"/>
                </a:solidFill>
              </a:rPr>
              <a:t> length structure of all species  landed </a:t>
            </a:r>
          </a:p>
          <a:p>
            <a:pPr marL="0" lvl="1" algn="ctr">
              <a:lnSpc>
                <a:spcPts val="2400"/>
              </a:lnSpc>
            </a:pPr>
            <a:r>
              <a:rPr lang="en-US" i="1" dirty="0" smtClean="0">
                <a:solidFill>
                  <a:schemeClr val="bg1"/>
                </a:solidFill>
              </a:rPr>
              <a:t>Not only target species. </a:t>
            </a:r>
            <a:r>
              <a:rPr lang="en-US" b="1" dirty="0" smtClean="0">
                <a:solidFill>
                  <a:srgbClr val="00B0F0"/>
                </a:solidFill>
              </a:rPr>
              <a:t>ECOSYSTEM APPROACH </a:t>
            </a:r>
            <a:endParaRPr lang="en-US" b="1" i="1" dirty="0" smtClean="0">
              <a:solidFill>
                <a:srgbClr val="00B0F0"/>
              </a:solidFill>
            </a:endParaRPr>
          </a:p>
        </p:txBody>
      </p:sp>
      <p:pic>
        <p:nvPicPr>
          <p:cNvPr id="15" name="14 Imagen" descr="Muestreo biolo¦ügico di¦üa 15 oct (2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0600" y="1142984"/>
            <a:ext cx="1883366" cy="1428760"/>
          </a:xfrm>
          <a:prstGeom prst="rect">
            <a:avLst/>
          </a:prstGeom>
        </p:spPr>
      </p:pic>
      <p:pic>
        <p:nvPicPr>
          <p:cNvPr id="20" name="15 Imagen" descr="1.JPG"/>
          <p:cNvPicPr>
            <a:picLocks noChangeAspect="1"/>
          </p:cNvPicPr>
          <p:nvPr/>
        </p:nvPicPr>
        <p:blipFill>
          <a:blip r:embed="rId5" cstate="print"/>
          <a:srcRect t="23498" b="13076"/>
          <a:stretch>
            <a:fillRect/>
          </a:stretch>
        </p:blipFill>
        <p:spPr>
          <a:xfrm>
            <a:off x="6757566" y="2571744"/>
            <a:ext cx="1886400" cy="159618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36487" t="18018" r="1351" b="8108"/>
          <a:stretch>
            <a:fillRect/>
          </a:stretch>
        </p:blipFill>
        <p:spPr bwMode="auto">
          <a:xfrm>
            <a:off x="6768366" y="4143380"/>
            <a:ext cx="1875600" cy="167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505858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1533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357158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STATE OF PLAY – ACHIEVEMENTS 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285720" y="1071546"/>
            <a:ext cx="52864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lvl="1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285720" y="1000108"/>
            <a:ext cx="850112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spcAft>
                <a:spcPts val="1800"/>
              </a:spcAft>
              <a:buSzPct val="9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Characterization of Canary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métiers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 under DCF directive for </a:t>
            </a:r>
            <a:r>
              <a:rPr lang="en-US" sz="1600" b="1" u="sng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long-term monitoring</a:t>
            </a: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285720" y="1571612"/>
            <a:ext cx="87868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spcAft>
                <a:spcPts val="1800"/>
              </a:spcAft>
              <a:buSzPct val="9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On board samplings and/or seasonal tagging campaigns. </a:t>
            </a:r>
            <a:r>
              <a:rPr lang="en-US" sz="1600" dirty="0" smtClean="0">
                <a:latin typeface="Century Gothic" pitchFamily="34" charset="0"/>
              </a:rPr>
              <a:t>Fishermen cooperation</a:t>
            </a: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285720" y="2143116"/>
            <a:ext cx="82153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spcAft>
                <a:spcPts val="1800"/>
              </a:spcAft>
              <a:buSzPct val="9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Good coverage of IEO sampling web in the main landing sites</a:t>
            </a: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285752" y="3429000"/>
            <a:ext cx="87868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spcAft>
                <a:spcPts val="1800"/>
              </a:spcAft>
              <a:buSzPct val="9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ASSESSMENT progress:</a:t>
            </a:r>
          </a:p>
          <a:p>
            <a:pPr marL="722313" lvl="2" indent="-273050">
              <a:spcAft>
                <a:spcPts val="1800"/>
              </a:spcAft>
              <a:buSzPct val="90000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	TUNA: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assessment under the corresponding Regional Fisheries Management Organization (RFMO) for Atlantic tuna - </a:t>
            </a:r>
            <a:r>
              <a:rPr lang="en-US" sz="1400" u="sng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ICCAT </a:t>
            </a:r>
          </a:p>
          <a:p>
            <a:pPr marL="722313" lvl="2" indent="-273050">
              <a:spcAft>
                <a:spcPts val="1800"/>
              </a:spcAft>
              <a:buSzPct val="90000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	SMALL PELAGICS: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recently included by IEO in the corresponding RFMO - </a:t>
            </a:r>
            <a:r>
              <a:rPr lang="en-US" sz="1400" u="sng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CECAF/FAO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. Data from 2013 for future assessment. </a:t>
            </a:r>
          </a:p>
          <a:p>
            <a:pPr marL="722313" lvl="2" indent="-273050">
              <a:spcAft>
                <a:spcPts val="1800"/>
              </a:spcAft>
              <a:buSzPct val="90000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	DEMERSAL species: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recently included by IEO in the corresponding RFMO - </a:t>
            </a:r>
            <a:r>
              <a:rPr lang="en-US" sz="1400" u="sng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CECAF/FAO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  Data from 2015 and lengths of </a:t>
            </a:r>
            <a:r>
              <a:rPr lang="en-US" sz="1400" i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Sparisoma cretense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for future assessment. Next CECAF/FAO WG of SSFs  in July 2018</a:t>
            </a: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285720" y="2643182"/>
            <a:ext cx="614366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lnSpc>
                <a:spcPts val="2100"/>
              </a:lnSpc>
              <a:spcAft>
                <a:spcPts val="1800"/>
              </a:spcAft>
              <a:buSzPct val="9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Acoustic surveys launched by IEO since 2016 for a future assessment of small pelagic stocks</a:t>
            </a: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2959" y="2571744"/>
            <a:ext cx="2031007" cy="1143008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</p:pic>
      <p:sp>
        <p:nvSpPr>
          <p:cNvPr id="14" name="Rectangle 52"/>
          <p:cNvSpPr>
            <a:spLocks noChangeArrowheads="1"/>
          </p:cNvSpPr>
          <p:nvPr/>
        </p:nvSpPr>
        <p:spPr bwMode="auto">
          <a:xfrm>
            <a:off x="285720" y="6072206"/>
            <a:ext cx="864399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spcAft>
                <a:spcPts val="1800"/>
              </a:spcAft>
              <a:buSzPct val="9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MANAGEMENT: IEO collaborates in the implementation of management measures </a:t>
            </a: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2" descr="Image result for silueta de atun rojo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4764" t="27935" r="7051" b="16195"/>
          <a:stretch>
            <a:fillRect/>
          </a:stretch>
        </p:blipFill>
        <p:spPr bwMode="auto">
          <a:xfrm>
            <a:off x="357158" y="4000504"/>
            <a:ext cx="642942" cy="392909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</p:pic>
      <p:pic>
        <p:nvPicPr>
          <p:cNvPr id="18" name="17 Imagen" descr="b58701.jpg"/>
          <p:cNvPicPr preferRelativeResize="0">
            <a:picLocks noChangeAspect="1"/>
          </p:cNvPicPr>
          <p:nvPr/>
        </p:nvPicPr>
        <p:blipFill>
          <a:blip r:embed="rId6" cstate="print">
            <a:lum contrast="10000"/>
          </a:blip>
          <a:srcRect t="7556" b="10272"/>
          <a:stretch>
            <a:fillRect/>
          </a:stretch>
        </p:blipFill>
        <p:spPr>
          <a:xfrm flipH="1">
            <a:off x="357158" y="5357826"/>
            <a:ext cx="642910" cy="346666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</p:pic>
      <p:pic>
        <p:nvPicPr>
          <p:cNvPr id="19" name="18 Imagen" descr="a90713-trachurus.tif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 flipH="1">
            <a:off x="357158" y="4714884"/>
            <a:ext cx="642942" cy="223359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10" grpId="0"/>
      <p:bldP spid="8" grpId="0"/>
      <p:bldP spid="9" grpId="0"/>
      <p:bldP spid="11" grpId="0" uiExpand="1" build="p" bldLvl="2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072462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357158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i="1" dirty="0" smtClean="0">
                <a:latin typeface="Century Gothic" pitchFamily="34" charset="0"/>
              </a:rPr>
              <a:t>Gaps-Challenges</a:t>
            </a: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285720" y="1071546"/>
            <a:ext cx="52864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lvl="1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357158" y="928670"/>
            <a:ext cx="7572428" cy="1000132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latin typeface="Century Gothic" pitchFamily="34" charset="0"/>
              </a:rPr>
              <a:t>LANDINGS: gaps in First Sale Notes (fishing areas/gears, problems with species labeling, unreported catches…)</a:t>
            </a: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357158" y="2143116"/>
            <a:ext cx="8001056" cy="714380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latin typeface="Century Gothic" pitchFamily="34" charset="0"/>
              </a:rPr>
              <a:t>SAMPLING: limited coverage on-board and biological </a:t>
            </a:r>
          </a:p>
        </p:txBody>
      </p:sp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357158" y="2928934"/>
            <a:ext cx="7358114" cy="1000132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latin typeface="Century Gothic" pitchFamily="34" charset="0"/>
              </a:rPr>
              <a:t>SPECIES KNOWLEDGE: poor knowledge of biological cycle in most species (maturity size, growth pattern…)</a:t>
            </a: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357158" y="5357826"/>
            <a:ext cx="7358114" cy="857256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latin typeface="Century Gothic" pitchFamily="34" charset="0"/>
              </a:rPr>
              <a:t>MANAGEMENT: Many management measures poorly based on scientific advice. New marine protected areas required</a:t>
            </a: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357158" y="4143380"/>
            <a:ext cx="7358114" cy="1214446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latin typeface="Century Gothic" pitchFamily="34" charset="0"/>
              </a:rPr>
              <a:t>ASSESSMENT: Additional complexity of demersal fishing operations (polyvalence and multi-species)</a:t>
            </a:r>
          </a:p>
        </p:txBody>
      </p:sp>
      <p:grpSp>
        <p:nvGrpSpPr>
          <p:cNvPr id="32" name="31 Grupo"/>
          <p:cNvGrpSpPr/>
          <p:nvPr/>
        </p:nvGrpSpPr>
        <p:grpSpPr>
          <a:xfrm>
            <a:off x="7929586" y="1071546"/>
            <a:ext cx="928694" cy="5346856"/>
            <a:chOff x="8001024" y="1071546"/>
            <a:chExt cx="928694" cy="5346856"/>
          </a:xfrm>
        </p:grpSpPr>
        <p:pic>
          <p:nvPicPr>
            <p:cNvPr id="26" name="25 Imagen" descr="EmbElHierro080306_MariaDelCarmen_44_recortada"/>
            <p:cNvPicPr>
              <a:picLocks noChangeAspect="1"/>
            </p:cNvPicPr>
            <p:nvPr/>
          </p:nvPicPr>
          <p:blipFill>
            <a:blip r:embed="rId4" cstate="print"/>
            <a:srcRect b="8403"/>
            <a:stretch>
              <a:fillRect/>
            </a:stretch>
          </p:blipFill>
          <p:spPr bwMode="auto">
            <a:xfrm>
              <a:off x="8001024" y="5715017"/>
              <a:ext cx="914400" cy="703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0" descr="EMBLG0609_ECU14_0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1024" y="2571744"/>
              <a:ext cx="928694" cy="669433"/>
            </a:xfrm>
            <a:prstGeom prst="rect">
              <a:avLst/>
            </a:prstGeom>
          </p:spPr>
        </p:pic>
        <p:pic>
          <p:nvPicPr>
            <p:cNvPr id="25" name="24 Imagen" descr="b26721-1.jpg"/>
            <p:cNvPicPr>
              <a:picLocks noChangeAspect="1"/>
            </p:cNvPicPr>
            <p:nvPr/>
          </p:nvPicPr>
          <p:blipFill>
            <a:blip r:embed="rId6" cstate="print"/>
            <a:srcRect l="28246" t="26202" r="26593" b="16008"/>
            <a:stretch>
              <a:fillRect/>
            </a:stretch>
          </p:blipFill>
          <p:spPr>
            <a:xfrm>
              <a:off x="8001024" y="5000637"/>
              <a:ext cx="914400" cy="737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26 Imagen" descr="P. pagrus (1).JPG"/>
            <p:cNvPicPr>
              <a:picLocks noChangeAspect="1"/>
            </p:cNvPicPr>
            <p:nvPr/>
          </p:nvPicPr>
          <p:blipFill>
            <a:blip r:embed="rId7" cstate="print"/>
            <a:srcRect t="6897" b="10345"/>
            <a:stretch>
              <a:fillRect/>
            </a:stretch>
          </p:blipFill>
          <p:spPr>
            <a:xfrm>
              <a:off x="8001024" y="3214686"/>
              <a:ext cx="928694" cy="576432"/>
            </a:xfrm>
            <a:prstGeom prst="rect">
              <a:avLst/>
            </a:prstGeom>
            <a:effectLst/>
          </p:spPr>
        </p:pic>
        <p:pic>
          <p:nvPicPr>
            <p:cNvPr id="29" name="28 Imagen" descr="20150107_163821.jpg"/>
            <p:cNvPicPr>
              <a:picLocks noChangeAspect="1"/>
            </p:cNvPicPr>
            <p:nvPr/>
          </p:nvPicPr>
          <p:blipFill>
            <a:blip r:embed="rId8" cstate="print"/>
            <a:srcRect b="18519"/>
            <a:stretch>
              <a:fillRect/>
            </a:stretch>
          </p:blipFill>
          <p:spPr>
            <a:xfrm rot="5400000" flipH="1">
              <a:off x="7705530" y="1367040"/>
              <a:ext cx="1519681" cy="928694"/>
            </a:xfrm>
            <a:prstGeom prst="rect">
              <a:avLst/>
            </a:prstGeom>
          </p:spPr>
        </p:pic>
        <p:pic>
          <p:nvPicPr>
            <p:cNvPr id="30" name="Picture 2" descr="C:\Documents and Settings\Pepe\Escritorio\FOTOS Garachico\P1010362.JPG"/>
            <p:cNvPicPr>
              <a:picLocks noChangeAspect="1" noChangeArrowheads="1"/>
            </p:cNvPicPr>
            <p:nvPr/>
          </p:nvPicPr>
          <p:blipFill>
            <a:blip r:embed="rId9" cstate="print"/>
            <a:srcRect t="22222" b="11111"/>
            <a:stretch>
              <a:fillRect/>
            </a:stretch>
          </p:blipFill>
          <p:spPr bwMode="auto">
            <a:xfrm>
              <a:off x="8001024" y="4572008"/>
              <a:ext cx="916695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36487" t="18018" r="1351" b="8108"/>
            <a:stretch>
              <a:fillRect/>
            </a:stretch>
          </p:blipFill>
          <p:spPr bwMode="auto">
            <a:xfrm>
              <a:off x="8001024" y="3786190"/>
              <a:ext cx="928694" cy="82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10" grpId="0"/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AD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2"/>
          <p:cNvSpPr>
            <a:spLocks noChangeArrowheads="1"/>
          </p:cNvSpPr>
          <p:nvPr/>
        </p:nvSpPr>
        <p:spPr bwMode="auto">
          <a:xfrm>
            <a:off x="357158" y="3786190"/>
            <a:ext cx="8429684" cy="1143008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Tuna:  access to large sizes (price) and specialized staff in ageing, analysis of heavy metal composition (food quality for consumers)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15338" cy="0"/>
          </a:xfrm>
          <a:prstGeom prst="line">
            <a:avLst/>
          </a:prstGeom>
          <a:noFill/>
          <a:ln w="12700">
            <a:solidFill>
              <a:schemeClr val="bg2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i="1" dirty="0" smtClean="0">
                <a:solidFill>
                  <a:schemeClr val="bg1"/>
                </a:solidFill>
                <a:latin typeface="Century Gothic" pitchFamily="34" charset="0"/>
              </a:rPr>
              <a:t>Next steps / recommendations</a:t>
            </a: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285720" y="1071546"/>
            <a:ext cx="52864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lvl="1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357158" y="1000108"/>
            <a:ext cx="8786842" cy="785818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ts val="24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More collaboration with Fishery offices to implement the landing labeling </a:t>
            </a:r>
            <a:r>
              <a:rPr lang="en-US" sz="1600" b="1" dirty="0" smtClean="0">
                <a:solidFill>
                  <a:schemeClr val="bg1"/>
                </a:solidFill>
                <a:latin typeface="Century Gothic" pitchFamily="34" charset="0"/>
              </a:rPr>
              <a:t>(re-codification of wrong/grouped target species…)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14282" y="5987497"/>
            <a:ext cx="8786874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85725" lvl="1" algn="ctr">
              <a:buSzPct val="90000"/>
            </a:pPr>
            <a:r>
              <a:rPr lang="en-US" sz="1600" b="1" dirty="0" smtClean="0">
                <a:solidFill>
                  <a:schemeClr val="bg1"/>
                </a:solidFill>
                <a:latin typeface="Century Gothic" pitchFamily="34" charset="0"/>
              </a:rPr>
              <a:t>WITHOUT GOOD DATA FROM LANDINGS AND SPECIES BIOLOGY </a:t>
            </a:r>
          </a:p>
          <a:p>
            <a:pPr marL="85725" lvl="1" algn="ctr">
              <a:buSzPct val="90000"/>
            </a:pPr>
            <a:r>
              <a:rPr lang="en-US" sz="1600" b="1" dirty="0" smtClean="0">
                <a:solidFill>
                  <a:schemeClr val="bg1"/>
                </a:solidFill>
                <a:latin typeface="Century Gothic" pitchFamily="34" charset="0"/>
              </a:rPr>
              <a:t>NO RELIABLE ASSESSMENT IS POSSIBLE</a:t>
            </a:r>
          </a:p>
        </p:txBody>
      </p:sp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642910" y="3143248"/>
            <a:ext cx="5857916" cy="500066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spcAft>
                <a:spcPts val="2400"/>
              </a:spcAft>
              <a:buSzPct val="90000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DEPENDING ON THE AVAILABILITY OF STAFF AND FUNDS</a:t>
            </a: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642910" y="4429132"/>
            <a:ext cx="5857916" cy="428628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spcAft>
                <a:spcPts val="2400"/>
              </a:spcAft>
              <a:buSzPct val="90000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DEPENDING ON THE AVAILABILITY OF STAFF AND FUNDS</a:t>
            </a: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357158" y="1857364"/>
            <a:ext cx="8429684" cy="785818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lnSpc>
                <a:spcPts val="24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Expand the current on-board samplings to eastern islands (e.g. Gran </a:t>
            </a:r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Canaria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357158" y="5000636"/>
            <a:ext cx="8429684" cy="785818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GENERAL: Greater collaboration of all stakeholders (fishermen, scientific community, Canary fishery offices…)   CO-MANAGEMENT STRATEGY</a:t>
            </a:r>
          </a:p>
        </p:txBody>
      </p:sp>
      <p:sp>
        <p:nvSpPr>
          <p:cNvPr id="14" name="Rectangle 52"/>
          <p:cNvSpPr>
            <a:spLocks noChangeArrowheads="1"/>
          </p:cNvSpPr>
          <p:nvPr/>
        </p:nvSpPr>
        <p:spPr bwMode="auto">
          <a:xfrm>
            <a:off x="357158" y="2786058"/>
            <a:ext cx="8429684" cy="928694"/>
          </a:xfrm>
          <a:prstGeom prst="rect">
            <a:avLst/>
          </a:prstGeom>
          <a:effectLst>
            <a:outerShdw blurRad="292100" dist="101600" dir="2700000" algn="ctr" rotWithShape="0">
              <a:schemeClr val="tx1">
                <a:lumMod val="65000"/>
                <a:alpha val="65000"/>
              </a:schemeClr>
            </a:outerShdw>
          </a:effectLst>
        </p:spPr>
        <p:txBody>
          <a:bodyPr/>
          <a:lstStyle/>
          <a:p>
            <a:pPr marL="265113" lvl="1" indent="-273050">
              <a:spcAft>
                <a:spcPts val="2400"/>
              </a:spcAft>
              <a:buSzPct val="9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Demersal species: new biological studies of target species		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05858" grpId="0" animBg="1"/>
      <p:bldP spid="10" grpId="0"/>
      <p:bldP spid="7" grpId="0" animBg="1"/>
      <p:bldP spid="8" grpId="0"/>
      <p:bldP spid="9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1533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Other current IEO activities in Canary ecosystems/fisheries </a:t>
            </a:r>
            <a:endParaRPr kumimoji="0" lang="en-GB" sz="240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285720" y="1071546"/>
            <a:ext cx="52864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lvl="1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357158" y="928670"/>
            <a:ext cx="76438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spcAft>
                <a:spcPts val="2200"/>
              </a:spcAft>
              <a:buSzPct val="90000"/>
              <a:buFont typeface="Arial" pitchFamily="34" charset="0"/>
              <a:buChar char="•"/>
            </a:pPr>
            <a:r>
              <a:rPr lang="en-GB" b="1" dirty="0" smtClean="0">
                <a:latin typeface="Century Gothic" pitchFamily="34" charset="0"/>
              </a:rPr>
              <a:t>EU-Marine Strategy Framework Directive. </a:t>
            </a:r>
            <a:r>
              <a:rPr lang="en-GB" sz="1500" dirty="0" smtClean="0">
                <a:latin typeface="Century Gothic" pitchFamily="34" charset="0"/>
              </a:rPr>
              <a:t>Canaries marine demarcation. Implementation of good environmental status in the marine environment. </a:t>
            </a:r>
            <a:r>
              <a:rPr lang="en-GB" sz="1500" dirty="0" smtClean="0">
                <a:latin typeface="Century Gothic" pitchFamily="34" charset="0"/>
                <a:hlinkClick r:id="rId3"/>
              </a:rPr>
              <a:t>www.mapama.gob.es</a:t>
            </a:r>
            <a:endParaRPr lang="en-GB" sz="1500" dirty="0" smtClean="0">
              <a:latin typeface="Century Gothic" pitchFamily="34" charset="0"/>
              <a:hlinkClick r:id="rId4"/>
            </a:endParaRPr>
          </a:p>
          <a:p>
            <a:pPr marL="265113" lvl="1" indent="-273050">
              <a:spcAft>
                <a:spcPts val="2200"/>
              </a:spcAft>
              <a:buSzPct val="90000"/>
              <a:buFont typeface="Arial" pitchFamily="34" charset="0"/>
              <a:buChar char="•"/>
            </a:pPr>
            <a:r>
              <a:rPr lang="en-GB" b="1" dirty="0" smtClean="0">
                <a:latin typeface="Century Gothic" pitchFamily="34" charset="0"/>
              </a:rPr>
              <a:t>EU-EASME Marine Spatial Planning. Outermost Regions -</a:t>
            </a:r>
            <a:r>
              <a:rPr lang="en-GB" b="1" dirty="0" err="1" smtClean="0">
                <a:latin typeface="Century Gothic" pitchFamily="34" charset="0"/>
              </a:rPr>
              <a:t>Macaronesia</a:t>
            </a:r>
            <a:r>
              <a:rPr lang="en-GB" b="1" dirty="0" smtClean="0">
                <a:latin typeface="Century Gothic" pitchFamily="34" charset="0"/>
              </a:rPr>
              <a:t> </a:t>
            </a:r>
            <a:r>
              <a:rPr lang="en-GB" b="1" dirty="0" err="1" smtClean="0">
                <a:latin typeface="Century Gothic" pitchFamily="34" charset="0"/>
              </a:rPr>
              <a:t>MarSP</a:t>
            </a:r>
            <a:r>
              <a:rPr lang="en-GB" dirty="0" smtClean="0">
                <a:latin typeface="Century Gothic" pitchFamily="34" charset="0"/>
              </a:rPr>
              <a:t>. </a:t>
            </a:r>
            <a:r>
              <a:rPr lang="en-GB" sz="1500" dirty="0" smtClean="0">
                <a:latin typeface="Century Gothic" pitchFamily="34" charset="0"/>
              </a:rPr>
              <a:t>D</a:t>
            </a:r>
            <a:r>
              <a:rPr lang="en-US" sz="1500" dirty="0" err="1" smtClean="0">
                <a:latin typeface="Century Gothic" pitchFamily="34" charset="0"/>
              </a:rPr>
              <a:t>evelopment</a:t>
            </a:r>
            <a:r>
              <a:rPr lang="en-US" sz="1500" dirty="0" smtClean="0">
                <a:latin typeface="Century Gothic" pitchFamily="34" charset="0"/>
              </a:rPr>
              <a:t> of MSP in line with the EU Directive on MSP (2014/89/EU) and following an Ecosystem Based Approach.       </a:t>
            </a:r>
            <a:r>
              <a:rPr lang="en-GB" sz="1500" dirty="0" smtClean="0">
                <a:latin typeface="Century Gothic" pitchFamily="34" charset="0"/>
                <a:hlinkClick r:id="rId5"/>
              </a:rPr>
              <a:t>www.msp-platform.eu/projects</a:t>
            </a:r>
            <a:endParaRPr lang="en-GB" sz="1500" dirty="0" smtClean="0">
              <a:latin typeface="Century Gothic" pitchFamily="34" charset="0"/>
              <a:hlinkClick r:id="rId4"/>
            </a:endParaRPr>
          </a:p>
          <a:p>
            <a:pPr marL="265113" lvl="1" indent="-273050">
              <a:spcAft>
                <a:spcPts val="2200"/>
              </a:spcAft>
              <a:buSzPct val="90000"/>
              <a:buFont typeface="Arial" pitchFamily="34" charset="0"/>
              <a:buChar char="•"/>
            </a:pPr>
            <a:r>
              <a:rPr lang="en-GB" b="1" dirty="0" smtClean="0">
                <a:latin typeface="Century Gothic" pitchFamily="34" charset="0"/>
              </a:rPr>
              <a:t>UE-MARE Project ORFISH: </a:t>
            </a:r>
            <a:r>
              <a:rPr lang="en-GB" sz="1500" dirty="0" smtClean="0">
                <a:latin typeface="Century Gothic" pitchFamily="34" charset="0"/>
              </a:rPr>
              <a:t>Development of innovative, low-impact offshore fishing practices for small-scale vessels in outermost regions </a:t>
            </a:r>
            <a:r>
              <a:rPr lang="en-GB" sz="1500" dirty="0" smtClean="0">
                <a:latin typeface="Century Gothic" pitchFamily="34" charset="0"/>
                <a:hlinkClick r:id="rId6"/>
              </a:rPr>
              <a:t>www.orfish.eu</a:t>
            </a:r>
            <a:endParaRPr lang="en-GB" sz="1500" dirty="0" smtClean="0">
              <a:latin typeface="Century Gothic" pitchFamily="34" charset="0"/>
            </a:endParaRPr>
          </a:p>
          <a:p>
            <a:pPr marL="265113" lvl="1" indent="-273050">
              <a:spcAft>
                <a:spcPts val="2200"/>
              </a:spcAft>
              <a:buSzPct val="90000"/>
              <a:buFont typeface="Arial" pitchFamily="34" charset="0"/>
              <a:buChar char="•"/>
            </a:pPr>
            <a:r>
              <a:rPr lang="en-GB" b="1" dirty="0" smtClean="0">
                <a:latin typeface="Century Gothic" pitchFamily="34" charset="0"/>
              </a:rPr>
              <a:t>EU-Life project INTEMARES: </a:t>
            </a:r>
            <a:r>
              <a:rPr lang="en-GB" sz="1500" dirty="0" smtClean="0">
                <a:latin typeface="Century Gothic" pitchFamily="34" charset="0"/>
              </a:rPr>
              <a:t>integrated management of marine protected areas. </a:t>
            </a:r>
            <a:r>
              <a:rPr lang="en-GB" sz="1500" dirty="0" smtClean="0">
                <a:latin typeface="Century Gothic" pitchFamily="34" charset="0"/>
                <a:hlinkClick r:id="rId7"/>
              </a:rPr>
              <a:t>www.fundacion-biodiversidad.es</a:t>
            </a:r>
            <a:endParaRPr lang="en-GB" sz="1500" dirty="0" smtClean="0">
              <a:latin typeface="Century Gothic" pitchFamily="34" charset="0"/>
            </a:endParaRPr>
          </a:p>
          <a:p>
            <a:pPr marL="265113" lvl="1" indent="-273050">
              <a:spcAft>
                <a:spcPts val="2200"/>
              </a:spcAft>
              <a:buSzPct val="90000"/>
              <a:buFont typeface="Arial" pitchFamily="34" charset="0"/>
              <a:buChar char="•"/>
            </a:pPr>
            <a:r>
              <a:rPr lang="en-GB" b="1" dirty="0" smtClean="0">
                <a:latin typeface="Century Gothic" pitchFamily="34" charset="0"/>
              </a:rPr>
              <a:t>EU-INTERREG Atlantic project CEPHS &amp; CHEFS: </a:t>
            </a:r>
            <a:r>
              <a:rPr lang="en-GB" sz="1500" dirty="0" smtClean="0">
                <a:latin typeface="Century Gothic" pitchFamily="34" charset="0"/>
              </a:rPr>
              <a:t>Octopus, squid, cuttlefish, sustainable fisheries and Chefs. </a:t>
            </a:r>
            <a:r>
              <a:rPr lang="en-GB" sz="1500" dirty="0" smtClean="0">
                <a:latin typeface="Century Gothic" pitchFamily="34" charset="0"/>
                <a:hlinkClick r:id="rId8"/>
              </a:rPr>
              <a:t>www.cephsandchefs.com</a:t>
            </a:r>
            <a:endParaRPr lang="en-GB" sz="1500" dirty="0" smtClean="0">
              <a:latin typeface="Century Gothic" pitchFamily="34" charset="0"/>
            </a:endParaRPr>
          </a:p>
          <a:p>
            <a:pPr marL="265113" lvl="1" indent="-273050">
              <a:spcAft>
                <a:spcPts val="2200"/>
              </a:spcAft>
              <a:buSzPct val="90000"/>
              <a:buFont typeface="Arial" pitchFamily="34" charset="0"/>
              <a:buChar char="•"/>
            </a:pPr>
            <a:r>
              <a:rPr lang="en-GB" b="1" dirty="0" smtClean="0">
                <a:latin typeface="Century Gothic" pitchFamily="34" charset="0"/>
              </a:rPr>
              <a:t>WG of experts </a:t>
            </a:r>
            <a:r>
              <a:rPr lang="en-GB" sz="1400" b="1" dirty="0" smtClean="0">
                <a:latin typeface="Century Gothic" pitchFamily="34" charset="0"/>
              </a:rPr>
              <a:t>(International Council for the Exploration of the Sea – ICES)</a:t>
            </a:r>
            <a:r>
              <a:rPr lang="en-GB" sz="1100" b="1" dirty="0" smtClean="0">
                <a:latin typeface="Century Gothic" pitchFamily="34" charset="0"/>
              </a:rPr>
              <a:t>:  </a:t>
            </a:r>
            <a:r>
              <a:rPr lang="en-GB" sz="1500" dirty="0" smtClean="0">
                <a:latin typeface="Century Gothic" pitchFamily="34" charset="0"/>
              </a:rPr>
              <a:t>Small pelagics, cephalopods. </a:t>
            </a:r>
            <a:r>
              <a:rPr lang="en-GB" sz="1500" dirty="0" smtClean="0">
                <a:latin typeface="Century Gothic" pitchFamily="34" charset="0"/>
                <a:hlinkClick r:id="rId9"/>
              </a:rPr>
              <a:t>www.ices.dk</a:t>
            </a:r>
            <a:r>
              <a:rPr lang="en-GB" sz="1500" dirty="0" smtClean="0">
                <a:latin typeface="Century Gothic" pitchFamily="34" charset="0"/>
              </a:rPr>
              <a:t> </a:t>
            </a:r>
          </a:p>
          <a:p>
            <a:pPr marL="265113" lvl="1" indent="-273050"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GB" sz="1600" dirty="0" smtClean="0"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GB" sz="1200" dirty="0" smtClean="0">
              <a:latin typeface="Century Gothic" pitchFamily="34" charset="0"/>
            </a:endParaRPr>
          </a:p>
          <a:p>
            <a:pPr marL="265113" lvl="1" indent="-273050">
              <a:lnSpc>
                <a:spcPct val="150000"/>
              </a:lnSpc>
              <a:spcAft>
                <a:spcPts val="2400"/>
              </a:spcAft>
              <a:buSzPct val="90000"/>
              <a:buFont typeface="Arial" pitchFamily="34" charset="0"/>
              <a:buChar char="•"/>
            </a:pP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15 Grupo"/>
          <p:cNvGrpSpPr/>
          <p:nvPr/>
        </p:nvGrpSpPr>
        <p:grpSpPr>
          <a:xfrm>
            <a:off x="8143897" y="1071546"/>
            <a:ext cx="714383" cy="5463166"/>
            <a:chOff x="8143898" y="1000108"/>
            <a:chExt cx="714383" cy="5463166"/>
          </a:xfrm>
        </p:grpSpPr>
        <p:pic>
          <p:nvPicPr>
            <p:cNvPr id="14" name="13 Imagen" descr="b04537.JPG"/>
            <p:cNvPicPr>
              <a:picLocks noChangeAspect="1"/>
            </p:cNvPicPr>
            <p:nvPr/>
          </p:nvPicPr>
          <p:blipFill>
            <a:blip r:embed="rId11" cstate="print"/>
            <a:srcRect t="8798" b="5418"/>
            <a:stretch>
              <a:fillRect/>
            </a:stretch>
          </p:blipFill>
          <p:spPr>
            <a:xfrm flipH="1">
              <a:off x="8143898" y="5000636"/>
              <a:ext cx="714381" cy="937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6 Imagen" descr="BarcoFUE_Nva Natividad.JPG"/>
            <p:cNvPicPr>
              <a:picLocks noChangeAspect="1"/>
            </p:cNvPicPr>
            <p:nvPr/>
          </p:nvPicPr>
          <p:blipFill>
            <a:blip r:embed="rId12" cstate="print"/>
            <a:srcRect t="8535" b="14653"/>
            <a:stretch>
              <a:fillRect/>
            </a:stretch>
          </p:blipFill>
          <p:spPr>
            <a:xfrm>
              <a:off x="8143900" y="2500306"/>
              <a:ext cx="714380" cy="73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carolina.COC\Desktop\fotos usos pesqueros\P7280196.JPG"/>
            <p:cNvPicPr>
              <a:picLocks noChangeAspect="1" noChangeArrowheads="1"/>
            </p:cNvPicPr>
            <p:nvPr/>
          </p:nvPicPr>
          <p:blipFill>
            <a:blip r:embed="rId13" cstate="print"/>
            <a:srcRect r="19841" b="15562"/>
            <a:stretch>
              <a:fillRect/>
            </a:stretch>
          </p:blipFill>
          <p:spPr bwMode="auto">
            <a:xfrm>
              <a:off x="8143901" y="1571612"/>
              <a:ext cx="714380" cy="928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EMBLG070830_Multimar_8_horizontal"/>
            <p:cNvPicPr>
              <a:picLocks noChangeAspect="1"/>
            </p:cNvPicPr>
            <p:nvPr/>
          </p:nvPicPr>
          <p:blipFill>
            <a:blip r:embed="rId14" cstate="print"/>
            <a:srcRect l="17262" r="20238"/>
            <a:stretch>
              <a:fillRect/>
            </a:stretch>
          </p:blipFill>
          <p:spPr bwMode="auto">
            <a:xfrm>
              <a:off x="8143900" y="4143380"/>
              <a:ext cx="714380" cy="938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11 Imagen" descr="choco-noche-b27326.jpg"/>
            <p:cNvPicPr>
              <a:picLocks noChangeAspect="1"/>
            </p:cNvPicPr>
            <p:nvPr/>
          </p:nvPicPr>
          <p:blipFill>
            <a:blip r:embed="rId15" cstate="print">
              <a:lum bright="10000"/>
            </a:blip>
            <a:srcRect r="7707"/>
            <a:stretch>
              <a:fillRect/>
            </a:stretch>
          </p:blipFill>
          <p:spPr bwMode="auto">
            <a:xfrm>
              <a:off x="8143900" y="3214686"/>
              <a:ext cx="714380" cy="947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143900" y="5929330"/>
              <a:ext cx="714380" cy="533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5" descr="H:\Mis imágenes\Fotos 2006\PEXLAPALMA 2006\Askada 1º (1).JPG"/>
            <p:cNvPicPr>
              <a:picLocks noChangeAspect="1" noChangeArrowheads="1"/>
            </p:cNvPicPr>
            <p:nvPr/>
          </p:nvPicPr>
          <p:blipFill>
            <a:blip r:embed="rId17" cstate="print"/>
            <a:srcRect l="12766" t="5674" r="14894" b="3546"/>
            <a:stretch>
              <a:fillRect/>
            </a:stretch>
          </p:blipFill>
          <p:spPr bwMode="auto">
            <a:xfrm>
              <a:off x="8143900" y="1000108"/>
              <a:ext cx="714348" cy="67232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10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5 Título"/>
          <p:cNvSpPr txBox="1">
            <a:spLocks/>
          </p:cNvSpPr>
          <p:nvPr/>
        </p:nvSpPr>
        <p:spPr>
          <a:xfrm>
            <a:off x="928662" y="3416308"/>
            <a:ext cx="6572296" cy="14414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Thanks for your attention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Gracias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por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su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atención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     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Merci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votre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 attention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>
            <a:off x="857224" y="6572272"/>
            <a:ext cx="614366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n>
                <a:solidFill>
                  <a:srgbClr val="996600"/>
                </a:solidFill>
              </a:ln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29124" y="5857892"/>
            <a:ext cx="2571768" cy="912558"/>
          </a:xfrm>
          <a:prstGeom prst="rect">
            <a:avLst/>
          </a:prstGeom>
          <a:noFill/>
        </p:spPr>
        <p:txBody>
          <a:bodyPr wrap="square" lIns="80771" tIns="40386" rIns="80771" bIns="40386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accent2">
                    <a:lumMod val="75000"/>
                  </a:schemeClr>
                </a:solidFill>
              </a:rPr>
              <a:t>Funded by Spanish Government and  EU-Data Collection Framework</a:t>
            </a:r>
          </a:p>
          <a:p>
            <a:pPr algn="ctr"/>
            <a:endParaRPr lang="es-ES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11 Imagen" descr="logo MINEC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5839200"/>
            <a:ext cx="2928958" cy="755123"/>
          </a:xfrm>
          <a:prstGeom prst="rect">
            <a:avLst/>
          </a:prstGeom>
        </p:spPr>
      </p:pic>
      <p:pic>
        <p:nvPicPr>
          <p:cNvPr id="41" name="40 Imagen" descr="IEO-Bonito (Luis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05" y="5857892"/>
            <a:ext cx="698506" cy="71438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0" y="5387234"/>
            <a:ext cx="9144000" cy="3277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80771" tIns="40386" rIns="80771" bIns="40386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Thanks to the Fishermen‘s Associations of Canary Islands for their collaboration in DCF</a:t>
            </a:r>
            <a:endParaRPr lang="es-ES" sz="1400" i="1" dirty="0">
              <a:solidFill>
                <a:schemeClr val="bg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1" y="0"/>
            <a:ext cx="9144033" cy="2285992"/>
            <a:chOff x="-1" y="0"/>
            <a:chExt cx="9144033" cy="2285992"/>
          </a:xfrm>
        </p:grpSpPr>
        <p:pic>
          <p:nvPicPr>
            <p:cNvPr id="22" name="21 Imagen" descr="CP20070722_16350.jpg"/>
            <p:cNvPicPr>
              <a:picLocks/>
            </p:cNvPicPr>
            <p:nvPr/>
          </p:nvPicPr>
          <p:blipFill>
            <a:blip r:embed="rId4" cstate="print"/>
            <a:srcRect t="3572" b="7142"/>
            <a:stretch>
              <a:fillRect/>
            </a:stretch>
          </p:blipFill>
          <p:spPr>
            <a:xfrm>
              <a:off x="6072198" y="0"/>
              <a:ext cx="3071834" cy="2285992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  <p:pic>
          <p:nvPicPr>
            <p:cNvPr id="25" name="24 Imagen" descr="b5893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" y="0"/>
              <a:ext cx="2939133" cy="2285992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  <p:pic>
          <p:nvPicPr>
            <p:cNvPr id="17" name="Picture 2" descr="D:\2016_ElGrandePrimero\P9170588.JPG"/>
            <p:cNvPicPr>
              <a:picLocks noChangeAspect="1" noChangeArrowheads="1"/>
            </p:cNvPicPr>
            <p:nvPr/>
          </p:nvPicPr>
          <p:blipFill>
            <a:blip r:embed="rId6" cstate="print"/>
            <a:srcRect l="25019" b="18235"/>
            <a:stretch>
              <a:fillRect/>
            </a:stretch>
          </p:blipFill>
          <p:spPr bwMode="auto">
            <a:xfrm>
              <a:off x="2928926" y="0"/>
              <a:ext cx="3143272" cy="2285323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</p:grpSp>
      <p:pic>
        <p:nvPicPr>
          <p:cNvPr id="14" name="13 Imagen" descr="logo_en_23.png"/>
          <p:cNvPicPr>
            <a:picLocks noChangeAspect="1"/>
          </p:cNvPicPr>
          <p:nvPr/>
        </p:nvPicPr>
        <p:blipFill>
          <a:blip r:embed="rId7" cstate="print">
            <a:lum bright="-30000"/>
          </a:blip>
          <a:srcRect l="30000" r="25000" b="35344"/>
          <a:stretch>
            <a:fillRect/>
          </a:stretch>
        </p:blipFill>
        <p:spPr>
          <a:xfrm>
            <a:off x="6929454" y="5857892"/>
            <a:ext cx="1571636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/>
          <p:nvPr/>
        </p:nvGrpSpPr>
        <p:grpSpPr>
          <a:xfrm>
            <a:off x="571472" y="1142984"/>
            <a:ext cx="2928958" cy="2156333"/>
            <a:chOff x="642910" y="1000108"/>
            <a:chExt cx="2928958" cy="2156333"/>
          </a:xfrm>
        </p:grpSpPr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264" r="22731"/>
            <a:stretch>
              <a:fillRect/>
            </a:stretch>
          </p:blipFill>
          <p:spPr bwMode="auto">
            <a:xfrm>
              <a:off x="642910" y="1000108"/>
              <a:ext cx="2928958" cy="215633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2" name="41 CuadroTexto"/>
            <p:cNvSpPr txBox="1"/>
            <p:nvPr/>
          </p:nvSpPr>
          <p:spPr>
            <a:xfrm>
              <a:off x="2714612" y="2428868"/>
              <a:ext cx="74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Africa</a:t>
              </a:r>
              <a:endParaRPr lang="en-US" b="1" dirty="0"/>
            </a:p>
          </p:txBody>
        </p:sp>
      </p:grp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0" y="695924"/>
            <a:ext cx="821533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28596" y="142852"/>
            <a:ext cx="8215370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The Canary Islands: ecosystem and SSF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643306" y="1000108"/>
            <a:ext cx="528641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lvl="1" indent="-174625">
              <a:lnSpc>
                <a:spcPct val="130000"/>
              </a:lnSpc>
              <a:spcBef>
                <a:spcPct val="35000"/>
              </a:spcBef>
              <a:spcAft>
                <a:spcPts val="500"/>
              </a:spcAft>
              <a:buSzPct val="90000"/>
              <a:buFont typeface="Arial" pitchFamily="34" charset="0"/>
              <a:buChar char="•"/>
            </a:pPr>
            <a:r>
              <a:rPr lang="en-GB" sz="1600" dirty="0" smtClean="0">
                <a:latin typeface="Century Gothic" pitchFamily="34" charset="0"/>
              </a:rPr>
              <a:t>Location: approx.100km off African coast </a:t>
            </a:r>
            <a:r>
              <a:rPr lang="en-GB" sz="1400" dirty="0" smtClean="0">
                <a:latin typeface="Century Gothic" pitchFamily="34" charset="0"/>
              </a:rPr>
              <a:t>(29°-27°N, 19°-13°W). </a:t>
            </a:r>
            <a:r>
              <a:rPr lang="en-GB" sz="1600" dirty="0" smtClean="0">
                <a:latin typeface="Century Gothic" pitchFamily="34" charset="0"/>
              </a:rPr>
              <a:t>Seven volcanic islands: narrow insular shelf. </a:t>
            </a:r>
            <a:r>
              <a:rPr lang="en-GB" sz="1600" b="1" dirty="0" smtClean="0">
                <a:latin typeface="Century Gothic" pitchFamily="34" charset="0"/>
              </a:rPr>
              <a:t>EU waters in CE Atlantic - Africa </a:t>
            </a:r>
          </a:p>
          <a:p>
            <a:pPr marL="174625" lvl="1" indent="-174625">
              <a:lnSpc>
                <a:spcPct val="130000"/>
              </a:lnSpc>
              <a:spcBef>
                <a:spcPct val="35000"/>
              </a:spcBef>
              <a:spcAft>
                <a:spcPts val="500"/>
              </a:spcAft>
              <a:buSzPct val="90000"/>
              <a:buFont typeface="Arial" pitchFamily="34" charset="0"/>
              <a:buChar char="•"/>
            </a:pPr>
            <a:r>
              <a:rPr lang="en-GB" sz="1600" dirty="0" smtClean="0">
                <a:latin typeface="Century Gothic" pitchFamily="34" charset="0"/>
              </a:rPr>
              <a:t>Oceanic waters transported by Canary Current: oligotrophic and influenced by African upwelling</a:t>
            </a:r>
          </a:p>
          <a:p>
            <a:pPr marL="174625" lvl="1" indent="-174625">
              <a:lnSpc>
                <a:spcPct val="130000"/>
              </a:lnSpc>
              <a:spcBef>
                <a:spcPct val="35000"/>
              </a:spcBef>
              <a:spcAft>
                <a:spcPts val="500"/>
              </a:spcAft>
              <a:buSzPct val="90000"/>
              <a:buFont typeface="Arial" pitchFamily="34" charset="0"/>
              <a:buChar char="•"/>
            </a:pPr>
            <a:r>
              <a:rPr lang="en-GB" sz="1600" dirty="0" smtClean="0">
                <a:latin typeface="Century Gothic" pitchFamily="34" charset="0"/>
              </a:rPr>
              <a:t>Soft east-west gradient of increasing Tª &amp; Salinity</a:t>
            </a:r>
          </a:p>
          <a:p>
            <a:pPr marL="174625" lvl="1" indent="-174625">
              <a:lnSpc>
                <a:spcPct val="130000"/>
              </a:lnSpc>
              <a:spcBef>
                <a:spcPct val="35000"/>
              </a:spcBef>
              <a:spcAft>
                <a:spcPts val="500"/>
              </a:spcAft>
              <a:buSzPct val="90000"/>
              <a:buFont typeface="Arial" pitchFamily="34" charset="0"/>
              <a:buChar char="•"/>
            </a:pPr>
            <a:r>
              <a:rPr lang="en-GB" sz="1600" dirty="0" smtClean="0">
                <a:latin typeface="Century Gothic" pitchFamily="34" charset="0"/>
              </a:rPr>
              <a:t>Variety of marine resources (warm, subtropical and tropical species): tuna, small pelagics, demersal fish and invertebrates</a:t>
            </a:r>
          </a:p>
          <a:p>
            <a:pPr marL="174625" lvl="1" indent="-174625">
              <a:lnSpc>
                <a:spcPct val="130000"/>
              </a:lnSpc>
              <a:spcBef>
                <a:spcPct val="35000"/>
              </a:spcBef>
              <a:spcAft>
                <a:spcPts val="500"/>
              </a:spcAft>
              <a:buSzPct val="90000"/>
              <a:buFont typeface="Arial" pitchFamily="34" charset="0"/>
              <a:buChar char="•"/>
            </a:pPr>
            <a:r>
              <a:rPr lang="en-GB" sz="1600" dirty="0" smtClean="0">
                <a:latin typeface="Century Gothic" pitchFamily="34" charset="0"/>
              </a:rPr>
              <a:t>Fleet: </a:t>
            </a:r>
            <a:r>
              <a:rPr lang="en-GB" sz="1600" b="1" dirty="0" smtClean="0">
                <a:latin typeface="Century Gothic" pitchFamily="34" charset="0"/>
              </a:rPr>
              <a:t>POLYVALENT </a:t>
            </a:r>
            <a:r>
              <a:rPr lang="en-GB" sz="1600" dirty="0" smtClean="0">
                <a:latin typeface="Century Gothic" pitchFamily="34" charset="0"/>
              </a:rPr>
              <a:t>and</a:t>
            </a:r>
            <a:r>
              <a:rPr lang="en-GB" sz="1600" b="1" dirty="0" smtClean="0">
                <a:latin typeface="Century Gothic" pitchFamily="34" charset="0"/>
              </a:rPr>
              <a:t> MULTISPECIFIC. </a:t>
            </a:r>
            <a:r>
              <a:rPr lang="en-GB" sz="1600" dirty="0" smtClean="0">
                <a:latin typeface="Century Gothic" pitchFamily="34" charset="0"/>
              </a:rPr>
              <a:t>Most of vessels under “minor-gear” licences conducting </a:t>
            </a:r>
            <a:r>
              <a:rPr lang="en-GB" sz="1600" u="sng" dirty="0" smtClean="0">
                <a:latin typeface="Century Gothic" pitchFamily="34" charset="0"/>
              </a:rPr>
              <a:t>daily trips</a:t>
            </a:r>
          </a:p>
          <a:p>
            <a:pPr marL="174625" lvl="1" indent="-174625">
              <a:lnSpc>
                <a:spcPct val="130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  <a:p>
            <a:pPr marL="179388" lvl="1">
              <a:lnSpc>
                <a:spcPct val="130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</p:txBody>
      </p:sp>
      <p:pic>
        <p:nvPicPr>
          <p:cNvPr id="12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844737"/>
            <a:ext cx="2950905" cy="13702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34 Rectángulo"/>
          <p:cNvSpPr/>
          <p:nvPr/>
        </p:nvSpPr>
        <p:spPr>
          <a:xfrm>
            <a:off x="928662" y="2214554"/>
            <a:ext cx="928694" cy="4286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Flecha derecha"/>
          <p:cNvSpPr/>
          <p:nvPr/>
        </p:nvSpPr>
        <p:spPr>
          <a:xfrm rot="10800000">
            <a:off x="1164922" y="3929064"/>
            <a:ext cx="1928825" cy="285753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5786454"/>
            <a:ext cx="9144000" cy="7857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4625" lvl="1" indent="-174625" algn="ctr">
              <a:lnSpc>
                <a:spcPct val="130000"/>
              </a:lnSpc>
              <a:spcAft>
                <a:spcPts val="500"/>
              </a:spcAft>
              <a:buSzPct val="90000"/>
            </a:pPr>
            <a:r>
              <a:rPr lang="en-US" sz="1400" b="1" dirty="0" smtClean="0">
                <a:latin typeface="Century Gothic" pitchFamily="34" charset="0"/>
              </a:rPr>
              <a:t>IEO: </a:t>
            </a:r>
            <a:r>
              <a:rPr lang="en-US" sz="1400" dirty="0" smtClean="0">
                <a:latin typeface="Century Gothic" pitchFamily="34" charset="0"/>
              </a:rPr>
              <a:t>monitoring the </a:t>
            </a:r>
            <a:r>
              <a:rPr lang="en-US" sz="1400" dirty="0" smtClean="0">
                <a:latin typeface="Century Gothic" pitchFamily="34" charset="0"/>
              </a:rPr>
              <a:t>SSFs </a:t>
            </a:r>
            <a:r>
              <a:rPr lang="en-US" sz="1400" dirty="0" smtClean="0">
                <a:latin typeface="Century Gothic" pitchFamily="34" charset="0"/>
              </a:rPr>
              <a:t>through </a:t>
            </a:r>
            <a:r>
              <a:rPr lang="en-US" sz="1400" i="1" dirty="0" smtClean="0">
                <a:latin typeface="Century Gothic" pitchFamily="34" charset="0"/>
              </a:rPr>
              <a:t>EU-Data Collection Framework</a:t>
            </a:r>
          </a:p>
          <a:p>
            <a:pPr marL="174625" lvl="1" indent="-174625" algn="ctr">
              <a:lnSpc>
                <a:spcPct val="130000"/>
              </a:lnSpc>
              <a:spcAft>
                <a:spcPts val="500"/>
              </a:spcAft>
              <a:buSzPct val="90000"/>
            </a:pPr>
            <a:r>
              <a:rPr lang="en-US" sz="1400" b="1" dirty="0" smtClean="0">
                <a:latin typeface="Century Gothic" pitchFamily="34" charset="0"/>
              </a:rPr>
              <a:t>Canary/Spanish Fishery Offices: </a:t>
            </a:r>
            <a:r>
              <a:rPr lang="en-US" sz="1400" dirty="0" smtClean="0">
                <a:latin typeface="Century Gothic" pitchFamily="34" charset="0"/>
              </a:rPr>
              <a:t>first-sale notes for official statistics of landings and effort</a:t>
            </a:r>
          </a:p>
          <a:p>
            <a:pPr marL="174625" lvl="1" indent="-174625">
              <a:lnSpc>
                <a:spcPct val="130000"/>
              </a:lnSpc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  <a:p>
            <a:pPr marL="179388" lvl="1">
              <a:lnSpc>
                <a:spcPct val="130000"/>
              </a:lnSpc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8" grpId="0" uiExpand="1" build="p" advAuto="1500"/>
      <p:bldP spid="3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428596" y="1357298"/>
            <a:ext cx="85725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Most vessels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&lt;10 m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length. Total number varies (~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600-700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 recent years)</a:t>
            </a:r>
          </a:p>
          <a:p>
            <a:pPr marL="722313" lvl="2" indent="-273050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</p:txBody>
      </p:sp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1533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The fleet - Canary fishing grounds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142844" y="1071546"/>
            <a:ext cx="52864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lvl="1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dirty="0" smtClean="0">
              <a:latin typeface="Century Gothic" pitchFamily="34" charset="0"/>
            </a:endParaRP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b47323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r="2218"/>
          <a:stretch>
            <a:fillRect/>
          </a:stretch>
        </p:blipFill>
        <p:spPr>
          <a:xfrm>
            <a:off x="571472" y="4548844"/>
            <a:ext cx="2214578" cy="1591727"/>
          </a:xfrm>
          <a:prstGeom prst="rect">
            <a:avLst/>
          </a:prstGeom>
        </p:spPr>
      </p:pic>
      <p:sp>
        <p:nvSpPr>
          <p:cNvPr id="19" name="Rectangle 52"/>
          <p:cNvSpPr>
            <a:spLocks noChangeArrowheads="1"/>
          </p:cNvSpPr>
          <p:nvPr/>
        </p:nvSpPr>
        <p:spPr bwMode="auto">
          <a:xfrm>
            <a:off x="428628" y="857232"/>
            <a:ext cx="8572528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Polyvalent and opportunistic alternation demersal-pelagic species</a:t>
            </a:r>
          </a:p>
        </p:txBody>
      </p:sp>
      <p:pic>
        <p:nvPicPr>
          <p:cNvPr id="30" name="29 Imagen" descr="PEXLP2005 (191)"/>
          <p:cNvPicPr>
            <a:picLocks noChangeAspect="1"/>
          </p:cNvPicPr>
          <p:nvPr/>
        </p:nvPicPr>
        <p:blipFill>
          <a:blip r:embed="rId5" cstate="print"/>
          <a:srcRect l="4612" t="10312" r="3143" b="21652"/>
          <a:stretch>
            <a:fillRect/>
          </a:stretch>
        </p:blipFill>
        <p:spPr bwMode="auto">
          <a:xfrm>
            <a:off x="5601454" y="4548844"/>
            <a:ext cx="2899636" cy="15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4 Imagen" descr="domingo 8-6-2003j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525" y="2474208"/>
            <a:ext cx="2571768" cy="1931759"/>
          </a:xfrm>
          <a:prstGeom prst="rect">
            <a:avLst/>
          </a:prstGeom>
        </p:spPr>
      </p:pic>
      <p:sp>
        <p:nvSpPr>
          <p:cNvPr id="32" name="31 Rectángulo"/>
          <p:cNvSpPr/>
          <p:nvPr/>
        </p:nvSpPr>
        <p:spPr>
          <a:xfrm>
            <a:off x="0" y="6357958"/>
            <a:ext cx="91440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Sources: Project ORFISH (2017), STECF report IEO (Martín-Sosa 2012), Tuna team IEO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33" name="Picture 2" descr="D:\2016_ElGrandePrimero\P9170588.JPG"/>
          <p:cNvPicPr>
            <a:picLocks noChangeAspect="1" noChangeArrowheads="1"/>
          </p:cNvPicPr>
          <p:nvPr/>
        </p:nvPicPr>
        <p:blipFill>
          <a:blip r:embed="rId7" cstate="print"/>
          <a:srcRect l="25019" b="13763"/>
          <a:stretch>
            <a:fillRect/>
          </a:stretch>
        </p:blipFill>
        <p:spPr bwMode="auto">
          <a:xfrm>
            <a:off x="3307169" y="2477142"/>
            <a:ext cx="2515375" cy="1928826"/>
          </a:xfrm>
          <a:prstGeom prst="rect">
            <a:avLst/>
          </a:prstGeom>
          <a:noFill/>
        </p:spPr>
      </p:pic>
      <p:pic>
        <p:nvPicPr>
          <p:cNvPr id="34" name="17 Imagen" descr="Traíña barco 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950375" y="2477141"/>
            <a:ext cx="2550715" cy="1928826"/>
          </a:xfrm>
          <a:prstGeom prst="rect">
            <a:avLst/>
          </a:prstGeom>
        </p:spPr>
      </p:pic>
      <p:pic>
        <p:nvPicPr>
          <p:cNvPr id="15" name="Picture 3" descr="EmbElHierro080312_PezVerde_5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548844"/>
            <a:ext cx="2120981" cy="1591200"/>
          </a:xfrm>
          <a:prstGeom prst="rect">
            <a:avLst/>
          </a:prstGeom>
          <a:noFill/>
        </p:spPr>
      </p:pic>
      <p:sp>
        <p:nvSpPr>
          <p:cNvPr id="17" name="Rectangle 52"/>
          <p:cNvSpPr>
            <a:spLocks noChangeArrowheads="1"/>
          </p:cNvSpPr>
          <p:nvPr/>
        </p:nvSpPr>
        <p:spPr bwMode="auto">
          <a:xfrm>
            <a:off x="428628" y="1857364"/>
            <a:ext cx="857252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Many landing sites along the archipelago</a:t>
            </a:r>
          </a:p>
          <a:p>
            <a:pPr marL="722313" lvl="2" indent="-273050">
              <a:lnSpc>
                <a:spcPts val="3000"/>
              </a:lnSpc>
              <a:spcBef>
                <a:spcPct val="35000"/>
              </a:spcBef>
              <a:spcAft>
                <a:spcPct val="35000"/>
              </a:spcAft>
              <a:buSzPct val="90000"/>
            </a:pPr>
            <a:endParaRPr lang="en-GB" sz="16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05858" grpId="0" animBg="1"/>
      <p:bldP spid="19" grpId="0"/>
      <p:bldP spid="3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15338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Landing composition – 2017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(official statistics – Firs Sale Notes)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23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2 Gráfico"/>
          <p:cNvGraphicFramePr/>
          <p:nvPr/>
        </p:nvGraphicFramePr>
        <p:xfrm>
          <a:off x="357158" y="642918"/>
          <a:ext cx="7715304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285720" y="5143512"/>
            <a:ext cx="857252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73050" algn="ctr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IEO 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(Canary Oceanographic Centre)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in charge of EU-DCF: Three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MÉTIERS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*</a:t>
            </a:r>
            <a:endParaRPr lang="en-GB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6215074" y="1214422"/>
            <a:ext cx="2000264" cy="6429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7938" lvl="1" indent="-15875" algn="ctr"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sz="1600" dirty="0" smtClean="0">
                <a:solidFill>
                  <a:schemeClr val="bg1"/>
                </a:solidFill>
                <a:latin typeface="Century Gothic" pitchFamily="34" charset="0"/>
              </a:rPr>
              <a:t>DCF 2015 - Métier </a:t>
            </a:r>
          </a:p>
          <a:p>
            <a:pPr marL="7938" lvl="1" indent="-15875" algn="ctr"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sz="1600" b="1" dirty="0" smtClean="0">
                <a:solidFill>
                  <a:schemeClr val="bg1"/>
                </a:solidFill>
                <a:latin typeface="Century Gothic" pitchFamily="34" charset="0"/>
              </a:rPr>
              <a:t>DEMERSALS</a:t>
            </a:r>
            <a:endParaRPr lang="en-GB" sz="1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6715140" y="3786190"/>
            <a:ext cx="1571636" cy="7143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65113" lvl="1" indent="-273050" algn="ctr"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sz="1600" smtClean="0">
                <a:solidFill>
                  <a:schemeClr val="bg1"/>
                </a:solidFill>
                <a:latin typeface="Century Gothic" pitchFamily="34" charset="0"/>
              </a:rPr>
              <a:t>DCF 2003 </a:t>
            </a:r>
            <a:endParaRPr lang="en-GB" sz="16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265113" lvl="1" indent="-273050" algn="ctr"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sz="1600" dirty="0" smtClean="0">
                <a:solidFill>
                  <a:schemeClr val="bg1"/>
                </a:solidFill>
                <a:latin typeface="Century Gothic" pitchFamily="34" charset="0"/>
              </a:rPr>
              <a:t>Métier </a:t>
            </a:r>
            <a:r>
              <a:rPr lang="en-GB" sz="1600" b="1" dirty="0" smtClean="0">
                <a:solidFill>
                  <a:schemeClr val="bg1"/>
                </a:solidFill>
                <a:latin typeface="Century Gothic" pitchFamily="34" charset="0"/>
              </a:rPr>
              <a:t>TUNA</a:t>
            </a:r>
            <a:r>
              <a:rPr lang="en-GB" sz="16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2428860" y="1214422"/>
            <a:ext cx="2000264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7938" lvl="1" indent="-15875" algn="ctr"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DCF 2013 - Métier </a:t>
            </a:r>
          </a:p>
          <a:p>
            <a:pPr marL="7938" lvl="1" indent="-15875" algn="ctr">
              <a:spcBef>
                <a:spcPts val="300"/>
              </a:spcBef>
              <a:spcAft>
                <a:spcPts val="300"/>
              </a:spcAft>
              <a:buSzPct val="90000"/>
            </a:pP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SMALL PELAGICS</a:t>
            </a:r>
            <a:endParaRPr lang="en-GB" sz="1600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5929330"/>
            <a:ext cx="9144000" cy="6355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80771" tIns="40386" rIns="80771" bIns="40386" rtlCol="0">
            <a:spAutoFit/>
          </a:bodyPr>
          <a:lstStyle/>
          <a:p>
            <a:pPr marL="85725" lvl="1" algn="ctr">
              <a:tabLst>
                <a:tab pos="8428038" algn="l"/>
              </a:tabLst>
            </a:pPr>
            <a:r>
              <a:rPr lang="en-US" b="1" i="1" dirty="0" smtClean="0">
                <a:solidFill>
                  <a:schemeClr val="bg1"/>
                </a:solidFill>
              </a:rPr>
              <a:t>*  MÉTIER: </a:t>
            </a:r>
            <a:r>
              <a:rPr lang="en-US" dirty="0" smtClean="0">
                <a:solidFill>
                  <a:schemeClr val="bg1"/>
                </a:solidFill>
              </a:rPr>
              <a:t>group of fishing operations targeting similar species, with similar gears </a:t>
            </a:r>
          </a:p>
          <a:p>
            <a:pPr marL="85725" lvl="1" algn="ctr">
              <a:tabLst>
                <a:tab pos="842803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and/or seasonality, area  and exploitation pattern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Graphic spid="10" grpId="0">
        <p:bldAsOne/>
      </p:bldGraphic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0" y="6286520"/>
            <a:ext cx="91440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Sources: Tuna team IEO; STECF REPORT (Martín-Sosa , 2012)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86776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6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1. Métier of </a:t>
            </a:r>
            <a:r>
              <a:rPr lang="en-GB" sz="26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baitboats</a:t>
            </a:r>
            <a:r>
              <a:rPr lang="en-GB" sz="26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 for TUNA - target species</a:t>
            </a:r>
            <a:endParaRPr lang="en-GB" sz="2600" dirty="0" smtClean="0">
              <a:solidFill>
                <a:schemeClr val="accent2">
                  <a:lumMod val="75000"/>
                </a:schemeClr>
              </a:solidFill>
              <a:latin typeface="Tw Cen MT" pitchFamily="34" charset="0"/>
              <a:cs typeface="Aharoni" pitchFamily="2" charset="-79"/>
            </a:endParaRPr>
          </a:p>
        </p:txBody>
      </p:sp>
      <p:pic>
        <p:nvPicPr>
          <p:cNvPr id="34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8 Grupo"/>
          <p:cNvGrpSpPr/>
          <p:nvPr/>
        </p:nvGrpSpPr>
        <p:grpSpPr>
          <a:xfrm>
            <a:off x="857224" y="1071546"/>
            <a:ext cx="7072362" cy="4857784"/>
            <a:chOff x="857224" y="1071546"/>
            <a:chExt cx="7072362" cy="4857784"/>
          </a:xfrm>
        </p:grpSpPr>
        <p:sp>
          <p:nvSpPr>
            <p:cNvPr id="15" name="14 Rectángulo"/>
            <p:cNvSpPr/>
            <p:nvPr/>
          </p:nvSpPr>
          <p:spPr>
            <a:xfrm>
              <a:off x="857224" y="1071546"/>
              <a:ext cx="7072362" cy="485778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grpSp>
          <p:nvGrpSpPr>
            <p:cNvPr id="18" name="17 Grupo"/>
            <p:cNvGrpSpPr/>
            <p:nvPr/>
          </p:nvGrpSpPr>
          <p:grpSpPr>
            <a:xfrm>
              <a:off x="1071538" y="1071546"/>
              <a:ext cx="6572296" cy="4643470"/>
              <a:chOff x="428596" y="928670"/>
              <a:chExt cx="6572296" cy="4643470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9202" b="12580"/>
              <a:stretch>
                <a:fillRect/>
              </a:stretch>
            </p:blipFill>
            <p:spPr bwMode="auto">
              <a:xfrm>
                <a:off x="5715008" y="3786190"/>
                <a:ext cx="1285884" cy="831463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29 CuadroTexto"/>
              <p:cNvSpPr txBox="1"/>
              <p:nvPr/>
            </p:nvSpPr>
            <p:spPr>
              <a:xfrm>
                <a:off x="428596" y="928670"/>
                <a:ext cx="535785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 smtClean="0"/>
              </a:p>
              <a:p>
                <a:r>
                  <a:rPr lang="en-US" sz="2000" i="1" dirty="0" err="1" smtClean="0"/>
                  <a:t>Thunnus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obesus</a:t>
                </a:r>
                <a:r>
                  <a:rPr lang="en-US" sz="2000" i="1" dirty="0" smtClean="0"/>
                  <a:t> - </a:t>
                </a:r>
                <a:r>
                  <a:rPr lang="en-US" sz="2000" dirty="0" smtClean="0"/>
                  <a:t>BIGEYE TUNA/tuna</a:t>
                </a:r>
                <a:endParaRPr lang="en-US" sz="2000" i="1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i="1" dirty="0" err="1" smtClean="0"/>
                  <a:t>Thunnus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albacares</a:t>
                </a:r>
                <a:r>
                  <a:rPr lang="en-US" sz="2000" i="1" dirty="0" smtClean="0"/>
                  <a:t> - </a:t>
                </a:r>
                <a:r>
                  <a:rPr lang="en-US" sz="2000" dirty="0" smtClean="0"/>
                  <a:t>YELLOWFIN TUNA/</a:t>
                </a:r>
                <a:r>
                  <a:rPr lang="en-US" sz="2000" dirty="0" err="1" smtClean="0"/>
                  <a:t>rabil</a:t>
                </a:r>
                <a:r>
                  <a:rPr lang="en-US" sz="2000" dirty="0" smtClean="0"/>
                  <a:t> </a:t>
                </a:r>
                <a:endParaRPr lang="en-US" sz="2000" i="1" dirty="0" smtClean="0"/>
              </a:p>
              <a:p>
                <a:endParaRPr lang="en-US" sz="2000" i="1" dirty="0" smtClean="0"/>
              </a:p>
              <a:p>
                <a:endParaRPr lang="en-US" sz="2000" i="1" dirty="0" smtClean="0"/>
              </a:p>
              <a:p>
                <a:r>
                  <a:rPr lang="en-US" sz="2000" i="1" dirty="0" err="1" smtClean="0"/>
                  <a:t>Katsuwonus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pelamis</a:t>
                </a:r>
                <a:r>
                  <a:rPr lang="en-US" sz="2000" i="1" dirty="0" smtClean="0"/>
                  <a:t> – </a:t>
                </a:r>
                <a:r>
                  <a:rPr lang="en-US" sz="2000" dirty="0" smtClean="0"/>
                  <a:t>SKIPJACK TUNA</a:t>
                </a:r>
                <a:r>
                  <a:rPr lang="en-US" sz="2000" i="1" dirty="0" smtClean="0"/>
                  <a:t>/</a:t>
                </a:r>
                <a:r>
                  <a:rPr lang="en-US" sz="2000" dirty="0" smtClean="0"/>
                  <a:t>bonito</a:t>
                </a:r>
                <a:endParaRPr lang="en-US" sz="2000" i="1" dirty="0" smtClean="0"/>
              </a:p>
              <a:p>
                <a:endParaRPr lang="en-US" sz="2000" i="1" dirty="0" smtClean="0"/>
              </a:p>
              <a:p>
                <a:endParaRPr lang="en-US" sz="2000" i="1" dirty="0" smtClean="0"/>
              </a:p>
              <a:p>
                <a:r>
                  <a:rPr lang="en-US" sz="2000" i="1" dirty="0" err="1" smtClean="0"/>
                  <a:t>Tunnus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alalunga</a:t>
                </a:r>
                <a:r>
                  <a:rPr lang="en-US" sz="2000" i="1" dirty="0" smtClean="0"/>
                  <a:t> – </a:t>
                </a:r>
                <a:r>
                  <a:rPr lang="en-US" sz="2000" dirty="0" smtClean="0"/>
                  <a:t>ALBACORE/</a:t>
                </a:r>
                <a:r>
                  <a:rPr lang="en-US" sz="2000" dirty="0" err="1" smtClean="0"/>
                  <a:t>barrilote</a:t>
                </a:r>
                <a:endParaRPr lang="en-US" sz="2000" dirty="0" smtClean="0"/>
              </a:p>
              <a:p>
                <a:endParaRPr lang="en-US" sz="2000" dirty="0" smtClean="0"/>
              </a:p>
              <a:p>
                <a:endParaRPr lang="en-US" sz="2000" i="1" dirty="0" smtClean="0"/>
              </a:p>
              <a:p>
                <a:r>
                  <a:rPr lang="en-US" sz="2000" i="1" dirty="0" err="1" smtClean="0"/>
                  <a:t>Tunnus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thynnus</a:t>
                </a:r>
                <a:r>
                  <a:rPr lang="en-US" sz="2000" i="1" dirty="0" smtClean="0"/>
                  <a:t> - BLUE FIN TUNA/</a:t>
                </a:r>
                <a:r>
                  <a:rPr lang="en-US" sz="2000" dirty="0" err="1" smtClean="0"/>
                  <a:t>patudo</a:t>
                </a:r>
                <a:endParaRPr lang="en-US" sz="2000" dirty="0"/>
              </a:p>
            </p:txBody>
          </p:sp>
          <p:pic>
            <p:nvPicPr>
              <p:cNvPr id="13" name="12 Imagen" descr="PA300283_Tuna.jpg"/>
              <p:cNvPicPr>
                <a:picLocks noChangeAspect="1"/>
              </p:cNvPicPr>
              <p:nvPr/>
            </p:nvPicPr>
            <p:blipFill>
              <a:blip r:embed="rId5" cstate="print">
                <a:lum/>
              </a:blip>
              <a:stretch>
                <a:fillRect/>
              </a:stretch>
            </p:blipFill>
            <p:spPr>
              <a:xfrm>
                <a:off x="5721870" y="1071546"/>
                <a:ext cx="1279022" cy="642942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14" name="13 Imagen" descr="PA300292.JPG"/>
              <p:cNvPicPr>
                <a:picLocks noChangeAspect="1"/>
              </p:cNvPicPr>
              <p:nvPr/>
            </p:nvPicPr>
            <p:blipFill>
              <a:blip r:embed="rId6" cstate="print">
                <a:lum/>
              </a:blip>
              <a:srcRect t="25000" b="8333"/>
              <a:stretch>
                <a:fillRect/>
              </a:stretch>
            </p:blipFill>
            <p:spPr>
              <a:xfrm>
                <a:off x="5715008" y="1928802"/>
                <a:ext cx="1285884" cy="571504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16" name="15 Imagen" descr="20150107_163821.jpg"/>
              <p:cNvPicPr>
                <a:picLocks noChangeAspect="1"/>
              </p:cNvPicPr>
              <p:nvPr/>
            </p:nvPicPr>
            <p:blipFill>
              <a:blip r:embed="rId7" cstate="print">
                <a:lum/>
              </a:blip>
              <a:srcRect b="18519"/>
              <a:stretch>
                <a:fillRect/>
              </a:stretch>
            </p:blipFill>
            <p:spPr>
              <a:xfrm flipH="1">
                <a:off x="5715008" y="2786058"/>
                <a:ext cx="1285884" cy="785818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22" name="Picture 2" descr="Image result for silueta de atun rojo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/>
              </a:blip>
              <a:srcRect l="4764" t="27935" r="7051" b="16195"/>
              <a:stretch>
                <a:fillRect/>
              </a:stretch>
            </p:blipFill>
            <p:spPr bwMode="auto">
              <a:xfrm flipH="1">
                <a:off x="5715008" y="4786322"/>
                <a:ext cx="1285884" cy="785818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058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0" y="6357958"/>
            <a:ext cx="91440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Sources: Tuna team IEO; STECF REPORT (Martín-Sosa , 2012)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86776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8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Baitboats</a:t>
            </a: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 using </a:t>
            </a:r>
            <a:r>
              <a:rPr lang="en-GB" sz="28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handline</a:t>
            </a: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 and pole-line</a:t>
            </a:r>
            <a:endParaRPr lang="en-GB" sz="2800" dirty="0" smtClean="0">
              <a:solidFill>
                <a:schemeClr val="accent2">
                  <a:lumMod val="75000"/>
                </a:schemeClr>
              </a:solidFill>
              <a:latin typeface="Tw Cen MT" pitchFamily="34" charset="0"/>
              <a:cs typeface="Aharoni" pitchFamily="2" charset="-79"/>
            </a:endParaRPr>
          </a:p>
        </p:txBody>
      </p:sp>
      <p:pic>
        <p:nvPicPr>
          <p:cNvPr id="34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DSC02931_retocada"/>
          <p:cNvPicPr>
            <a:picLocks noChangeAspect="1"/>
          </p:cNvPicPr>
          <p:nvPr/>
        </p:nvPicPr>
        <p:blipFill>
          <a:blip r:embed="rId4" cstate="print"/>
          <a:srcRect l="12123"/>
          <a:stretch>
            <a:fillRect/>
          </a:stretch>
        </p:blipFill>
        <p:spPr bwMode="auto">
          <a:xfrm>
            <a:off x="514340" y="3798508"/>
            <a:ext cx="2589210" cy="197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EmbElHierro080316_Resinga_28"/>
          <p:cNvPicPr>
            <a:picLocks noChangeAspect="1"/>
          </p:cNvPicPr>
          <p:nvPr/>
        </p:nvPicPr>
        <p:blipFill>
          <a:blip r:embed="rId5" cstate="print"/>
          <a:srcRect t="946"/>
          <a:stretch>
            <a:fillRect/>
          </a:stretch>
        </p:blipFill>
        <p:spPr bwMode="auto">
          <a:xfrm>
            <a:off x="5872190" y="3788655"/>
            <a:ext cx="2771776" cy="19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EmbElHierro080316_Resinga_13"/>
          <p:cNvPicPr>
            <a:picLocks noChangeAspect="1"/>
          </p:cNvPicPr>
          <p:nvPr/>
        </p:nvPicPr>
        <p:blipFill>
          <a:blip r:embed="rId6" cstate="print"/>
          <a:srcRect l="12887" t="1136"/>
          <a:stretch>
            <a:fillRect/>
          </a:stretch>
        </p:blipFill>
        <p:spPr bwMode="auto">
          <a:xfrm>
            <a:off x="3228984" y="3788968"/>
            <a:ext cx="2428892" cy="199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13 Grupo"/>
          <p:cNvGrpSpPr/>
          <p:nvPr/>
        </p:nvGrpSpPr>
        <p:grpSpPr>
          <a:xfrm>
            <a:off x="500034" y="1107003"/>
            <a:ext cx="8073826" cy="2179121"/>
            <a:chOff x="500034" y="1071544"/>
            <a:chExt cx="8073826" cy="2179121"/>
          </a:xfrm>
        </p:grpSpPr>
        <p:pic>
          <p:nvPicPr>
            <p:cNvPr id="25" name="24 Imagen" descr="EmbElHierro080316_Resinga_44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16" y="1071546"/>
              <a:ext cx="1715844" cy="12858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26" name="25 Imagen" descr="EMBELHIERRO060811_Fanny_07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034" y="1071544"/>
              <a:ext cx="3000396" cy="2179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22 Rectángulo"/>
            <p:cNvSpPr/>
            <p:nvPr/>
          </p:nvSpPr>
          <p:spPr>
            <a:xfrm>
              <a:off x="6858016" y="2450446"/>
              <a:ext cx="1714512" cy="8002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BAIT: </a:t>
              </a:r>
              <a:r>
                <a:rPr lang="en-US" sz="1500" dirty="0" smtClean="0">
                  <a:solidFill>
                    <a:schemeClr val="bg1"/>
                  </a:solidFill>
                </a:rPr>
                <a:t>purse seine fishing small pelagics as live bait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  <p:pic>
          <p:nvPicPr>
            <p:cNvPr id="28" name="27 Imagen" descr="X:\Reservas Marinas\Inf-EMBLP 2011\Fotos-EMBLP1011\Artes\Sardinal\PA290051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13464" y="1071546"/>
              <a:ext cx="2758800" cy="21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058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34 Grupo"/>
          <p:cNvGrpSpPr/>
          <p:nvPr/>
        </p:nvGrpSpPr>
        <p:grpSpPr>
          <a:xfrm>
            <a:off x="428596" y="1071546"/>
            <a:ext cx="6143668" cy="2428892"/>
            <a:chOff x="428596" y="928670"/>
            <a:chExt cx="6143668" cy="2428892"/>
          </a:xfrm>
        </p:grpSpPr>
        <p:sp>
          <p:nvSpPr>
            <p:cNvPr id="22" name="21 Rectángulo"/>
            <p:cNvSpPr/>
            <p:nvPr/>
          </p:nvSpPr>
          <p:spPr>
            <a:xfrm>
              <a:off x="500034" y="928670"/>
              <a:ext cx="5572164" cy="242889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grpSp>
          <p:nvGrpSpPr>
            <p:cNvPr id="31" name="30 Grupo"/>
            <p:cNvGrpSpPr/>
            <p:nvPr/>
          </p:nvGrpSpPr>
          <p:grpSpPr>
            <a:xfrm>
              <a:off x="428596" y="1020593"/>
              <a:ext cx="6143668" cy="2222612"/>
              <a:chOff x="714348" y="1163469"/>
              <a:chExt cx="6143668" cy="2222612"/>
            </a:xfrm>
          </p:grpSpPr>
          <p:sp>
            <p:nvSpPr>
              <p:cNvPr id="23" name="22 CuadroTexto"/>
              <p:cNvSpPr txBox="1"/>
              <p:nvPr/>
            </p:nvSpPr>
            <p:spPr>
              <a:xfrm>
                <a:off x="714348" y="1231645"/>
                <a:ext cx="6143668" cy="2154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/>
                <a:r>
                  <a:rPr lang="en-US" sz="1600" i="1" dirty="0" err="1" smtClean="0"/>
                  <a:t>Scomber</a:t>
                </a:r>
                <a:r>
                  <a:rPr lang="en-US" sz="1600" i="1" dirty="0" smtClean="0"/>
                  <a:t> </a:t>
                </a:r>
                <a:r>
                  <a:rPr lang="en-US" sz="1600" i="1" dirty="0" err="1" smtClean="0"/>
                  <a:t>colias</a:t>
                </a:r>
                <a:r>
                  <a:rPr lang="en-US" sz="1600" i="1" dirty="0" smtClean="0"/>
                  <a:t> - </a:t>
                </a:r>
                <a:r>
                  <a:rPr lang="en-US" sz="1600" dirty="0" smtClean="0"/>
                  <a:t>CHUB</a:t>
                </a:r>
                <a:r>
                  <a:rPr lang="en-US" sz="1600" i="1" dirty="0" smtClean="0"/>
                  <a:t> </a:t>
                </a:r>
                <a:r>
                  <a:rPr lang="en-US" sz="1600" dirty="0" smtClean="0"/>
                  <a:t>MACKEREL</a:t>
                </a:r>
                <a:endParaRPr lang="en-US" sz="1600" i="1" dirty="0" smtClean="0"/>
              </a:p>
              <a:p>
                <a:pPr marL="182563"/>
                <a:endParaRPr lang="en-US" sz="1600" i="1" dirty="0" smtClean="0"/>
              </a:p>
              <a:p>
                <a:pPr marL="182563"/>
                <a:r>
                  <a:rPr lang="en-US" sz="1600" i="1" dirty="0" err="1" smtClean="0"/>
                  <a:t>Trachurus</a:t>
                </a:r>
                <a:r>
                  <a:rPr lang="en-US" sz="1600" i="1" dirty="0" smtClean="0"/>
                  <a:t> </a:t>
                </a:r>
                <a:r>
                  <a:rPr lang="en-US" sz="1600" i="1" dirty="0" err="1" smtClean="0"/>
                  <a:t>picturatus</a:t>
                </a:r>
                <a:r>
                  <a:rPr lang="en-US" sz="1600" i="1" dirty="0" smtClean="0"/>
                  <a:t> - BLUE JACK MACKEREL</a:t>
                </a:r>
              </a:p>
              <a:p>
                <a:pPr marL="182563"/>
                <a:endParaRPr lang="en-US" sz="1600" i="1" dirty="0" smtClean="0"/>
              </a:p>
              <a:p>
                <a:pPr marL="182563"/>
                <a:r>
                  <a:rPr lang="en-US" sz="1600" i="1" dirty="0" err="1" smtClean="0"/>
                  <a:t>Sardina</a:t>
                </a:r>
                <a:r>
                  <a:rPr lang="en-US" sz="1600" i="1" dirty="0" smtClean="0"/>
                  <a:t> </a:t>
                </a:r>
                <a:r>
                  <a:rPr lang="en-US" sz="1600" i="1" dirty="0" err="1" smtClean="0"/>
                  <a:t>pilchardus</a:t>
                </a:r>
                <a:r>
                  <a:rPr lang="en-US" sz="1600" i="1" dirty="0" smtClean="0"/>
                  <a:t> - SARDINE </a:t>
                </a:r>
              </a:p>
              <a:p>
                <a:pPr marL="182563"/>
                <a:endParaRPr lang="en-US" sz="1600" dirty="0" smtClean="0"/>
              </a:p>
              <a:p>
                <a:pPr marL="182563"/>
                <a:r>
                  <a:rPr lang="en-US" sz="1600" i="1" dirty="0" err="1" smtClean="0"/>
                  <a:t>Sardinella</a:t>
                </a:r>
                <a:r>
                  <a:rPr lang="en-US" sz="1600" i="1" dirty="0" smtClean="0"/>
                  <a:t> </a:t>
                </a:r>
                <a:r>
                  <a:rPr lang="en-US" sz="1600" i="1" dirty="0" err="1" smtClean="0"/>
                  <a:t>aurita</a:t>
                </a:r>
                <a:r>
                  <a:rPr lang="en-US" sz="1600" i="1" dirty="0" smtClean="0"/>
                  <a:t> - </a:t>
                </a:r>
                <a:r>
                  <a:rPr lang="en-US" sz="1600" dirty="0" smtClean="0"/>
                  <a:t>ROUND SARDINELLA </a:t>
                </a:r>
                <a:endParaRPr lang="en-US" sz="1600" i="1" dirty="0" smtClean="0"/>
              </a:p>
              <a:p>
                <a:endParaRPr lang="en-US" sz="2000" i="1" dirty="0" smtClean="0"/>
              </a:p>
            </p:txBody>
          </p:sp>
          <p:pic>
            <p:nvPicPr>
              <p:cNvPr id="24" name="23 Imagen" descr="sardina pilchardus.png"/>
              <p:cNvPicPr>
                <a:picLocks noChangeAspect="1"/>
              </p:cNvPicPr>
              <p:nvPr/>
            </p:nvPicPr>
            <p:blipFill>
              <a:blip r:embed="rId3" cstate="print">
                <a:lum/>
              </a:blip>
              <a:stretch>
                <a:fillRect/>
              </a:stretch>
            </p:blipFill>
            <p:spPr>
              <a:xfrm rot="240000">
                <a:off x="4373075" y="2580604"/>
                <a:ext cx="1732414" cy="501702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25" name="24 Imagen" descr="sardinella aurita.png"/>
              <p:cNvPicPr>
                <a:picLocks noChangeAspect="1"/>
              </p:cNvPicPr>
              <p:nvPr/>
            </p:nvPicPr>
            <p:blipFill>
              <a:blip r:embed="rId4" cstate="print">
                <a:lum/>
              </a:blip>
              <a:srcRect l="610" t="1877" r="916" b="1877"/>
              <a:stretch>
                <a:fillRect/>
              </a:stretch>
            </p:blipFill>
            <p:spPr>
              <a:xfrm>
                <a:off x="3500430" y="2141987"/>
                <a:ext cx="1488918" cy="473070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26" name="25 Imagen" descr="Scomber colias.png"/>
              <p:cNvPicPr>
                <a:picLocks noChangeAspect="1"/>
              </p:cNvPicPr>
              <p:nvPr/>
            </p:nvPicPr>
            <p:blipFill>
              <a:blip r:embed="rId5" cstate="print">
                <a:lum/>
              </a:blip>
              <a:stretch>
                <a:fillRect/>
              </a:stretch>
            </p:blipFill>
            <p:spPr>
              <a:xfrm>
                <a:off x="3917778" y="1163469"/>
                <a:ext cx="1676728" cy="401616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29" name="28 Imagen" descr="Trachurus picturatus dibujo.png"/>
              <p:cNvPicPr>
                <a:picLocks noChangeAspect="1"/>
              </p:cNvPicPr>
              <p:nvPr/>
            </p:nvPicPr>
            <p:blipFill>
              <a:blip r:embed="rId6" cstate="print">
                <a:lum/>
              </a:blip>
              <a:stretch>
                <a:fillRect/>
              </a:stretch>
            </p:blipFill>
            <p:spPr>
              <a:xfrm>
                <a:off x="4714876" y="1592097"/>
                <a:ext cx="1495457" cy="653609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</p:grp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/>
          <a:srcRect l="995" t="9041"/>
          <a:stretch>
            <a:fillRect/>
          </a:stretch>
        </p:blipFill>
        <p:spPr bwMode="auto">
          <a:xfrm flipH="1">
            <a:off x="500032" y="3929067"/>
            <a:ext cx="278349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86776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6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2. Métier – SMALL PELAGICS using purse seiners </a:t>
            </a:r>
            <a:r>
              <a:rPr lang="en-GB" sz="20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“</a:t>
            </a:r>
            <a:r>
              <a:rPr lang="en-GB" sz="2000" i="1" dirty="0" err="1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traiñas</a:t>
            </a:r>
            <a:r>
              <a:rPr lang="en-GB" sz="20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”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34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0955" y="482092"/>
            <a:ext cx="434449" cy="44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"/>
          <p:cNvSpPr/>
          <p:nvPr/>
        </p:nvSpPr>
        <p:spPr>
          <a:xfrm>
            <a:off x="0" y="6357958"/>
            <a:ext cx="91440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Sources: </a:t>
            </a:r>
            <a:r>
              <a:rPr lang="en-US" sz="1400" i="1" dirty="0" smtClean="0">
                <a:solidFill>
                  <a:schemeClr val="bg1"/>
                </a:solidFill>
              </a:rPr>
              <a:t>WG FAO small pelagics (Jurado-Ruzafa et al. 2015);  STECF report IEO (Martín-Sosa, 2012), GEPETO project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1" name="20 Imagen" descr="red-cerco-2.jpg"/>
          <p:cNvPicPr>
            <a:picLocks noChangeAspect="1"/>
          </p:cNvPicPr>
          <p:nvPr/>
        </p:nvPicPr>
        <p:blipFill>
          <a:blip r:embed="rId9" cstate="print"/>
          <a:srcRect l="5128"/>
          <a:stretch>
            <a:fillRect/>
          </a:stretch>
        </p:blipFill>
        <p:spPr>
          <a:xfrm>
            <a:off x="6143636" y="3929067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 descr="IMG_5277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tretch>
            <a:fillRect/>
          </a:stretch>
        </p:blipFill>
        <p:spPr>
          <a:xfrm>
            <a:off x="3500430" y="3929066"/>
            <a:ext cx="2500330" cy="18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36 Imagen" descr="E:\fotos barcos sur\Playa San Juan\te-4003.jpg"/>
          <p:cNvPicPr>
            <a:picLocks noChangeAspect="1"/>
          </p:cNvPicPr>
          <p:nvPr/>
        </p:nvPicPr>
        <p:blipFill>
          <a:blip r:embed="rId11" cstate="print">
            <a:lum bright="-10000" contrast="10000"/>
          </a:blip>
          <a:srcRect r="1418" b="3529"/>
          <a:stretch>
            <a:fillRect/>
          </a:stretch>
        </p:blipFill>
        <p:spPr bwMode="auto">
          <a:xfrm>
            <a:off x="6215073" y="1071546"/>
            <a:ext cx="256209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38 Grupo"/>
          <p:cNvGrpSpPr/>
          <p:nvPr/>
        </p:nvGrpSpPr>
        <p:grpSpPr>
          <a:xfrm>
            <a:off x="500034" y="2428868"/>
            <a:ext cx="7622622" cy="1070441"/>
            <a:chOff x="500034" y="2428868"/>
            <a:chExt cx="7622622" cy="1070441"/>
          </a:xfrm>
        </p:grpSpPr>
        <p:cxnSp>
          <p:nvCxnSpPr>
            <p:cNvPr id="28" name="27 Conector recto"/>
            <p:cNvCxnSpPr/>
            <p:nvPr/>
          </p:nvCxnSpPr>
          <p:spPr>
            <a:xfrm>
              <a:off x="500034" y="3499309"/>
              <a:ext cx="6429420" cy="0"/>
            </a:xfrm>
            <a:prstGeom prst="line">
              <a:avLst/>
            </a:prstGeom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29 Imagen" descr="Monografias.com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29677" y="2428868"/>
              <a:ext cx="1292979" cy="10704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86776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28596" y="142852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6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3. Métier DEMERSAL SPECIES using traps, lines, nets...</a:t>
            </a:r>
            <a:endParaRPr kumimoji="0" lang="en-GB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grpSp>
        <p:nvGrpSpPr>
          <p:cNvPr id="50" name="49 Grupo"/>
          <p:cNvGrpSpPr/>
          <p:nvPr/>
        </p:nvGrpSpPr>
        <p:grpSpPr>
          <a:xfrm>
            <a:off x="3643306" y="928670"/>
            <a:ext cx="2643206" cy="5429288"/>
            <a:chOff x="3643306" y="928670"/>
            <a:chExt cx="2643206" cy="5429288"/>
          </a:xfrm>
        </p:grpSpPr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3643306" y="2714621"/>
              <a:ext cx="2437442" cy="656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  <a:spcBef>
                  <a:spcPct val="50000"/>
                </a:spcBef>
                <a:defRPr/>
              </a:pPr>
              <a:r>
                <a:rPr lang="fr-FR" sz="1600" b="1" dirty="0" smtClean="0"/>
                <a:t>TRAPS-SHRIMPS: </a:t>
              </a:r>
              <a:r>
                <a:rPr lang="fr-FR" sz="1600" i="1" dirty="0" err="1" smtClean="0"/>
                <a:t>Plesionika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spp</a:t>
              </a:r>
              <a:r>
                <a:rPr lang="fr-FR" sz="1600" i="1" dirty="0" smtClean="0"/>
                <a:t>. </a:t>
              </a:r>
              <a:r>
                <a:rPr lang="fr-FR" sz="1600" dirty="0" err="1" smtClean="0"/>
                <a:t>morays</a:t>
              </a:r>
              <a:r>
                <a:rPr lang="fr-FR" sz="1600" i="1" dirty="0" smtClean="0"/>
                <a:t>…</a:t>
              </a:r>
              <a:endParaRPr lang="fr-FR" sz="1600" i="1" dirty="0"/>
            </a:p>
          </p:txBody>
        </p:sp>
        <p:pic>
          <p:nvPicPr>
            <p:cNvPr id="31" name="Picture 2" descr="N:\PLAN NACIONAL_2016\2016-MIS_DES-Canarias\2016-EMBARQUES\1-DEMECAN160122\EMBARQUE 160122_fotos\Lance_1_Nasas Camarón_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4744" y="928670"/>
              <a:ext cx="2571768" cy="1762085"/>
            </a:xfrm>
            <a:prstGeom prst="rect">
              <a:avLst/>
            </a:prstGeom>
            <a:noFill/>
          </p:spPr>
        </p:pic>
        <p:grpSp>
          <p:nvGrpSpPr>
            <p:cNvPr id="49" name="48 Grupo"/>
            <p:cNvGrpSpPr/>
            <p:nvPr/>
          </p:nvGrpSpPr>
          <p:grpSpPr>
            <a:xfrm>
              <a:off x="3643306" y="3429000"/>
              <a:ext cx="2643206" cy="2928958"/>
              <a:chOff x="3571868" y="3500438"/>
              <a:chExt cx="2643206" cy="2928958"/>
            </a:xfrm>
          </p:grpSpPr>
          <p:sp>
            <p:nvSpPr>
              <p:cNvPr id="42" name="41 Rectángulo"/>
              <p:cNvSpPr/>
              <p:nvPr/>
            </p:nvSpPr>
            <p:spPr>
              <a:xfrm>
                <a:off x="3571868" y="3500438"/>
                <a:ext cx="2643206" cy="292895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pic>
            <p:nvPicPr>
              <p:cNvPr id="38" name="37 Imagen" descr="b20301.jpg"/>
              <p:cNvPicPr>
                <a:picLocks noChangeAspect="1"/>
              </p:cNvPicPr>
              <p:nvPr/>
            </p:nvPicPr>
            <p:blipFill>
              <a:blip r:embed="rId4" cstate="print">
                <a:lum bright="10000"/>
              </a:blip>
              <a:srcRect t="3945" b="6295"/>
              <a:stretch>
                <a:fillRect/>
              </a:stretch>
            </p:blipFill>
            <p:spPr>
              <a:xfrm>
                <a:off x="3714744" y="3643314"/>
                <a:ext cx="1583036" cy="928694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43" name="13 Imagen" descr="Octopus vulgaris_CP20090315_33876.jpg"/>
              <p:cNvPicPr>
                <a:picLocks noChangeAspect="1"/>
              </p:cNvPicPr>
              <p:nvPr/>
            </p:nvPicPr>
            <p:blipFill>
              <a:blip r:embed="rId5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3714744" y="4786321"/>
                <a:ext cx="785818" cy="1033171"/>
              </a:xfrm>
              <a:prstGeom prst="rect">
                <a:avLst/>
              </a:prstGeom>
              <a:ln>
                <a:noFill/>
              </a:ln>
              <a:effectLst>
                <a:outerShdw blurRad="292100" dist="101600" dir="2700000" algn="ctr" rotWithShape="0">
                  <a:sysClr val="windowText" lastClr="000000">
                    <a:lumMod val="65000"/>
                    <a:alpha val="65000"/>
                  </a:sysClr>
                </a:outerShdw>
              </a:effectLst>
            </p:spPr>
          </p:pic>
          <p:pic>
            <p:nvPicPr>
              <p:cNvPr id="34" name="33 Imagen" descr="Muraena augusti  b18616.jpg"/>
              <p:cNvPicPr>
                <a:picLocks noChangeAspect="1"/>
              </p:cNvPicPr>
              <p:nvPr/>
            </p:nvPicPr>
            <p:blipFill>
              <a:blip r:embed="rId6" cstate="print">
                <a:lum bright="10000"/>
              </a:blip>
              <a:srcRect l="13454" t="10383" r="26020" b="23869"/>
              <a:stretch>
                <a:fillRect/>
              </a:stretch>
            </p:blipFill>
            <p:spPr>
              <a:xfrm>
                <a:off x="4682404" y="5286388"/>
                <a:ext cx="1350828" cy="928694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29" name="Picture 4" descr="N:\PLAN NACIONAL_2015\2015-MIS_DES-Canarias\2015-EMBARQUES\2-DEMECAN150821-Los Cristianos-TABARCA\Fotos 210815\DSCF0332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857752" y="4214818"/>
                <a:ext cx="1166821" cy="87511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44" name="43 Grupo"/>
          <p:cNvGrpSpPr/>
          <p:nvPr/>
        </p:nvGrpSpPr>
        <p:grpSpPr>
          <a:xfrm>
            <a:off x="428596" y="928670"/>
            <a:ext cx="3000396" cy="5429288"/>
            <a:chOff x="428596" y="928670"/>
            <a:chExt cx="3000396" cy="5429288"/>
          </a:xfrm>
        </p:grpSpPr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428596" y="2714620"/>
              <a:ext cx="3000396" cy="103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eaLnBrk="0" hangingPunct="0">
                <a:lnSpc>
                  <a:spcPts val="2200"/>
                </a:lnSpc>
                <a:spcBef>
                  <a:spcPct val="50000"/>
                </a:spcBef>
                <a:defRPr/>
              </a:pPr>
              <a:r>
                <a:rPr lang="fr-FR" sz="1600" b="1" dirty="0" smtClean="0"/>
                <a:t>TRAPS-FISH: </a:t>
              </a:r>
              <a:r>
                <a:rPr lang="fr-FR" sz="1600" i="1" u="sng" dirty="0" smtClean="0"/>
                <a:t>Sparisoma cretense</a:t>
              </a:r>
              <a:r>
                <a:rPr lang="fr-FR" sz="1600" i="1" dirty="0" smtClean="0"/>
                <a:t>, </a:t>
              </a:r>
              <a:r>
                <a:rPr lang="fr-FR" sz="1600" i="1" dirty="0" err="1" smtClean="0"/>
                <a:t>Sparidae</a:t>
              </a:r>
              <a:r>
                <a:rPr lang="fr-FR" sz="1600" i="1" dirty="0" smtClean="0"/>
                <a:t>, </a:t>
              </a:r>
              <a:r>
                <a:rPr lang="fr-FR" sz="1600" dirty="0" smtClean="0"/>
                <a:t>crabs, </a:t>
              </a:r>
              <a:r>
                <a:rPr lang="fr-FR" sz="1600" dirty="0" err="1" smtClean="0"/>
                <a:t>octopuses</a:t>
              </a:r>
              <a:r>
                <a:rPr lang="fr-FR" sz="1600" dirty="0" smtClean="0"/>
                <a:t>…</a:t>
              </a:r>
            </a:p>
            <a:p>
              <a:pPr algn="just" eaLnBrk="0" hangingPunct="0">
                <a:lnSpc>
                  <a:spcPts val="2200"/>
                </a:lnSpc>
                <a:spcBef>
                  <a:spcPct val="50000"/>
                </a:spcBef>
                <a:defRPr/>
              </a:pPr>
              <a:endParaRPr lang="fr-FR" sz="1200" dirty="0"/>
            </a:p>
          </p:txBody>
        </p:sp>
        <p:pic>
          <p:nvPicPr>
            <p:cNvPr id="30" name="Picture 10" descr="EMBLG0609_ECU14_08"/>
            <p:cNvPicPr>
              <a:picLocks noChangeAspect="1" noChangeArrowheads="1"/>
            </p:cNvPicPr>
            <p:nvPr/>
          </p:nvPicPr>
          <p:blipFill>
            <a:blip r:embed="rId8" cstate="print"/>
            <a:srcRect t="8006" b="6420"/>
            <a:stretch>
              <a:fillRect/>
            </a:stretch>
          </p:blipFill>
          <p:spPr bwMode="auto">
            <a:xfrm>
              <a:off x="500034" y="928670"/>
              <a:ext cx="2928958" cy="1785950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62" name="61 Grupo"/>
            <p:cNvGrpSpPr/>
            <p:nvPr/>
          </p:nvGrpSpPr>
          <p:grpSpPr>
            <a:xfrm>
              <a:off x="428596" y="3429000"/>
              <a:ext cx="3000396" cy="2928958"/>
              <a:chOff x="428596" y="3500438"/>
              <a:chExt cx="3000396" cy="2928958"/>
            </a:xfrm>
          </p:grpSpPr>
          <p:pic>
            <p:nvPicPr>
              <p:cNvPr id="52" name="Imagen 5" descr="Z:\Fotos de campaña\PEXLAGRACIOSA 2005\Peces\D. dentex (7)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contrast="10000"/>
              </a:blip>
              <a:srcRect t="12500" b="20833"/>
              <a:stretch>
                <a:fillRect/>
              </a:stretch>
            </p:blipFill>
            <p:spPr bwMode="auto">
              <a:xfrm>
                <a:off x="1928794" y="3857628"/>
                <a:ext cx="1369221" cy="678333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sp>
            <p:nvSpPr>
              <p:cNvPr id="35" name="34 Rectángulo"/>
              <p:cNvSpPr/>
              <p:nvPr/>
            </p:nvSpPr>
            <p:spPr>
              <a:xfrm>
                <a:off x="428596" y="3500438"/>
                <a:ext cx="3000396" cy="292895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pic>
            <p:nvPicPr>
              <p:cNvPr id="36" name="13 Imagen" descr="Octopus vulgaris_CP20090315_33876.jpg"/>
              <p:cNvPicPr>
                <a:picLocks noChangeAspect="1"/>
              </p:cNvPicPr>
              <p:nvPr/>
            </p:nvPicPr>
            <p:blipFill>
              <a:blip r:embed="rId5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2000232" y="5629047"/>
                <a:ext cx="445731" cy="586035"/>
              </a:xfrm>
              <a:prstGeom prst="rect">
                <a:avLst/>
              </a:prstGeom>
              <a:ln>
                <a:noFill/>
              </a:ln>
              <a:effectLst>
                <a:outerShdw blurRad="292100" dist="101600" dir="2700000" algn="ctr" rotWithShape="0">
                  <a:sysClr val="windowText" lastClr="000000">
                    <a:lumMod val="65000"/>
                    <a:alpha val="65000"/>
                  </a:sysClr>
                </a:outerShdw>
              </a:effectLst>
            </p:spPr>
          </p:pic>
          <p:grpSp>
            <p:nvGrpSpPr>
              <p:cNvPr id="45" name="54 Grupo"/>
              <p:cNvGrpSpPr>
                <a:grpSpLocks noChangeAspect="1"/>
              </p:cNvGrpSpPr>
              <p:nvPr/>
            </p:nvGrpSpPr>
            <p:grpSpPr>
              <a:xfrm>
                <a:off x="571472" y="3714752"/>
                <a:ext cx="1292624" cy="2500330"/>
                <a:chOff x="4857752" y="1029594"/>
                <a:chExt cx="2469600" cy="5056408"/>
              </a:xfrm>
            </p:grpSpPr>
            <p:pic>
              <p:nvPicPr>
                <p:cNvPr id="46" name="45 Imagen" descr="Pagellus a88618_CPR.tif"/>
                <p:cNvPicPr>
                  <a:picLocks noChangeAspect="1"/>
                </p:cNvPicPr>
                <p:nvPr/>
              </p:nvPicPr>
              <p:blipFill>
                <a:blip r:embed="rId10" cstate="print"/>
                <a:srcRect b="12609"/>
                <a:stretch>
                  <a:fillRect/>
                </a:stretch>
              </p:blipFill>
              <p:spPr>
                <a:xfrm flipH="1">
                  <a:off x="4857752" y="1029594"/>
                  <a:ext cx="2458800" cy="1613588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  <p:pic>
              <p:nvPicPr>
                <p:cNvPr id="47" name="46 Imagen" descr="b28113.jpg"/>
                <p:cNvPicPr>
                  <a:picLocks/>
                </p:cNvPicPr>
                <p:nvPr/>
              </p:nvPicPr>
              <p:blipFill>
                <a:blip r:embed="rId11" cstate="print">
                  <a:lum bright="10000"/>
                </a:blip>
                <a:stretch>
                  <a:fillRect/>
                </a:stretch>
              </p:blipFill>
              <p:spPr>
                <a:xfrm>
                  <a:off x="4857752" y="2643182"/>
                  <a:ext cx="2462399" cy="1714513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  <p:pic>
              <p:nvPicPr>
                <p:cNvPr id="48" name="47 Imagen" descr="CP20070722_16350.jpg"/>
                <p:cNvPicPr>
                  <a:picLocks noChangeAspect="1"/>
                </p:cNvPicPr>
                <p:nvPr/>
              </p:nvPicPr>
              <p:blipFill>
                <a:blip r:embed="rId12" cstate="print"/>
                <a:srcRect t="3572" b="7142"/>
                <a:stretch>
                  <a:fillRect/>
                </a:stretch>
              </p:blipFill>
              <p:spPr>
                <a:xfrm>
                  <a:off x="4857752" y="4357695"/>
                  <a:ext cx="2469600" cy="1728307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</p:grpSp>
          <p:pic>
            <p:nvPicPr>
              <p:cNvPr id="54" name="Imagen 5" descr="Z:\Fotos de campaña\PEXLAGRACIOSA 2005\Peces\D. dentex (7)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contrast="10000"/>
              </a:blip>
              <a:srcRect t="12500" b="20833"/>
              <a:stretch>
                <a:fillRect/>
              </a:stretch>
            </p:blipFill>
            <p:spPr bwMode="auto">
              <a:xfrm>
                <a:off x="2058447" y="3857628"/>
                <a:ext cx="1227669" cy="608206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19" name="18 Imagen" descr="b58701.jpg"/>
              <p:cNvPicPr preferRelativeResize="0">
                <a:picLocks noChangeAspect="1"/>
              </p:cNvPicPr>
              <p:nvPr/>
            </p:nvPicPr>
            <p:blipFill>
              <a:blip r:embed="rId13" cstate="print"/>
              <a:srcRect l="5263" b="14488"/>
              <a:stretch>
                <a:fillRect/>
              </a:stretch>
            </p:blipFill>
            <p:spPr>
              <a:xfrm>
                <a:off x="2000232" y="3714752"/>
                <a:ext cx="1285884" cy="761630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59" name="Picture 2" descr="N:\PLAN NACIONAL_2015\Informes y reuniones 2015\ICES WGCEPH junio Tenerife\Tarjeta identificacion\fotos cefalopodos Caty\Horizontales\choco-sobre-algas-CP2006061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lum contrast="20000"/>
              </a:blip>
              <a:srcRect l="2309" r="9945"/>
              <a:stretch>
                <a:fillRect/>
              </a:stretch>
            </p:blipFill>
            <p:spPr bwMode="auto">
              <a:xfrm>
                <a:off x="2500298" y="5643578"/>
                <a:ext cx="748867" cy="571504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5" cstate="print">
                <a:lum contrast="20000"/>
              </a:blip>
              <a:srcRect t="9211" b="7886"/>
              <a:stretch>
                <a:fillRect/>
              </a:stretch>
            </p:blipFill>
            <p:spPr bwMode="auto">
              <a:xfrm>
                <a:off x="2000233" y="4643446"/>
                <a:ext cx="1285884" cy="799990"/>
              </a:xfrm>
              <a:prstGeom prst="rect">
                <a:avLst/>
              </a:prstGeom>
              <a:effectLst>
                <a:outerShdw blurRad="292100" dist="101600" dir="2700000" algn="ctr" rotWithShape="0">
                  <a:schemeClr val="tx1">
                    <a:lumMod val="65000"/>
                    <a:alpha val="65000"/>
                  </a:schemeClr>
                </a:outerShdw>
              </a:effectLst>
            </p:spPr>
          </p:pic>
        </p:grpSp>
      </p:grpSp>
      <p:grpSp>
        <p:nvGrpSpPr>
          <p:cNvPr id="63" name="62 Grupo"/>
          <p:cNvGrpSpPr/>
          <p:nvPr/>
        </p:nvGrpSpPr>
        <p:grpSpPr>
          <a:xfrm>
            <a:off x="6357950" y="928670"/>
            <a:ext cx="2500330" cy="5429288"/>
            <a:chOff x="6357950" y="928670"/>
            <a:chExt cx="2500330" cy="5429288"/>
          </a:xfrm>
        </p:grpSpPr>
        <p:grpSp>
          <p:nvGrpSpPr>
            <p:cNvPr id="60" name="59 Grupo"/>
            <p:cNvGrpSpPr/>
            <p:nvPr/>
          </p:nvGrpSpPr>
          <p:grpSpPr>
            <a:xfrm>
              <a:off x="6357950" y="928670"/>
              <a:ext cx="2500330" cy="5429288"/>
              <a:chOff x="6357950" y="928670"/>
              <a:chExt cx="2500330" cy="5429288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lum bright="-10000"/>
              </a:blip>
              <a:srcRect l="5738" t="5147" r="2004" b="5043"/>
              <a:stretch>
                <a:fillRect/>
              </a:stretch>
            </p:blipFill>
            <p:spPr bwMode="auto">
              <a:xfrm>
                <a:off x="6500826" y="928670"/>
                <a:ext cx="2286016" cy="1785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27"/>
              <p:cNvSpPr>
                <a:spLocks noChangeArrowheads="1"/>
              </p:cNvSpPr>
              <p:nvPr/>
            </p:nvSpPr>
            <p:spPr bwMode="auto">
              <a:xfrm>
                <a:off x="6357950" y="2714620"/>
                <a:ext cx="2500330" cy="656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lnSpc>
                    <a:spcPts val="2200"/>
                  </a:lnSpc>
                  <a:spcBef>
                    <a:spcPct val="50000"/>
                  </a:spcBef>
                  <a:defRPr/>
                </a:pPr>
                <a:r>
                  <a:rPr lang="fr-FR" sz="1600" b="1" dirty="0" smtClean="0"/>
                  <a:t>TRAPS-MORAYS: </a:t>
                </a:r>
                <a:r>
                  <a:rPr lang="fr-FR" sz="1600" i="1" dirty="0" err="1" smtClean="0"/>
                  <a:t>Muraena</a:t>
                </a:r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spp</a:t>
                </a:r>
                <a:r>
                  <a:rPr lang="fr-FR" sz="1600" dirty="0" smtClean="0"/>
                  <a:t>,</a:t>
                </a:r>
                <a:r>
                  <a:rPr lang="fr-FR" sz="1600" i="1" dirty="0" smtClean="0"/>
                  <a:t> </a:t>
                </a:r>
                <a:r>
                  <a:rPr lang="fr-FR" sz="1600" i="1" dirty="0" err="1" smtClean="0"/>
                  <a:t>Gymnothorax</a:t>
                </a:r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spp</a:t>
                </a:r>
                <a:r>
                  <a:rPr lang="fr-FR" sz="1600" dirty="0" smtClean="0"/>
                  <a:t>…</a:t>
                </a:r>
                <a:endParaRPr lang="fr-FR" sz="1600" dirty="0"/>
              </a:p>
            </p:txBody>
          </p:sp>
          <p:grpSp>
            <p:nvGrpSpPr>
              <p:cNvPr id="58" name="57 Grupo"/>
              <p:cNvGrpSpPr/>
              <p:nvPr/>
            </p:nvGrpSpPr>
            <p:grpSpPr>
              <a:xfrm>
                <a:off x="6500794" y="3429000"/>
                <a:ext cx="2286048" cy="2928958"/>
                <a:chOff x="6500794" y="3500438"/>
                <a:chExt cx="2286048" cy="2928958"/>
              </a:xfrm>
            </p:grpSpPr>
            <p:sp>
              <p:nvSpPr>
                <p:cNvPr id="51" name="50 Rectángulo"/>
                <p:cNvSpPr/>
                <p:nvPr/>
              </p:nvSpPr>
              <p:spPr>
                <a:xfrm>
                  <a:off x="6500794" y="3500438"/>
                  <a:ext cx="2286048" cy="2928958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57" name="56 Grupo"/>
                <p:cNvGrpSpPr/>
                <p:nvPr/>
              </p:nvGrpSpPr>
              <p:grpSpPr>
                <a:xfrm>
                  <a:off x="6643702" y="3714752"/>
                  <a:ext cx="2000264" cy="2576619"/>
                  <a:chOff x="6643702" y="3714752"/>
                  <a:chExt cx="2000264" cy="2576619"/>
                </a:xfrm>
              </p:grpSpPr>
              <p:pic>
                <p:nvPicPr>
                  <p:cNvPr id="39" name="38 Imagen" descr="Muraena augusti  b18616.jpg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lum bright="10000"/>
                  </a:blip>
                  <a:srcRect l="13454" t="4406" r="26020" b="25815"/>
                  <a:stretch>
                    <a:fillRect/>
                  </a:stretch>
                </p:blipFill>
                <p:spPr>
                  <a:xfrm>
                    <a:off x="6643702" y="3714752"/>
                    <a:ext cx="1566511" cy="1143008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  <p:pic>
                <p:nvPicPr>
                  <p:cNvPr id="3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 r="20654" b="20703"/>
                  <a:stretch>
                    <a:fillRect/>
                  </a:stretch>
                </p:blipFill>
                <p:spPr bwMode="auto">
                  <a:xfrm>
                    <a:off x="7715272" y="5072074"/>
                    <a:ext cx="928694" cy="121929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grpSp>
                <p:nvGrpSpPr>
                  <p:cNvPr id="56" name="55 Grupo"/>
                  <p:cNvGrpSpPr/>
                  <p:nvPr/>
                </p:nvGrpSpPr>
                <p:grpSpPr>
                  <a:xfrm>
                    <a:off x="6643702" y="5072074"/>
                    <a:ext cx="928694" cy="1214446"/>
                    <a:chOff x="6643702" y="6429396"/>
                    <a:chExt cx="928694" cy="1214446"/>
                  </a:xfrm>
                </p:grpSpPr>
                <p:pic>
                  <p:nvPicPr>
                    <p:cNvPr id="53" name="52 Imagen" descr="Carnada_morenas"/>
                    <p:cNvPicPr/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43702" y="6429396"/>
                      <a:ext cx="928694" cy="1214446"/>
                    </a:xfrm>
                    <a:prstGeom prst="rect">
                      <a:avLst/>
                    </a:prstGeom>
                    <a:noFill/>
                    <a:ln w="19050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55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5140" y="6572272"/>
                      <a:ext cx="642942" cy="3580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just" eaLnBrk="0" hangingPunct="0">
                        <a:lnSpc>
                          <a:spcPts val="22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fr-FR" sz="1600" dirty="0" err="1" smtClean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715272" y="3571876"/>
              <a:ext cx="942500" cy="704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1" name="60 Rectángulo"/>
          <p:cNvSpPr/>
          <p:nvPr/>
        </p:nvSpPr>
        <p:spPr>
          <a:xfrm>
            <a:off x="0" y="6519470"/>
            <a:ext cx="91440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Source: IEO Report of monitoring Marine Protected Areas (Falcón et al., 2010)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40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55404" y="500042"/>
            <a:ext cx="360000" cy="37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714356"/>
            <a:ext cx="8286776" cy="0"/>
          </a:xfrm>
          <a:prstGeom prst="line">
            <a:avLst/>
          </a:prstGeom>
          <a:noFill/>
          <a:ln w="12700">
            <a:solidFill>
              <a:srgbClr val="C0B39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357158" y="142852"/>
            <a:ext cx="8143932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i="1" dirty="0" smtClean="0">
                <a:solidFill>
                  <a:schemeClr val="accent2">
                    <a:lumMod val="75000"/>
                  </a:schemeClr>
                </a:solidFill>
                <a:latin typeface="Tw Cen MT" pitchFamily="34" charset="0"/>
                <a:cs typeface="Aharoni" pitchFamily="2" charset="-79"/>
              </a:rPr>
              <a:t>LINES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w Cen MT" pitchFamily="34" charset="0"/>
              <a:ea typeface="+mn-ea"/>
              <a:cs typeface="Aharoni" pitchFamily="2" charset="-79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6429388" y="928670"/>
            <a:ext cx="2286016" cy="5429288"/>
            <a:chOff x="6429388" y="928670"/>
            <a:chExt cx="2286016" cy="5429288"/>
          </a:xfrm>
        </p:grpSpPr>
        <p:sp>
          <p:nvSpPr>
            <p:cNvPr id="30" name="29 Rectángulo"/>
            <p:cNvSpPr/>
            <p:nvPr/>
          </p:nvSpPr>
          <p:spPr>
            <a:xfrm>
              <a:off x="6500826" y="3929066"/>
              <a:ext cx="2214578" cy="242889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6429388" y="3071810"/>
              <a:ext cx="2143140" cy="82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1900"/>
                </a:lnSpc>
                <a:defRPr/>
              </a:pPr>
              <a:r>
                <a:rPr lang="fr-FR" sz="1600" b="1" dirty="0" smtClean="0"/>
                <a:t>HANDLE JIGGING: </a:t>
              </a:r>
              <a:r>
                <a:rPr lang="fr-FR" sz="1600" i="1" dirty="0" err="1" smtClean="0"/>
                <a:t>squids</a:t>
              </a:r>
              <a:r>
                <a:rPr lang="fr-FR" sz="1600" i="1" dirty="0" smtClean="0"/>
                <a:t> </a:t>
              </a:r>
              <a:r>
                <a:rPr lang="fr-FR" sz="1600" dirty="0" smtClean="0"/>
                <a:t>(</a:t>
              </a:r>
              <a:r>
                <a:rPr lang="fr-FR" sz="1600" dirty="0" err="1" smtClean="0"/>
                <a:t>Loliginidae</a:t>
              </a:r>
              <a:r>
                <a:rPr lang="fr-FR" sz="1600" dirty="0" smtClean="0"/>
                <a:t> and </a:t>
              </a:r>
              <a:r>
                <a:rPr lang="fr-FR" sz="1600" dirty="0" err="1" smtClean="0"/>
                <a:t>Ommastrephidae</a:t>
              </a:r>
              <a:r>
                <a:rPr lang="fr-FR" sz="1600" dirty="0" smtClean="0"/>
                <a:t>)</a:t>
              </a:r>
              <a:endParaRPr lang="fr-FR" sz="1600" dirty="0"/>
            </a:p>
          </p:txBody>
        </p:sp>
        <p:pic>
          <p:nvPicPr>
            <p:cNvPr id="15" name="14 Imagen" descr="calamareo_recortada"/>
            <p:cNvPicPr>
              <a:picLocks noChangeAspect="1"/>
            </p:cNvPicPr>
            <p:nvPr/>
          </p:nvPicPr>
          <p:blipFill>
            <a:blip r:embed="rId3" cstate="print"/>
            <a:srcRect l="15728" r="21362"/>
            <a:stretch>
              <a:fillRect/>
            </a:stretch>
          </p:blipFill>
          <p:spPr bwMode="auto">
            <a:xfrm>
              <a:off x="6500826" y="928670"/>
              <a:ext cx="1864441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15 Imagen" descr="potera_recortada"/>
            <p:cNvPicPr>
              <a:picLocks noChangeAspect="1"/>
            </p:cNvPicPr>
            <p:nvPr/>
          </p:nvPicPr>
          <p:blipFill>
            <a:blip r:embed="rId4" cstate="print">
              <a:lum bright="-10000"/>
            </a:blip>
            <a:srcRect l="23077" r="23077"/>
            <a:stretch>
              <a:fillRect/>
            </a:stretch>
          </p:blipFill>
          <p:spPr bwMode="auto">
            <a:xfrm>
              <a:off x="8001024" y="1214422"/>
              <a:ext cx="642942" cy="1605870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  <p:pic>
          <p:nvPicPr>
            <p:cNvPr id="27" name="26 Imagen" descr="IMG_1950.JPG"/>
            <p:cNvPicPr>
              <a:picLocks noChangeAspect="1"/>
            </p:cNvPicPr>
            <p:nvPr/>
          </p:nvPicPr>
          <p:blipFill>
            <a:blip r:embed="rId5" cstate="print"/>
            <a:srcRect l="7812" t="27083"/>
            <a:stretch>
              <a:fillRect/>
            </a:stretch>
          </p:blipFill>
          <p:spPr>
            <a:xfrm>
              <a:off x="6786578" y="4071942"/>
              <a:ext cx="1699203" cy="1008000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  <p:pic>
          <p:nvPicPr>
            <p:cNvPr id="28" name="27 Imagen" descr="Calamar GENERAL Nuevo1.jpg"/>
            <p:cNvPicPr>
              <a:picLocks noChangeAspect="1"/>
            </p:cNvPicPr>
            <p:nvPr/>
          </p:nvPicPr>
          <p:blipFill>
            <a:blip r:embed="rId6" cstate="print"/>
            <a:srcRect t="12753" b="13917"/>
            <a:stretch>
              <a:fillRect/>
            </a:stretch>
          </p:blipFill>
          <p:spPr>
            <a:xfrm rot="10800000">
              <a:off x="6775258" y="5286388"/>
              <a:ext cx="1725832" cy="864000"/>
            </a:xfrm>
            <a:prstGeom prst="rect">
              <a:avLst/>
            </a:prstGeom>
            <a:effectLst>
              <a:outerShdw blurRad="292100" dist="101600" dir="2700000" algn="ctr" rotWithShape="0">
                <a:schemeClr val="tx1">
                  <a:lumMod val="65000"/>
                  <a:alpha val="65000"/>
                </a:schemeClr>
              </a:outerShdw>
            </a:effectLst>
          </p:spPr>
        </p:pic>
      </p:grpSp>
      <p:grpSp>
        <p:nvGrpSpPr>
          <p:cNvPr id="43" name="42 Grupo"/>
          <p:cNvGrpSpPr/>
          <p:nvPr/>
        </p:nvGrpSpPr>
        <p:grpSpPr>
          <a:xfrm>
            <a:off x="3317233" y="928670"/>
            <a:ext cx="2826403" cy="5429288"/>
            <a:chOff x="3357554" y="928670"/>
            <a:chExt cx="2826403" cy="5429288"/>
          </a:xfrm>
        </p:grpSpPr>
        <p:sp>
          <p:nvSpPr>
            <p:cNvPr id="19" name="18 Rectángulo"/>
            <p:cNvSpPr/>
            <p:nvPr/>
          </p:nvSpPr>
          <p:spPr>
            <a:xfrm>
              <a:off x="3357554" y="3929066"/>
              <a:ext cx="2786082" cy="242889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grpSp>
          <p:nvGrpSpPr>
            <p:cNvPr id="42" name="41 Grupo"/>
            <p:cNvGrpSpPr/>
            <p:nvPr/>
          </p:nvGrpSpPr>
          <p:grpSpPr>
            <a:xfrm>
              <a:off x="3357554" y="928670"/>
              <a:ext cx="2826403" cy="5286412"/>
              <a:chOff x="3357554" y="928670"/>
              <a:chExt cx="2826403" cy="5286412"/>
            </a:xfrm>
          </p:grpSpPr>
          <p:sp>
            <p:nvSpPr>
              <p:cNvPr id="34" name="Rectangle 16"/>
              <p:cNvSpPr>
                <a:spLocks noChangeArrowheads="1"/>
              </p:cNvSpPr>
              <p:nvPr/>
            </p:nvSpPr>
            <p:spPr bwMode="auto">
              <a:xfrm>
                <a:off x="3357554" y="3071810"/>
                <a:ext cx="2736303" cy="823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900"/>
                  </a:lnSpc>
                  <a:defRPr/>
                </a:pPr>
                <a:r>
                  <a:rPr lang="es-ES" sz="1600" b="1" dirty="0" smtClean="0"/>
                  <a:t>LONGLINE:</a:t>
                </a:r>
                <a:r>
                  <a:rPr lang="es-ES" sz="1600" b="1" i="1" dirty="0" smtClean="0"/>
                  <a:t> </a:t>
                </a:r>
                <a:r>
                  <a:rPr lang="es-ES" sz="1600" i="1" dirty="0" err="1" smtClean="0"/>
                  <a:t>Beryx</a:t>
                </a:r>
                <a:r>
                  <a:rPr lang="es-ES" sz="1600" i="1" dirty="0" smtClean="0"/>
                  <a:t> </a:t>
                </a:r>
                <a:r>
                  <a:rPr lang="es-ES" sz="1600" dirty="0" err="1" smtClean="0"/>
                  <a:t>spp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Merluccius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merluccius</a:t>
                </a:r>
                <a:r>
                  <a:rPr lang="es-ES" sz="1600" i="1" dirty="0" smtClean="0"/>
                  <a:t>, </a:t>
                </a:r>
                <a:r>
                  <a:rPr lang="es-ES" sz="1600" i="1" dirty="0" err="1" smtClean="0"/>
                  <a:t>Phycis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phycis</a:t>
                </a:r>
                <a:r>
                  <a:rPr lang="es-ES" sz="1600" i="1" dirty="0" smtClean="0"/>
                  <a:t>, </a:t>
                </a:r>
                <a:r>
                  <a:rPr lang="es-ES" sz="1600" dirty="0" err="1" smtClean="0"/>
                  <a:t>Scorpaenidae</a:t>
                </a:r>
                <a:r>
                  <a:rPr lang="es-ES" sz="1600" dirty="0" smtClean="0"/>
                  <a:t> </a:t>
                </a:r>
                <a:r>
                  <a:rPr lang="fr-FR" sz="1600" i="1" dirty="0" smtClean="0"/>
                  <a:t>…</a:t>
                </a:r>
                <a:endParaRPr lang="fr-FR" sz="1600" dirty="0"/>
              </a:p>
            </p:txBody>
          </p:sp>
          <p:pic>
            <p:nvPicPr>
              <p:cNvPr id="17" name="16 Imagen" descr="X:\Reservas Marinas\Inf-EMBLP 2011\Fotos-EMBLP1011\Artes\Palangre\PB010167 copia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57554" y="928670"/>
                <a:ext cx="2826403" cy="207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32 Grupo"/>
              <p:cNvGrpSpPr/>
              <p:nvPr/>
            </p:nvGrpSpPr>
            <p:grpSpPr>
              <a:xfrm>
                <a:off x="3571868" y="4071942"/>
                <a:ext cx="2357454" cy="2143140"/>
                <a:chOff x="3571868" y="4143380"/>
                <a:chExt cx="2357454" cy="2143140"/>
              </a:xfrm>
            </p:grpSpPr>
            <p:pic>
              <p:nvPicPr>
                <p:cNvPr id="22" name="21 Imagen" descr="EMBLG070820_3QUINTEROS_10"/>
                <p:cNvPicPr>
                  <a:picLocks noChangeAspect="1"/>
                </p:cNvPicPr>
                <p:nvPr/>
              </p:nvPicPr>
              <p:blipFill>
                <a:blip r:embed="rId8" cstate="print">
                  <a:lum bright="-10000"/>
                </a:blip>
                <a:srcRect/>
                <a:stretch>
                  <a:fillRect/>
                </a:stretch>
              </p:blipFill>
              <p:spPr bwMode="auto">
                <a:xfrm>
                  <a:off x="3571868" y="4311749"/>
                  <a:ext cx="1442425" cy="1974771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lum bright="-10000"/>
                </a:blip>
                <a:srcRect/>
                <a:stretch>
                  <a:fillRect/>
                </a:stretch>
              </p:blipFill>
              <p:spPr bwMode="auto">
                <a:xfrm>
                  <a:off x="4786314" y="4143380"/>
                  <a:ext cx="1143008" cy="925292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-10000"/>
                </a:blip>
                <a:srcRect/>
                <a:stretch>
                  <a:fillRect/>
                </a:stretch>
              </p:blipFill>
              <p:spPr bwMode="auto">
                <a:xfrm>
                  <a:off x="4929190" y="5357826"/>
                  <a:ext cx="971537" cy="726555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</p:grpSp>
        </p:grpSp>
      </p:grpSp>
      <p:sp>
        <p:nvSpPr>
          <p:cNvPr id="36" name="35 Rectángulo"/>
          <p:cNvSpPr/>
          <p:nvPr/>
        </p:nvSpPr>
        <p:spPr>
          <a:xfrm>
            <a:off x="0" y="6519470"/>
            <a:ext cx="91440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Sources: IEO Report of monitoring Marine Protected Areas (Falcón et al., 2010)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38" name="Imagen 1" descr="C:\Users\luis\Pictures\LOGO IEO TRANSPARENTE-3-plastificad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5404" y="500042"/>
            <a:ext cx="360000" cy="37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39 Grupo"/>
          <p:cNvGrpSpPr/>
          <p:nvPr/>
        </p:nvGrpSpPr>
        <p:grpSpPr>
          <a:xfrm>
            <a:off x="428596" y="928670"/>
            <a:ext cx="2571768" cy="5429288"/>
            <a:chOff x="357158" y="928670"/>
            <a:chExt cx="2571768" cy="5429288"/>
          </a:xfrm>
        </p:grpSpPr>
        <p:grpSp>
          <p:nvGrpSpPr>
            <p:cNvPr id="39" name="38 Grupo"/>
            <p:cNvGrpSpPr/>
            <p:nvPr/>
          </p:nvGrpSpPr>
          <p:grpSpPr>
            <a:xfrm>
              <a:off x="357158" y="928670"/>
              <a:ext cx="2571768" cy="5429288"/>
              <a:chOff x="357158" y="928670"/>
              <a:chExt cx="2571768" cy="5429288"/>
            </a:xfrm>
          </p:grpSpPr>
          <p:pic>
            <p:nvPicPr>
              <p:cNvPr id="18" name="17 Imagen" descr="EMBLG070820_3QUINTEROS_04"/>
              <p:cNvPicPr>
                <a:picLocks noChangeAspect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57158" y="928670"/>
                <a:ext cx="2571768" cy="2112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357158" y="3071810"/>
                <a:ext cx="2571768" cy="823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900"/>
                  </a:lnSpc>
                  <a:defRPr/>
                </a:pPr>
                <a:r>
                  <a:rPr lang="fr-FR" sz="1600" b="1" dirty="0" smtClean="0"/>
                  <a:t>HANDLINE: </a:t>
                </a:r>
                <a:r>
                  <a:rPr lang="fr-FR" sz="1600" i="1" dirty="0" err="1" smtClean="0"/>
                  <a:t>Seriola</a:t>
                </a:r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spp</a:t>
                </a:r>
                <a:r>
                  <a:rPr lang="fr-FR" sz="1600" dirty="0" smtClean="0"/>
                  <a:t>, </a:t>
                </a:r>
                <a:r>
                  <a:rPr lang="fr-FR" sz="1600" i="1" dirty="0" err="1" smtClean="0"/>
                  <a:t>Dentex</a:t>
                </a:r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spp</a:t>
                </a:r>
                <a:r>
                  <a:rPr lang="fr-FR" sz="1600" i="1" dirty="0" smtClean="0"/>
                  <a:t>, </a:t>
                </a:r>
                <a:r>
                  <a:rPr lang="fr-FR" sz="1600" i="1" dirty="0" err="1" smtClean="0"/>
                  <a:t>Pagrus</a:t>
                </a:r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spp</a:t>
                </a:r>
                <a:r>
                  <a:rPr lang="fr-FR" sz="1600" i="1" dirty="0" smtClean="0"/>
                  <a:t>. </a:t>
                </a:r>
                <a:r>
                  <a:rPr lang="fr-FR" sz="1600" i="1" dirty="0" err="1" smtClean="0"/>
                  <a:t>Beryx</a:t>
                </a:r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spp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Serranidae</a:t>
                </a:r>
                <a:r>
                  <a:rPr lang="fr-FR" sz="1600" dirty="0" smtClean="0"/>
                  <a:t>…</a:t>
                </a:r>
                <a:endParaRPr lang="es-ES" sz="1400" i="1" dirty="0"/>
              </a:p>
            </p:txBody>
          </p:sp>
          <p:grpSp>
            <p:nvGrpSpPr>
              <p:cNvPr id="37" name="36 Grupo"/>
              <p:cNvGrpSpPr/>
              <p:nvPr/>
            </p:nvGrpSpPr>
            <p:grpSpPr>
              <a:xfrm>
                <a:off x="357158" y="3929066"/>
                <a:ext cx="2571768" cy="2428892"/>
                <a:chOff x="357158" y="3929066"/>
                <a:chExt cx="2571768" cy="2428892"/>
              </a:xfrm>
            </p:grpSpPr>
            <p:grpSp>
              <p:nvGrpSpPr>
                <p:cNvPr id="32" name="31 Grupo"/>
                <p:cNvGrpSpPr/>
                <p:nvPr/>
              </p:nvGrpSpPr>
              <p:grpSpPr>
                <a:xfrm>
                  <a:off x="357158" y="3929066"/>
                  <a:ext cx="2571768" cy="2428892"/>
                  <a:chOff x="428596" y="4000504"/>
                  <a:chExt cx="2571768" cy="2428892"/>
                </a:xfrm>
              </p:grpSpPr>
              <p:sp>
                <p:nvSpPr>
                  <p:cNvPr id="23" name="22 Rectángulo"/>
                  <p:cNvSpPr/>
                  <p:nvPr/>
                </p:nvSpPr>
                <p:spPr>
                  <a:xfrm>
                    <a:off x="428596" y="4000504"/>
                    <a:ext cx="2571768" cy="2428892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bg2">
                          <a:lumMod val="90000"/>
                        </a:schemeClr>
                      </a:solidFill>
                    </a:endParaRPr>
                  </a:p>
                </p:txBody>
              </p:sp>
              <p:pic>
                <p:nvPicPr>
                  <p:cNvPr id="20" name="19 Imagen" descr="b26721-1.jpg"/>
                  <p:cNvPicPr>
                    <a:picLocks noChangeAspect="1"/>
                  </p:cNvPicPr>
                  <p:nvPr/>
                </p:nvPicPr>
                <p:blipFill>
                  <a:blip r:embed="rId13" cstate="print"/>
                  <a:srcRect l="28246" t="26202" r="26593" b="16008"/>
                  <a:stretch>
                    <a:fillRect/>
                  </a:stretch>
                </p:blipFill>
                <p:spPr>
                  <a:xfrm>
                    <a:off x="571472" y="4920624"/>
                    <a:ext cx="857256" cy="691521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  <p:pic>
                <p:nvPicPr>
                  <p:cNvPr id="26" name="25 Imagen" descr="b48229.jpg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lum bright="10000"/>
                  </a:blip>
                  <a:srcRect l="13303" t="16445" r="24204" b="13124"/>
                  <a:stretch>
                    <a:fillRect/>
                  </a:stretch>
                </p:blipFill>
                <p:spPr>
                  <a:xfrm flipH="1">
                    <a:off x="571472" y="5715016"/>
                    <a:ext cx="857256" cy="633624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  <p:pic>
                <p:nvPicPr>
                  <p:cNvPr id="205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712909" y="4929198"/>
                    <a:ext cx="1144579" cy="642942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  <p:pic>
                <p:nvPicPr>
                  <p:cNvPr id="3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lum bright="-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472" y="4143380"/>
                    <a:ext cx="857256" cy="636138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  <p:pic>
                <p:nvPicPr>
                  <p:cNvPr id="205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lum bright="10000" contras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2042" y="4143381"/>
                    <a:ext cx="1135446" cy="642942"/>
                  </a:xfrm>
                  <a:prstGeom prst="rect">
                    <a:avLst/>
                  </a:prstGeom>
                  <a:effectLst>
                    <a:outerShdw blurRad="292100" dist="101600" dir="2700000" algn="ctr" rotWithShape="0">
                      <a:schemeClr val="tx1">
                        <a:lumMod val="65000"/>
                        <a:alpha val="65000"/>
                      </a:schemeClr>
                    </a:outerShdw>
                  </a:effectLst>
                </p:spPr>
              </p:pic>
            </p:grpSp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lum bright="-10000"/>
                </a:blip>
                <a:srcRect/>
                <a:stretch>
                  <a:fillRect/>
                </a:stretch>
              </p:blipFill>
              <p:spPr bwMode="auto">
                <a:xfrm>
                  <a:off x="1643042" y="5666314"/>
                  <a:ext cx="1143008" cy="620206"/>
                </a:xfrm>
                <a:prstGeom prst="rect">
                  <a:avLst/>
                </a:prstGeom>
                <a:effectLst>
                  <a:outerShdw blurRad="292100" dist="101600" dir="2700000" algn="ctr" rotWithShape="0">
                    <a:schemeClr val="tx1">
                      <a:lumMod val="65000"/>
                      <a:alpha val="65000"/>
                    </a:schemeClr>
                  </a:outerShdw>
                </a:effectLst>
              </p:spPr>
            </p:pic>
          </p:grpSp>
        </p:grpSp>
        <p:pic>
          <p:nvPicPr>
            <p:cNvPr id="25" name="24 Imagen" descr="Dediles_caucho"/>
            <p:cNvPicPr>
              <a:picLocks noChangeAspect="1"/>
            </p:cNvPicPr>
            <p:nvPr/>
          </p:nvPicPr>
          <p:blipFill>
            <a:blip r:embed="rId18" cstate="print"/>
            <a:srcRect l="25665"/>
            <a:stretch>
              <a:fillRect/>
            </a:stretch>
          </p:blipFill>
          <p:spPr bwMode="auto">
            <a:xfrm>
              <a:off x="2285984" y="1000108"/>
              <a:ext cx="564778" cy="8572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9198</TotalTime>
  <Words>1130</Words>
  <Application>Microsoft Office PowerPoint</Application>
  <PresentationFormat>Presentación en pantalla (4:3)</PresentationFormat>
  <Paragraphs>140</Paragraphs>
  <Slides>16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Applying the Data Collection Framework (DCF) to fisheries systems in the ORs: state of play and challenges in the Canary Islands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Marked and known-age Octopus vulgaris beaks: age validation and life-event recording</dc:title>
  <dc:creator>Catalina</dc:creator>
  <cp:lastModifiedBy>Catalina</cp:lastModifiedBy>
  <cp:revision>1006</cp:revision>
  <dcterms:created xsi:type="dcterms:W3CDTF">2015-10-28T13:07:22Z</dcterms:created>
  <dcterms:modified xsi:type="dcterms:W3CDTF">2018-06-25T15:50:46Z</dcterms:modified>
</cp:coreProperties>
</file>