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70" r:id="rId2"/>
    <p:sldMasterId id="2147483693" r:id="rId3"/>
    <p:sldMasterId id="2147483705" r:id="rId4"/>
    <p:sldMasterId id="2147483707" r:id="rId5"/>
  </p:sldMasterIdLst>
  <p:notesMasterIdLst>
    <p:notesMasterId r:id="rId18"/>
  </p:notesMasterIdLst>
  <p:handoutMasterIdLst>
    <p:handoutMasterId r:id="rId19"/>
  </p:handoutMasterIdLst>
  <p:sldIdLst>
    <p:sldId id="321" r:id="rId6"/>
    <p:sldId id="322" r:id="rId7"/>
    <p:sldId id="293" r:id="rId8"/>
    <p:sldId id="327" r:id="rId9"/>
    <p:sldId id="339" r:id="rId10"/>
    <p:sldId id="363" r:id="rId11"/>
    <p:sldId id="329" r:id="rId12"/>
    <p:sldId id="341" r:id="rId13"/>
    <p:sldId id="375" r:id="rId14"/>
    <p:sldId id="387" r:id="rId15"/>
    <p:sldId id="313" r:id="rId16"/>
    <p:sldId id="318" r:id="rId17"/>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LOPIS Patricia" initials="LP" lastIdx="1" clrIdx="0"/>
  <p:cmAuthor id="1" name="Alain KAUFFMANN " initials="AK" lastIdx="0" clrIdx="1"/>
  <p:cmAuthor id="2" name="Author" initials="LF"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D84"/>
    <a:srgbClr val="DCE6F2"/>
    <a:srgbClr val="898989"/>
    <a:srgbClr val="953735"/>
    <a:srgbClr val="D1D7E6"/>
    <a:srgbClr val="7F7F7F"/>
    <a:srgbClr val="000000"/>
    <a:srgbClr val="265C9E"/>
    <a:srgbClr val="2E70C0"/>
    <a:srgbClr val="6F6F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29" autoAdjust="0"/>
  </p:normalViewPr>
  <p:slideViewPr>
    <p:cSldViewPr>
      <p:cViewPr varScale="1">
        <p:scale>
          <a:sx n="105" d="100"/>
          <a:sy n="105" d="100"/>
        </p:scale>
        <p:origin x="186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8" d="100"/>
          <a:sy n="78" d="100"/>
        </p:scale>
        <p:origin x="3978" y="10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89A38DC9-FCA0-4AC0-BA7A-DF8B8CB3C73B}" type="datetimeFigureOut">
              <a:rPr lang="en-GB" smtClean="0"/>
              <a:t>22/06/2018</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CF02AD66-BE10-4AA3-8C44-3CE802C66AF4}" type="slidenum">
              <a:rPr lang="en-GB" smtClean="0"/>
              <a:t>‹#›</a:t>
            </a:fld>
            <a:endParaRPr lang="en-GB"/>
          </a:p>
        </p:txBody>
      </p:sp>
    </p:spTree>
    <p:extLst>
      <p:ext uri="{BB962C8B-B14F-4D97-AF65-F5344CB8AC3E}">
        <p14:creationId xmlns:p14="http://schemas.microsoft.com/office/powerpoint/2010/main" val="1256311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A3440513-CC0C-41CB-9168-D26C51F7E2BD}" type="datetimeFigureOut">
              <a:rPr lang="en-GB" smtClean="0"/>
              <a:t>22/06/2018</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B74AB218-0F31-44C4-ABDB-E005E26133B4}" type="slidenum">
              <a:rPr lang="en-GB" smtClean="0"/>
              <a:t>‹#›</a:t>
            </a:fld>
            <a:endParaRPr lang="en-GB"/>
          </a:p>
        </p:txBody>
      </p:sp>
    </p:spTree>
    <p:extLst>
      <p:ext uri="{BB962C8B-B14F-4D97-AF65-F5344CB8AC3E}">
        <p14:creationId xmlns:p14="http://schemas.microsoft.com/office/powerpoint/2010/main" val="335425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74AB218-0F31-44C4-ABDB-E005E26133B4}" type="slidenum">
              <a:rPr lang="en-GB" smtClean="0"/>
              <a:t>1</a:t>
            </a:fld>
            <a:endParaRPr lang="en-GB"/>
          </a:p>
        </p:txBody>
      </p:sp>
    </p:spTree>
    <p:extLst>
      <p:ext uri="{BB962C8B-B14F-4D97-AF65-F5344CB8AC3E}">
        <p14:creationId xmlns:p14="http://schemas.microsoft.com/office/powerpoint/2010/main" val="2268415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10</a:t>
            </a:fld>
            <a:endParaRPr lang="en-GB"/>
          </a:p>
        </p:txBody>
      </p:sp>
    </p:spTree>
    <p:extLst>
      <p:ext uri="{BB962C8B-B14F-4D97-AF65-F5344CB8AC3E}">
        <p14:creationId xmlns:p14="http://schemas.microsoft.com/office/powerpoint/2010/main" val="3093216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14CCA0-3EE8-4AC6-ABE5-D42681C76F3B}" type="slidenum">
              <a:rPr lang="en-GB" smtClean="0"/>
              <a:t>11</a:t>
            </a:fld>
            <a:endParaRPr lang="en-GB"/>
          </a:p>
        </p:txBody>
      </p:sp>
    </p:spTree>
    <p:extLst>
      <p:ext uri="{BB962C8B-B14F-4D97-AF65-F5344CB8AC3E}">
        <p14:creationId xmlns:p14="http://schemas.microsoft.com/office/powerpoint/2010/main" val="3748569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2</a:t>
            </a:fld>
            <a:endParaRPr lang="en-GB"/>
          </a:p>
        </p:txBody>
      </p:sp>
    </p:spTree>
    <p:extLst>
      <p:ext uri="{BB962C8B-B14F-4D97-AF65-F5344CB8AC3E}">
        <p14:creationId xmlns:p14="http://schemas.microsoft.com/office/powerpoint/2010/main" val="3862135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3</a:t>
            </a:fld>
            <a:endParaRPr lang="en-GB"/>
          </a:p>
        </p:txBody>
      </p:sp>
    </p:spTree>
    <p:extLst>
      <p:ext uri="{BB962C8B-B14F-4D97-AF65-F5344CB8AC3E}">
        <p14:creationId xmlns:p14="http://schemas.microsoft.com/office/powerpoint/2010/main" val="3862135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4</a:t>
            </a:fld>
            <a:endParaRPr lang="en-GB"/>
          </a:p>
        </p:txBody>
      </p:sp>
    </p:spTree>
    <p:extLst>
      <p:ext uri="{BB962C8B-B14F-4D97-AF65-F5344CB8AC3E}">
        <p14:creationId xmlns:p14="http://schemas.microsoft.com/office/powerpoint/2010/main" val="3862135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5</a:t>
            </a:fld>
            <a:endParaRPr lang="en-GB"/>
          </a:p>
        </p:txBody>
      </p:sp>
    </p:spTree>
    <p:extLst>
      <p:ext uri="{BB962C8B-B14F-4D97-AF65-F5344CB8AC3E}">
        <p14:creationId xmlns:p14="http://schemas.microsoft.com/office/powerpoint/2010/main" val="1884383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6</a:t>
            </a:fld>
            <a:endParaRPr lang="en-GB"/>
          </a:p>
        </p:txBody>
      </p:sp>
    </p:spTree>
    <p:extLst>
      <p:ext uri="{BB962C8B-B14F-4D97-AF65-F5344CB8AC3E}">
        <p14:creationId xmlns:p14="http://schemas.microsoft.com/office/powerpoint/2010/main" val="778507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7</a:t>
            </a:fld>
            <a:endParaRPr lang="en-GB"/>
          </a:p>
        </p:txBody>
      </p:sp>
    </p:spTree>
    <p:extLst>
      <p:ext uri="{BB962C8B-B14F-4D97-AF65-F5344CB8AC3E}">
        <p14:creationId xmlns:p14="http://schemas.microsoft.com/office/powerpoint/2010/main" val="3862135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8</a:t>
            </a:fld>
            <a:endParaRPr lang="en-GB"/>
          </a:p>
        </p:txBody>
      </p:sp>
    </p:spTree>
    <p:extLst>
      <p:ext uri="{BB962C8B-B14F-4D97-AF65-F5344CB8AC3E}">
        <p14:creationId xmlns:p14="http://schemas.microsoft.com/office/powerpoint/2010/main" val="3862135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721232-E3EA-4C41-B56F-65D9836D1CCF}" type="slidenum">
              <a:rPr lang="en-GB" smtClean="0"/>
              <a:t>9</a:t>
            </a:fld>
            <a:endParaRPr lang="en-GB"/>
          </a:p>
        </p:txBody>
      </p:sp>
    </p:spTree>
    <p:extLst>
      <p:ext uri="{BB962C8B-B14F-4D97-AF65-F5344CB8AC3E}">
        <p14:creationId xmlns:p14="http://schemas.microsoft.com/office/powerpoint/2010/main" val="101832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26 June 2018</a:t>
            </a:r>
            <a:endParaRPr lang="en-GB"/>
          </a:p>
        </p:txBody>
      </p:sp>
      <p:sp>
        <p:nvSpPr>
          <p:cNvPr id="5" name="Footer Placeholder 4"/>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6" name="Slide Number Placeholder 5"/>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42545141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26 June 2018</a:t>
            </a:r>
            <a:endParaRPr lang="en-GB"/>
          </a:p>
        </p:txBody>
      </p:sp>
      <p:sp>
        <p:nvSpPr>
          <p:cNvPr id="5" name="Footer Placeholder 4"/>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6" name="Slide Number Placeholder 5"/>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38607363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26 June 2018</a:t>
            </a:r>
            <a:endParaRPr lang="en-GB"/>
          </a:p>
        </p:txBody>
      </p:sp>
      <p:sp>
        <p:nvSpPr>
          <p:cNvPr id="5" name="Footer Placeholder 4"/>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6" name="Slide Number Placeholder 5"/>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2817595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r>
              <a:rPr lang="en-US" smtClean="0">
                <a:solidFill>
                  <a:prstClr val="white"/>
                </a:solidFill>
              </a:rPr>
              <a:t>26 June 2018</a:t>
            </a:r>
            <a:endParaRPr lang="en-GB" dirty="0">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EIAH Study on IPs in the ORs – ORs Forum for Maritime Affairs and Fisheries</a:t>
            </a:r>
            <a:endParaRPr lang="en-GB" dirty="0">
              <a:solidFill>
                <a:prstClr val="white"/>
              </a:solidFill>
            </a:endParaRPr>
          </a:p>
        </p:txBody>
      </p:sp>
      <p:sp>
        <p:nvSpPr>
          <p:cNvPr id="6" name="Slide Number Placeholder 5"/>
          <p:cNvSpPr>
            <a:spLocks noGrp="1"/>
          </p:cNvSpPr>
          <p:nvPr>
            <p:ph type="sldNum" sz="quarter" idx="12"/>
          </p:nvPr>
        </p:nvSpPr>
        <p:spPr/>
        <p:txBody>
          <a:bodyPr/>
          <a:lstStyle>
            <a:lvl1pPr>
              <a:defRPr sz="900"/>
            </a:lvl1pPr>
          </a:lstStyle>
          <a:p>
            <a:fld id="{FD0A51CA-4611-42BC-8C78-05A9D4A054CC}"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4957982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827" y="1268760"/>
            <a:ext cx="4244975" cy="489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2" y="1268760"/>
            <a:ext cx="4244975" cy="489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r>
              <a:rPr lang="en-US" smtClean="0">
                <a:solidFill>
                  <a:prstClr val="white"/>
                </a:solidFill>
              </a:rPr>
              <a:t>26 June 2018</a:t>
            </a:r>
            <a:endParaRPr lang="en-GB">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EIAH Study on IPs in the ORs – ORs Forum for Maritime Affairs and Fisheries</a:t>
            </a:r>
            <a:endParaRPr lang="en-GB">
              <a:solidFill>
                <a:prstClr val="white"/>
              </a:solidFill>
            </a:endParaRPr>
          </a:p>
        </p:txBody>
      </p:sp>
      <p:sp>
        <p:nvSpPr>
          <p:cNvPr id="7" name="Slide Number Placeholder 6"/>
          <p:cNvSpPr>
            <a:spLocks noGrp="1"/>
          </p:cNvSpPr>
          <p:nvPr>
            <p:ph type="sldNum" sz="quarter" idx="12"/>
          </p:nvPr>
        </p:nvSpPr>
        <p:spPr/>
        <p:txBody>
          <a:bodyPr/>
          <a:lstStyle/>
          <a:p>
            <a:fld id="{7B5726B0-BA77-4468-99C9-1D2C1D064D2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4292585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label">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250827" y="1279598"/>
            <a:ext cx="4321173" cy="4896000"/>
          </a:xfrm>
        </p:spPr>
        <p:txBody>
          <a:bodyPr/>
          <a:lstStyle>
            <a:lvl1pPr marL="0" indent="0">
              <a:buNone/>
              <a:defRPr/>
            </a:lvl1pPr>
          </a:lstStyle>
          <a:p>
            <a:endParaRPr lang="en-GB" dirty="0"/>
          </a:p>
        </p:txBody>
      </p: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Content Placeholder 3"/>
          <p:cNvSpPr>
            <a:spLocks noGrp="1"/>
          </p:cNvSpPr>
          <p:nvPr>
            <p:ph sz="half" idx="2"/>
          </p:nvPr>
        </p:nvSpPr>
        <p:spPr>
          <a:xfrm>
            <a:off x="4572003" y="1268760"/>
            <a:ext cx="4321175" cy="4896000"/>
          </a:xfrm>
          <a:solidFill>
            <a:schemeClr val="accent4">
              <a:alpha val="40000"/>
            </a:schemeClr>
          </a:solidFill>
        </p:spPr>
        <p:txBody>
          <a:bodyPr>
            <a:normAutofit/>
          </a:bodyPr>
          <a:lstStyle>
            <a:lvl1pPr marL="0" indent="0">
              <a:buNone/>
              <a:defRPr sz="24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US" smtClean="0">
                <a:solidFill>
                  <a:prstClr val="white"/>
                </a:solidFill>
              </a:rPr>
              <a:t>26 June 2018</a:t>
            </a:r>
            <a:endParaRPr lang="en-GB">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EIAH Study on IPs in the ORs – ORs Forum for Maritime Affairs and Fisheries</a:t>
            </a:r>
            <a:endParaRPr lang="en-GB">
              <a:solidFill>
                <a:prstClr val="white"/>
              </a:solidFill>
            </a:endParaRPr>
          </a:p>
        </p:txBody>
      </p:sp>
      <p:sp>
        <p:nvSpPr>
          <p:cNvPr id="7" name="Slide Number Placeholder 6"/>
          <p:cNvSpPr>
            <a:spLocks noGrp="1"/>
          </p:cNvSpPr>
          <p:nvPr>
            <p:ph type="sldNum" sz="quarter" idx="12"/>
          </p:nvPr>
        </p:nvSpPr>
        <p:spPr/>
        <p:txBody>
          <a:bodyPr/>
          <a:lstStyle/>
          <a:p>
            <a:fld id="{7B5726B0-BA77-4468-99C9-1D2C1D064D2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42857985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r>
              <a:rPr lang="en-US" smtClean="0">
                <a:solidFill>
                  <a:prstClr val="white"/>
                </a:solidFill>
              </a:rPr>
              <a:t>26 June 2018</a:t>
            </a:r>
            <a:endParaRPr lang="en-GB" dirty="0">
              <a:solidFill>
                <a:prstClr val="white"/>
              </a:solidFill>
            </a:endParaRPr>
          </a:p>
        </p:txBody>
      </p:sp>
      <p:sp>
        <p:nvSpPr>
          <p:cNvPr id="4" name="Footer Placeholder 3"/>
          <p:cNvSpPr>
            <a:spLocks noGrp="1"/>
          </p:cNvSpPr>
          <p:nvPr>
            <p:ph type="ftr" sz="quarter" idx="11"/>
          </p:nvPr>
        </p:nvSpPr>
        <p:spPr/>
        <p:txBody>
          <a:bodyPr/>
          <a:lstStyle/>
          <a:p>
            <a:r>
              <a:rPr lang="en-US" smtClean="0">
                <a:solidFill>
                  <a:prstClr val="white"/>
                </a:solidFill>
              </a:rPr>
              <a:t>EIAH Study on IPs in the ORs – ORs Forum for Maritime Affairs and Fisheries</a:t>
            </a:r>
            <a:endParaRPr lang="en-GB" dirty="0">
              <a:solidFill>
                <a:prstClr val="white"/>
              </a:solidFill>
            </a:endParaRPr>
          </a:p>
        </p:txBody>
      </p:sp>
      <p:sp>
        <p:nvSpPr>
          <p:cNvPr id="5" name="Slide Number Placeholder 4"/>
          <p:cNvSpPr>
            <a:spLocks noGrp="1"/>
          </p:cNvSpPr>
          <p:nvPr>
            <p:ph type="sldNum" sz="quarter" idx="12"/>
          </p:nvPr>
        </p:nvSpPr>
        <p:spPr/>
        <p:txBody>
          <a:bodyPr/>
          <a:lstStyle/>
          <a:p>
            <a:fld id="{FD0A51CA-4611-42BC-8C78-05A9D4A054CC}" type="slidenum">
              <a:rPr lang="en-GB" smtClean="0">
                <a:solidFill>
                  <a:prstClr val="white"/>
                </a:solidFill>
              </a:rPr>
              <a:pPr/>
              <a:t>‹#›</a:t>
            </a:fld>
            <a:endParaRPr lang="en-GB" dirty="0">
              <a:solidFill>
                <a:prstClr val="white"/>
              </a:solidFill>
            </a:endParaRPr>
          </a:p>
        </p:txBody>
      </p:sp>
      <p:sp>
        <p:nvSpPr>
          <p:cNvPr id="7" name="Picture Placeholder 6"/>
          <p:cNvSpPr>
            <a:spLocks noGrp="1"/>
          </p:cNvSpPr>
          <p:nvPr>
            <p:ph type="pic" sz="quarter" idx="13" hasCustomPrompt="1"/>
          </p:nvPr>
        </p:nvSpPr>
        <p:spPr>
          <a:xfrm>
            <a:off x="250825" y="1268414"/>
            <a:ext cx="4284000" cy="4032795"/>
          </a:xfrm>
        </p:spPr>
        <p:txBody>
          <a:bodyPr/>
          <a:lstStyle>
            <a:lvl1pPr marL="0" indent="0">
              <a:buNone/>
              <a:defRPr/>
            </a:lvl1pPr>
          </a:lstStyle>
          <a:p>
            <a:r>
              <a:rPr lang="fr-BE" dirty="0" smtClean="0"/>
              <a:t>Click to insert </a:t>
            </a:r>
            <a:r>
              <a:rPr lang="fr-BE" dirty="0" err="1" smtClean="0"/>
              <a:t>your</a:t>
            </a:r>
            <a:r>
              <a:rPr lang="fr-BE" dirty="0" smtClean="0"/>
              <a:t> Picture</a:t>
            </a:r>
            <a:endParaRPr lang="en-GB" dirty="0"/>
          </a:p>
        </p:txBody>
      </p:sp>
      <p:sp>
        <p:nvSpPr>
          <p:cNvPr id="8" name="Picture Placeholder 6"/>
          <p:cNvSpPr>
            <a:spLocks noGrp="1"/>
          </p:cNvSpPr>
          <p:nvPr>
            <p:ph type="pic" sz="quarter" idx="14" hasCustomPrompt="1"/>
          </p:nvPr>
        </p:nvSpPr>
        <p:spPr>
          <a:xfrm>
            <a:off x="4608004" y="1269850"/>
            <a:ext cx="4284000" cy="4031358"/>
          </a:xfrm>
        </p:spPr>
        <p:txBody>
          <a:bodyPr/>
          <a:lstStyle>
            <a:lvl1pPr marL="0" indent="0">
              <a:buNone/>
              <a:defRPr/>
            </a:lvl1pPr>
          </a:lstStyle>
          <a:p>
            <a:r>
              <a:rPr lang="fr-BE" dirty="0" smtClean="0"/>
              <a:t>Click to insert </a:t>
            </a:r>
            <a:r>
              <a:rPr lang="fr-BE" dirty="0" err="1" smtClean="0"/>
              <a:t>your</a:t>
            </a:r>
            <a:r>
              <a:rPr lang="fr-BE" dirty="0" smtClean="0"/>
              <a:t> Picture</a:t>
            </a:r>
            <a:endParaRPr lang="en-GB" dirty="0"/>
          </a:p>
        </p:txBody>
      </p:sp>
      <p:sp>
        <p:nvSpPr>
          <p:cNvPr id="10" name="Text Placeholder 9"/>
          <p:cNvSpPr>
            <a:spLocks noGrp="1"/>
          </p:cNvSpPr>
          <p:nvPr>
            <p:ph type="body" sz="quarter" idx="15"/>
          </p:nvPr>
        </p:nvSpPr>
        <p:spPr>
          <a:xfrm>
            <a:off x="250827" y="5373216"/>
            <a:ext cx="8642351" cy="792634"/>
          </a:xfrm>
          <a:solidFill>
            <a:schemeClr val="accent2"/>
          </a:solidFill>
        </p:spPr>
        <p:txBody>
          <a:bodyPr>
            <a:normAutofit/>
          </a:bodyPr>
          <a:lstStyle>
            <a:lvl1pPr marL="0" inden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31485106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solidFill>
                  <a:prstClr val="white"/>
                </a:solidFill>
              </a:rPr>
              <a:t>26 June 2018</a:t>
            </a:r>
            <a:endParaRPr lang="en-GB" dirty="0">
              <a:solidFill>
                <a:prstClr val="white"/>
              </a:solidFill>
            </a:endParaRPr>
          </a:p>
        </p:txBody>
      </p:sp>
      <p:sp>
        <p:nvSpPr>
          <p:cNvPr id="4" name="Footer Placeholder 3"/>
          <p:cNvSpPr>
            <a:spLocks noGrp="1"/>
          </p:cNvSpPr>
          <p:nvPr>
            <p:ph type="ftr" sz="quarter" idx="11"/>
          </p:nvPr>
        </p:nvSpPr>
        <p:spPr/>
        <p:txBody>
          <a:bodyPr/>
          <a:lstStyle/>
          <a:p>
            <a:r>
              <a:rPr lang="en-US" smtClean="0">
                <a:solidFill>
                  <a:prstClr val="white"/>
                </a:solidFill>
              </a:rPr>
              <a:t>EIAH Study on IPs in the ORs – ORs Forum for Maritime Affairs and Fisheries</a:t>
            </a:r>
            <a:endParaRPr lang="en-GB" dirty="0">
              <a:solidFill>
                <a:prstClr val="white"/>
              </a:solidFill>
            </a:endParaRPr>
          </a:p>
        </p:txBody>
      </p:sp>
      <p:sp>
        <p:nvSpPr>
          <p:cNvPr id="5" name="Slide Number Placeholder 4"/>
          <p:cNvSpPr>
            <a:spLocks noGrp="1"/>
          </p:cNvSpPr>
          <p:nvPr>
            <p:ph type="sldNum" sz="quarter" idx="12"/>
          </p:nvPr>
        </p:nvSpPr>
        <p:spPr/>
        <p:txBody>
          <a:bodyPr/>
          <a:lstStyle/>
          <a:p>
            <a:fld id="{FD0A51CA-4611-42BC-8C78-05A9D4A054CC}" type="slidenum">
              <a:rPr lang="en-GB" smtClean="0">
                <a:solidFill>
                  <a:prstClr val="white"/>
                </a:solidFill>
              </a:rPr>
              <a:pPr/>
              <a:t>‹#›</a:t>
            </a:fld>
            <a:endParaRPr lang="en-GB" dirty="0">
              <a:solidFill>
                <a:prstClr val="white"/>
              </a:solidFill>
            </a:endParaRPr>
          </a:p>
        </p:txBody>
      </p:sp>
      <p:sp>
        <p:nvSpPr>
          <p:cNvPr id="7" name="Media Placeholder 6"/>
          <p:cNvSpPr>
            <a:spLocks noGrp="1"/>
          </p:cNvSpPr>
          <p:nvPr>
            <p:ph type="media" sz="quarter" idx="13" hasCustomPrompt="1"/>
          </p:nvPr>
        </p:nvSpPr>
        <p:spPr>
          <a:xfrm>
            <a:off x="251999" y="1267199"/>
            <a:ext cx="8643600" cy="4888800"/>
          </a:xfrm>
        </p:spPr>
        <p:txBody>
          <a:bodyPr/>
          <a:lstStyle>
            <a:lvl1pPr marL="0" indent="0">
              <a:buNone/>
              <a:defRPr/>
            </a:lvl1pPr>
          </a:lstStyle>
          <a:p>
            <a:r>
              <a:rPr lang="fr-BE" dirty="0" smtClean="0"/>
              <a:t>Click to insert </a:t>
            </a:r>
            <a:r>
              <a:rPr lang="fr-BE" dirty="0" err="1" smtClean="0"/>
              <a:t>your</a:t>
            </a:r>
            <a:r>
              <a:rPr lang="fr-BE" dirty="0" smtClean="0"/>
              <a:t> Media</a:t>
            </a:r>
            <a:endParaRPr lang="en-GB" dirty="0"/>
          </a:p>
        </p:txBody>
      </p:sp>
    </p:spTree>
    <p:extLst>
      <p:ext uri="{BB962C8B-B14F-4D97-AF65-F5344CB8AC3E}">
        <p14:creationId xmlns:p14="http://schemas.microsoft.com/office/powerpoint/2010/main" val="402159753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white"/>
                </a:solidFill>
              </a:rPr>
              <a:t>26 June 2018</a:t>
            </a:r>
            <a:endParaRPr lang="en-GB">
              <a:solidFill>
                <a:prstClr val="white"/>
              </a:solidFill>
            </a:endParaRPr>
          </a:p>
        </p:txBody>
      </p:sp>
      <p:sp>
        <p:nvSpPr>
          <p:cNvPr id="3" name="Footer Placeholder 2"/>
          <p:cNvSpPr>
            <a:spLocks noGrp="1"/>
          </p:cNvSpPr>
          <p:nvPr>
            <p:ph type="ftr" sz="quarter" idx="11"/>
          </p:nvPr>
        </p:nvSpPr>
        <p:spPr/>
        <p:txBody>
          <a:bodyPr/>
          <a:lstStyle/>
          <a:p>
            <a:r>
              <a:rPr lang="en-US" smtClean="0">
                <a:solidFill>
                  <a:prstClr val="white"/>
                </a:solidFill>
              </a:rPr>
              <a:t>EIAH Study on IPs in the ORs – ORs Forum for Maritime Affairs and Fisheries</a:t>
            </a:r>
            <a:endParaRPr lang="en-GB">
              <a:solidFill>
                <a:prstClr val="white"/>
              </a:solidFill>
            </a:endParaRPr>
          </a:p>
        </p:txBody>
      </p:sp>
      <p:sp>
        <p:nvSpPr>
          <p:cNvPr id="4" name="Slide Number Placeholder 3"/>
          <p:cNvSpPr>
            <a:spLocks noGrp="1"/>
          </p:cNvSpPr>
          <p:nvPr>
            <p:ph type="sldNum" sz="quarter" idx="12"/>
          </p:nvPr>
        </p:nvSpPr>
        <p:spPr/>
        <p:txBody>
          <a:bodyPr/>
          <a:lstStyle/>
          <a:p>
            <a:fld id="{FD0A51CA-4611-42BC-8C78-05A9D4A054CC}"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5162663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53014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37111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26 June 2018</a:t>
            </a:r>
            <a:endParaRPr lang="en-GB"/>
          </a:p>
        </p:txBody>
      </p:sp>
      <p:sp>
        <p:nvSpPr>
          <p:cNvPr id="5" name="Footer Placeholder 4"/>
          <p:cNvSpPr>
            <a:spLocks noGrp="1"/>
          </p:cNvSpPr>
          <p:nvPr>
            <p:ph type="ftr" sz="quarter" idx="11"/>
          </p:nvPr>
        </p:nvSpPr>
        <p:spPr>
          <a:xfrm>
            <a:off x="2590800" y="6356350"/>
            <a:ext cx="3962400" cy="365125"/>
          </a:xfrm>
        </p:spPr>
        <p:txBody>
          <a:bodyPr/>
          <a:lstStyle/>
          <a:p>
            <a:r>
              <a:rPr lang="en-US" smtClean="0"/>
              <a:t>EIAH Study on IPs in the ORs – ORs Forum for Maritime Affairs and Fisheries</a:t>
            </a:r>
            <a:endParaRPr lang="en-GB" dirty="0"/>
          </a:p>
        </p:txBody>
      </p:sp>
      <p:sp>
        <p:nvSpPr>
          <p:cNvPr id="6" name="Slide Number Placeholder 5"/>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37143497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328633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663703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410763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433972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078478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940083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208611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362397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EIAH Study on IPs in the ORs – ORs Forum for Maritime Affairs and Fisheries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BB72D-52FF-4217-9670-FF0FC1A09F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709383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2207177"/>
            <a:ext cx="7886700" cy="1325563"/>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21470AD-04EE-4154-BE9D-3656B821CAF9}" type="slidenum">
              <a:rPr lang="en-US" smtClean="0">
                <a:solidFill>
                  <a:prstClr val="black">
                    <a:tint val="75000"/>
                  </a:prstClr>
                </a:solidFill>
              </a:rPr>
              <a:pPr/>
              <a:t>‹#›</a:t>
            </a:fld>
            <a:endParaRPr lang="en-US">
              <a:solidFill>
                <a:prstClr val="black">
                  <a:tint val="75000"/>
                </a:prstClr>
              </a:solidFill>
            </a:endParaRPr>
          </a:p>
        </p:txBody>
      </p:sp>
      <p:sp>
        <p:nvSpPr>
          <p:cNvPr id="6" name="Footer Placeholder 3"/>
          <p:cNvSpPr>
            <a:spLocks noGrp="1"/>
          </p:cNvSpPr>
          <p:nvPr>
            <p:ph type="ftr" sz="quarter" idx="3"/>
          </p:nvPr>
        </p:nvSpPr>
        <p:spPr>
          <a:xfrm>
            <a:off x="2987824" y="6356350"/>
            <a:ext cx="3168352"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r>
              <a:rPr lang="en-US" smtClean="0"/>
              <a:t>EIAH Study on IPs in the ORs – ORs Forum for Maritime Affairs and Fisheries</a:t>
            </a:r>
            <a:endParaRPr lang="en-US" dirty="0"/>
          </a:p>
        </p:txBody>
      </p:sp>
    </p:spTree>
    <p:extLst>
      <p:ext uri="{BB962C8B-B14F-4D97-AF65-F5344CB8AC3E}">
        <p14:creationId xmlns:p14="http://schemas.microsoft.com/office/powerpoint/2010/main" val="23428683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26 June 2018</a:t>
            </a:r>
            <a:endParaRPr lang="en-GB"/>
          </a:p>
        </p:txBody>
      </p:sp>
      <p:sp>
        <p:nvSpPr>
          <p:cNvPr id="5" name="Footer Placeholder 4"/>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6" name="Slide Number Placeholder 5"/>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124597409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26 June 2018</a:t>
            </a:r>
            <a:endParaRPr lang="en-GB"/>
          </a:p>
        </p:txBody>
      </p:sp>
      <p:sp>
        <p:nvSpPr>
          <p:cNvPr id="6" name="Slide Number Placeholder 5"/>
          <p:cNvSpPr>
            <a:spLocks noGrp="1"/>
          </p:cNvSpPr>
          <p:nvPr>
            <p:ph type="sldNum" sz="quarter" idx="12"/>
          </p:nvPr>
        </p:nvSpPr>
        <p:spPr/>
        <p:txBody>
          <a:bodyPr/>
          <a:lstStyle/>
          <a:p>
            <a:fld id="{FE8A7C98-EA55-4E0F-BC1C-0CA097A98F4F}" type="slidenum">
              <a:rPr lang="en-GB" smtClean="0"/>
              <a:t>‹#›</a:t>
            </a:fld>
            <a:endParaRPr lang="en-GB"/>
          </a:p>
        </p:txBody>
      </p:sp>
      <p:sp>
        <p:nvSpPr>
          <p:cNvPr id="7" name="Footer Placeholder 3"/>
          <p:cNvSpPr>
            <a:spLocks noGrp="1"/>
          </p:cNvSpPr>
          <p:nvPr>
            <p:ph type="ftr" sz="quarter" idx="3"/>
          </p:nvPr>
        </p:nvSpPr>
        <p:spPr>
          <a:xfrm>
            <a:off x="2987824" y="6356350"/>
            <a:ext cx="3168352"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r>
              <a:rPr lang="en-US" smtClean="0"/>
              <a:t>EIAH Study on IPs in the ORs – ORs Forum for Maritime Affairs and Fisheries</a:t>
            </a:r>
            <a:endParaRPr lang="en-US" dirty="0"/>
          </a:p>
        </p:txBody>
      </p:sp>
    </p:spTree>
    <p:extLst>
      <p:ext uri="{BB962C8B-B14F-4D97-AF65-F5344CB8AC3E}">
        <p14:creationId xmlns:p14="http://schemas.microsoft.com/office/powerpoint/2010/main" val="378104220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63548" y="2186609"/>
            <a:ext cx="3594652" cy="1323353"/>
          </a:xfrm>
        </p:spPr>
        <p:txBody>
          <a:bodyPr anchor="b">
            <a:noAutofit/>
          </a:bodyPr>
          <a:lstStyle>
            <a:lvl1pPr algn="l">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863548" y="3602038"/>
            <a:ext cx="359465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26 June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6D2BB0-5379-48D1-AD1F-3E4B55A0B97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3"/>
          <p:cNvSpPr>
            <a:spLocks noGrp="1"/>
          </p:cNvSpPr>
          <p:nvPr>
            <p:ph type="ftr" sz="quarter" idx="3"/>
          </p:nvPr>
        </p:nvSpPr>
        <p:spPr>
          <a:xfrm>
            <a:off x="2987824" y="6356350"/>
            <a:ext cx="3168352"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r>
              <a:rPr lang="en-US" smtClean="0"/>
              <a:t>EIAH Study on IPs in the ORs – ORs Forum for Maritime Affairs and Fisheries</a:t>
            </a:r>
            <a:endParaRPr lang="en-US" dirty="0"/>
          </a:p>
        </p:txBody>
      </p:sp>
    </p:spTree>
    <p:extLst>
      <p:ext uri="{BB962C8B-B14F-4D97-AF65-F5344CB8AC3E}">
        <p14:creationId xmlns:p14="http://schemas.microsoft.com/office/powerpoint/2010/main" val="1635212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26 June 2018</a:t>
            </a:r>
            <a:endParaRPr lang="en-GB"/>
          </a:p>
        </p:txBody>
      </p:sp>
      <p:sp>
        <p:nvSpPr>
          <p:cNvPr id="6" name="Footer Placeholder 5"/>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7" name="Slide Number Placeholder 6"/>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31672701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26 June 2018</a:t>
            </a:r>
            <a:endParaRPr lang="en-GB"/>
          </a:p>
        </p:txBody>
      </p:sp>
      <p:sp>
        <p:nvSpPr>
          <p:cNvPr id="8" name="Footer Placeholder 7"/>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9" name="Slide Number Placeholder 8"/>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29113150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26 June 2018</a:t>
            </a:r>
            <a:endParaRPr lang="en-GB"/>
          </a:p>
        </p:txBody>
      </p:sp>
      <p:sp>
        <p:nvSpPr>
          <p:cNvPr id="4" name="Footer Placeholder 3"/>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5" name="Slide Number Placeholder 4"/>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245663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 June 2018</a:t>
            </a:r>
            <a:endParaRPr lang="en-GB"/>
          </a:p>
        </p:txBody>
      </p:sp>
      <p:sp>
        <p:nvSpPr>
          <p:cNvPr id="3" name="Footer Placeholder 2"/>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4" name="Slide Number Placeholder 3"/>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39488022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26 June 2018</a:t>
            </a:r>
            <a:endParaRPr lang="en-GB"/>
          </a:p>
        </p:txBody>
      </p:sp>
      <p:sp>
        <p:nvSpPr>
          <p:cNvPr id="6" name="Footer Placeholder 5"/>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7" name="Slide Number Placeholder 6"/>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41060882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26 June 2018</a:t>
            </a:r>
            <a:endParaRPr lang="en-GB"/>
          </a:p>
        </p:txBody>
      </p:sp>
      <p:sp>
        <p:nvSpPr>
          <p:cNvPr id="6" name="Footer Placeholder 5"/>
          <p:cNvSpPr>
            <a:spLocks noGrp="1"/>
          </p:cNvSpPr>
          <p:nvPr>
            <p:ph type="ftr" sz="quarter" idx="11"/>
          </p:nvPr>
        </p:nvSpPr>
        <p:spPr/>
        <p:txBody>
          <a:bodyPr/>
          <a:lstStyle/>
          <a:p>
            <a:r>
              <a:rPr lang="en-US" smtClean="0"/>
              <a:t>EIAH Study on IPs in the ORs – ORs Forum for Maritime Affairs and Fisheries</a:t>
            </a:r>
            <a:endParaRPr lang="en-GB"/>
          </a:p>
        </p:txBody>
      </p:sp>
      <p:sp>
        <p:nvSpPr>
          <p:cNvPr id="7" name="Slide Number Placeholder 6"/>
          <p:cNvSpPr>
            <a:spLocks noGrp="1"/>
          </p:cNvSpPr>
          <p:nvPr>
            <p:ph type="sldNum" sz="quarter" idx="12"/>
          </p:nvPr>
        </p:nvSpPr>
        <p:spPr/>
        <p:txBody>
          <a:bodyPr/>
          <a:lstStyle/>
          <a:p>
            <a:fld id="{FE8A7C98-EA55-4E0F-BC1C-0CA097A98F4F}" type="slidenum">
              <a:rPr lang="en-GB" smtClean="0"/>
              <a:t>‹#›</a:t>
            </a:fld>
            <a:endParaRPr lang="en-GB"/>
          </a:p>
        </p:txBody>
      </p:sp>
    </p:spTree>
    <p:extLst>
      <p:ext uri="{BB962C8B-B14F-4D97-AF65-F5344CB8AC3E}">
        <p14:creationId xmlns:p14="http://schemas.microsoft.com/office/powerpoint/2010/main" val="11712988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26 June 2018</a:t>
            </a:r>
            <a:endParaRPr lang="en-GB"/>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EIAH Study on IPs in the ORs – ORs Forum for Maritime Affairs and Fisheries</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A7C98-EA55-4E0F-BC1C-0CA097A98F4F}" type="slidenum">
              <a:rPr lang="en-GB" smtClean="0"/>
              <a:t>‹#›</a:t>
            </a:fld>
            <a:endParaRPr lang="en-GB"/>
          </a:p>
        </p:txBody>
      </p:sp>
    </p:spTree>
    <p:extLst>
      <p:ext uri="{BB962C8B-B14F-4D97-AF65-F5344CB8AC3E}">
        <p14:creationId xmlns:p14="http://schemas.microsoft.com/office/powerpoint/2010/main" val="2515084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999" y="225424"/>
            <a:ext cx="8643600" cy="576000"/>
          </a:xfrm>
          <a:prstGeom prst="rect">
            <a:avLst/>
          </a:prstGeom>
        </p:spPr>
        <p:txBody>
          <a:bodyPr vert="horz" lIns="91440" tIns="45720" rIns="91440" bIns="45720" rtlCol="0" anchor="t">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251521" y="1268760"/>
            <a:ext cx="8641657" cy="488968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1620000" y="6480000"/>
            <a:ext cx="972000" cy="144000"/>
          </a:xfrm>
          <a:prstGeom prst="rect">
            <a:avLst/>
          </a:prstGeom>
        </p:spPr>
        <p:txBody>
          <a:bodyPr vert="horz" lIns="91440" tIns="45720" rIns="91440" bIns="45720" rtlCol="0" anchor="ctr"/>
          <a:lstStyle>
            <a:lvl1pPr algn="l">
              <a:defRPr sz="900">
                <a:solidFill>
                  <a:schemeClr val="bg1"/>
                </a:solidFill>
              </a:defRPr>
            </a:lvl1pPr>
          </a:lstStyle>
          <a:p>
            <a:r>
              <a:rPr lang="en-US" smtClean="0">
                <a:solidFill>
                  <a:prstClr val="white"/>
                </a:solidFill>
              </a:rPr>
              <a:t>26 June 2018</a:t>
            </a:r>
            <a:endParaRPr lang="en-GB" dirty="0">
              <a:solidFill>
                <a:prstClr val="white"/>
              </a:solidFill>
            </a:endParaRPr>
          </a:p>
        </p:txBody>
      </p:sp>
      <p:sp>
        <p:nvSpPr>
          <p:cNvPr id="5" name="Footer Placeholder 4"/>
          <p:cNvSpPr>
            <a:spLocks noGrp="1"/>
          </p:cNvSpPr>
          <p:nvPr>
            <p:ph type="ftr" sz="quarter" idx="3"/>
          </p:nvPr>
        </p:nvSpPr>
        <p:spPr>
          <a:xfrm>
            <a:off x="2952000" y="6480000"/>
            <a:ext cx="3960260" cy="144000"/>
          </a:xfrm>
          <a:prstGeom prst="rect">
            <a:avLst/>
          </a:prstGeom>
        </p:spPr>
        <p:txBody>
          <a:bodyPr vert="horz" lIns="91440" tIns="45720" rIns="91440" bIns="45720" rtlCol="0" anchor="ctr"/>
          <a:lstStyle>
            <a:lvl1pPr algn="ctr">
              <a:defRPr sz="900" b="0">
                <a:solidFill>
                  <a:schemeClr val="bg1"/>
                </a:solidFill>
              </a:defRPr>
            </a:lvl1pPr>
          </a:lstStyle>
          <a:p>
            <a:r>
              <a:rPr lang="en-US" smtClean="0">
                <a:solidFill>
                  <a:prstClr val="white"/>
                </a:solidFill>
              </a:rPr>
              <a:t>EIAH Study on IPs in the ORs – ORs Forum for Maritime Affairs and Fisheries</a:t>
            </a:r>
            <a:endParaRPr lang="en-GB" dirty="0">
              <a:solidFill>
                <a:prstClr val="white"/>
              </a:solidFill>
            </a:endParaRPr>
          </a:p>
        </p:txBody>
      </p:sp>
      <p:sp>
        <p:nvSpPr>
          <p:cNvPr id="6" name="Slide Number Placeholder 5"/>
          <p:cNvSpPr>
            <a:spLocks noGrp="1"/>
          </p:cNvSpPr>
          <p:nvPr>
            <p:ph type="sldNum" sz="quarter" idx="4"/>
          </p:nvPr>
        </p:nvSpPr>
        <p:spPr>
          <a:xfrm>
            <a:off x="7272000" y="6480000"/>
            <a:ext cx="1620000" cy="144000"/>
          </a:xfrm>
          <a:prstGeom prst="rect">
            <a:avLst/>
          </a:prstGeom>
        </p:spPr>
        <p:txBody>
          <a:bodyPr vert="horz" lIns="91440" tIns="45720" rIns="91440" bIns="45720" rtlCol="0" anchor="ctr"/>
          <a:lstStyle>
            <a:lvl1pPr algn="r">
              <a:defRPr sz="900" b="0">
                <a:solidFill>
                  <a:schemeClr val="bg1"/>
                </a:solidFill>
              </a:defRPr>
            </a:lvl1pPr>
          </a:lstStyle>
          <a:p>
            <a:fld id="{FD0A51CA-4611-42BC-8C78-05A9D4A054C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425290243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Lst>
  <p:timing>
    <p:tnLst>
      <p:par>
        <p:cTn id="1" dur="indefinite" restart="never" nodeType="tmRoot"/>
      </p:par>
    </p:tnLst>
  </p:timing>
  <p:hf sldNum="0" hdr="0"/>
  <p:txStyles>
    <p:titleStyle>
      <a:lvl1pPr algn="r" defTabSz="914400" rtl="0" eaLnBrk="1" latinLnBrk="0" hangingPunct="1">
        <a:spcBef>
          <a:spcPct val="0"/>
        </a:spcBef>
        <a:buNone/>
        <a:defRPr sz="32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en-US" smtClean="0">
                <a:solidFill>
                  <a:prstClr val="black">
                    <a:tint val="75000"/>
                  </a:prstClr>
                </a:solidFill>
              </a:rPr>
              <a:t>26 June 2018</a:t>
            </a:r>
            <a:endParaRPr lang="en-US">
              <a:solidFill>
                <a:prstClr val="black">
                  <a:tint val="75000"/>
                </a:prstClr>
              </a:solidFill>
            </a:endParaRPr>
          </a:p>
        </p:txBody>
      </p:sp>
      <p:sp>
        <p:nvSpPr>
          <p:cNvPr id="5" name="Footer Placeholder 4"/>
          <p:cNvSpPr>
            <a:spLocks noGrp="1"/>
          </p:cNvSpPr>
          <p:nvPr>
            <p:ph type="ftr" sz="quarter" idx="3"/>
          </p:nvPr>
        </p:nvSpPr>
        <p:spPr>
          <a:xfrm>
            <a:off x="2987824" y="6356350"/>
            <a:ext cx="3168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EIAH Study on IPs in the ORs – ORs Forum for Maritime Affairs and Fisheries</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12EBB72D-52FF-4217-9670-FF0FC1A09F06}" type="slidenum">
              <a:rPr lang="en-US" smtClean="0">
                <a:solidFill>
                  <a:prstClr val="black">
                    <a:tint val="75000"/>
                  </a:prstClr>
                </a:solidFill>
              </a:rPr>
              <a:pPr defTabSz="457200"/>
              <a:t>‹#›</a:t>
            </a:fld>
            <a:endParaRPr lang="en-US">
              <a:solidFill>
                <a:prstClr val="black">
                  <a:tint val="75000"/>
                </a:prstClr>
              </a:solidFill>
            </a:endParaRPr>
          </a:p>
        </p:txBody>
      </p:sp>
      <p:cxnSp>
        <p:nvCxnSpPr>
          <p:cNvPr id="8" name="Straight Connector 7"/>
          <p:cNvCxnSpPr/>
          <p:nvPr userDrawn="1"/>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Tree>
    <p:extLst>
      <p:ext uri="{BB962C8B-B14F-4D97-AF65-F5344CB8AC3E}">
        <p14:creationId xmlns:p14="http://schemas.microsoft.com/office/powerpoint/2010/main" val="255864985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4">
            <a:extLst>
              <a:ext uri="{28A0092B-C50C-407E-A947-70E740481C1C}">
                <a14:useLocalDpi xmlns:a14="http://schemas.microsoft.com/office/drawing/2010/main" val="0"/>
              </a:ext>
            </a:extLst>
          </a:blip>
          <a:srcRect t="2559" r="24092" b="2141"/>
          <a:stretch/>
        </p:blipFill>
        <p:spPr>
          <a:xfrm>
            <a:off x="295125" y="13252"/>
            <a:ext cx="8835623" cy="6785113"/>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en-US" smtClean="0">
                <a:solidFill>
                  <a:prstClr val="black">
                    <a:tint val="75000"/>
                  </a:prstClr>
                </a:solidFill>
              </a:rPr>
              <a:t>26 June 2018</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1470AD-04EE-4154-BE9D-3656B821CAF9}" type="slidenum">
              <a:rPr lang="en-US" smtClean="0">
                <a:solidFill>
                  <a:prstClr val="black">
                    <a:tint val="75000"/>
                  </a:prstClr>
                </a:solidFill>
              </a:rPr>
              <a:pPr defTabSz="457200"/>
              <a:t>‹#›</a:t>
            </a:fld>
            <a:endParaRPr lang="en-US">
              <a:solidFill>
                <a:prstClr val="black">
                  <a:tint val="75000"/>
                </a:prstClr>
              </a:solidFill>
            </a:endParaRPr>
          </a:p>
        </p:txBody>
      </p:sp>
      <p:sp>
        <p:nvSpPr>
          <p:cNvPr id="8" name="Footer Placeholder 3"/>
          <p:cNvSpPr>
            <a:spLocks noGrp="1"/>
          </p:cNvSpPr>
          <p:nvPr>
            <p:ph type="ftr" sz="quarter" idx="3"/>
          </p:nvPr>
        </p:nvSpPr>
        <p:spPr>
          <a:xfrm>
            <a:off x="2987824" y="6356350"/>
            <a:ext cx="3168352"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r>
              <a:rPr lang="en-US" smtClean="0"/>
              <a:t>EIAH Study on IPs in the ORs – ORs Forum for Maritime Affairs and Fisheries</a:t>
            </a:r>
            <a:endParaRPr lang="en-US" dirty="0"/>
          </a:p>
        </p:txBody>
      </p:sp>
    </p:spTree>
    <p:extLst>
      <p:ext uri="{BB962C8B-B14F-4D97-AF65-F5344CB8AC3E}">
        <p14:creationId xmlns:p14="http://schemas.microsoft.com/office/powerpoint/2010/main" val="737116965"/>
      </p:ext>
    </p:extLst>
  </p:cSld>
  <p:clrMap bg1="lt1" tx1="dk1" bg2="lt2" tx2="dk2" accent1="accent1" accent2="accent2" accent3="accent3" accent4="accent4" accent5="accent5" accent6="accent6" hlink="hlink" folHlink="folHlink"/>
  <p:sldLayoutIdLst>
    <p:sldLayoutId id="2147483706" r:id="rId1"/>
    <p:sldLayoutId id="2147483710" r:id="rId2"/>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en-US" smtClean="0">
                <a:solidFill>
                  <a:prstClr val="black">
                    <a:tint val="75000"/>
                  </a:prstClr>
                </a:solidFill>
              </a:rPr>
              <a:t>26 June 2018</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86D2BB0-5379-48D1-AD1F-3E4B55A0B974}" type="slidenum">
              <a:rPr lang="en-US" smtClean="0">
                <a:solidFill>
                  <a:prstClr val="black">
                    <a:tint val="75000"/>
                  </a:prstClr>
                </a:solidFill>
              </a:rPr>
              <a:pPr defTabSz="457200"/>
              <a:t>‹#›</a:t>
            </a:fld>
            <a:endParaRPr lang="en-US">
              <a:solidFill>
                <a:prstClr val="black">
                  <a:tint val="75000"/>
                </a:prstClr>
              </a:solidFill>
            </a:endParaRPr>
          </a:p>
        </p:txBody>
      </p:sp>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1537" r="16907"/>
          <a:stretch/>
        </p:blipFill>
        <p:spPr>
          <a:xfrm>
            <a:off x="0" y="0"/>
            <a:ext cx="9144000" cy="6858000"/>
          </a:xfrm>
          <a:prstGeom prst="rect">
            <a:avLst/>
          </a:prstGeom>
        </p:spPr>
      </p:pic>
      <p:sp>
        <p:nvSpPr>
          <p:cNvPr id="8" name="Footer Placeholder 3"/>
          <p:cNvSpPr>
            <a:spLocks noGrp="1"/>
          </p:cNvSpPr>
          <p:nvPr>
            <p:ph type="ftr" sz="quarter" idx="3"/>
          </p:nvPr>
        </p:nvSpPr>
        <p:spPr>
          <a:xfrm>
            <a:off x="2987824" y="6356350"/>
            <a:ext cx="3168352"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r>
              <a:rPr lang="en-US" smtClean="0"/>
              <a:t>EIAH Study on IPs in the ORs – ORs Forum for Maritime Affairs and Fisheries</a:t>
            </a:r>
            <a:endParaRPr lang="en-US" dirty="0"/>
          </a:p>
        </p:txBody>
      </p:sp>
    </p:spTree>
    <p:extLst>
      <p:ext uri="{BB962C8B-B14F-4D97-AF65-F5344CB8AC3E}">
        <p14:creationId xmlns:p14="http://schemas.microsoft.com/office/powerpoint/2010/main" val="1634452126"/>
      </p:ext>
    </p:extLst>
  </p:cSld>
  <p:clrMap bg1="lt1" tx1="dk1" bg2="lt2" tx2="dk2" accent1="accent1" accent2="accent2" accent3="accent3" accent4="accent4" accent5="accent5" accent6="accent6" hlink="hlink" folHlink="folHlink"/>
  <p:sldLayoutIdLst>
    <p:sldLayoutId id="2147483708" r:id="rId1"/>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7.png"/><Relationship Id="rId7"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3968" y="1979315"/>
            <a:ext cx="4860032" cy="1323353"/>
          </a:xfrm>
        </p:spPr>
        <p:txBody>
          <a:bodyPr anchor="ctr"/>
          <a:lstStyle/>
          <a:p>
            <a:pPr>
              <a:lnSpc>
                <a:spcPct val="100000"/>
              </a:lnSpc>
            </a:pPr>
            <a:r>
              <a:rPr lang="en-GB" sz="2300" b="1" dirty="0" smtClean="0">
                <a:solidFill>
                  <a:srgbClr val="204D84"/>
                </a:solidFill>
                <a:latin typeface="+mn-lt"/>
              </a:rPr>
              <a:t>EIAH Feasibility Study for Investments Platforms in the Outermost Regions</a:t>
            </a:r>
            <a:endParaRPr lang="en-GB" sz="2300" dirty="0">
              <a:latin typeface="+mn-lt"/>
            </a:endParaRPr>
          </a:p>
        </p:txBody>
      </p:sp>
      <p:sp>
        <p:nvSpPr>
          <p:cNvPr id="3" name="Subtitle 2"/>
          <p:cNvSpPr>
            <a:spLocks noGrp="1"/>
          </p:cNvSpPr>
          <p:nvPr>
            <p:ph type="subTitle" idx="1"/>
          </p:nvPr>
        </p:nvSpPr>
        <p:spPr>
          <a:xfrm>
            <a:off x="4283968" y="3168400"/>
            <a:ext cx="4788024" cy="854952"/>
          </a:xfrm>
        </p:spPr>
        <p:txBody>
          <a:bodyPr anchor="ctr">
            <a:noAutofit/>
          </a:bodyPr>
          <a:lstStyle/>
          <a:p>
            <a:pPr>
              <a:lnSpc>
                <a:spcPct val="100000"/>
              </a:lnSpc>
              <a:spcBef>
                <a:spcPts val="0"/>
              </a:spcBef>
              <a:spcAft>
                <a:spcPts val="300"/>
              </a:spcAft>
            </a:pPr>
            <a:endParaRPr lang="en-GB" sz="2000" b="1" dirty="0" smtClean="0">
              <a:solidFill>
                <a:srgbClr val="6F6F6F"/>
              </a:solidFill>
            </a:endParaRPr>
          </a:p>
          <a:p>
            <a:pPr>
              <a:lnSpc>
                <a:spcPct val="100000"/>
              </a:lnSpc>
              <a:spcBef>
                <a:spcPts val="0"/>
              </a:spcBef>
              <a:spcAft>
                <a:spcPts val="300"/>
              </a:spcAft>
            </a:pPr>
            <a:endParaRPr lang="en-GB" sz="2000" b="1" dirty="0">
              <a:solidFill>
                <a:srgbClr val="6F6F6F"/>
              </a:solidFill>
            </a:endParaRPr>
          </a:p>
          <a:p>
            <a:pPr>
              <a:lnSpc>
                <a:spcPct val="100000"/>
              </a:lnSpc>
              <a:spcBef>
                <a:spcPts val="0"/>
              </a:spcBef>
              <a:spcAft>
                <a:spcPts val="300"/>
              </a:spcAft>
            </a:pPr>
            <a:r>
              <a:rPr lang="en-GB" sz="2100" b="1" dirty="0" smtClean="0">
                <a:solidFill>
                  <a:srgbClr val="6F6F6F"/>
                </a:solidFill>
              </a:rPr>
              <a:t>1</a:t>
            </a:r>
            <a:r>
              <a:rPr lang="en-GB" sz="2100" b="1" baseline="30000" dirty="0" smtClean="0">
                <a:solidFill>
                  <a:srgbClr val="6F6F6F"/>
                </a:solidFill>
              </a:rPr>
              <a:t>st</a:t>
            </a:r>
            <a:r>
              <a:rPr lang="en-GB" sz="2100" b="1" dirty="0" smtClean="0">
                <a:solidFill>
                  <a:srgbClr val="6F6F6F"/>
                </a:solidFill>
              </a:rPr>
              <a:t> </a:t>
            </a:r>
            <a:r>
              <a:rPr lang="en-GB" sz="2100" b="1" dirty="0">
                <a:solidFill>
                  <a:srgbClr val="6F6F6F"/>
                </a:solidFill>
              </a:rPr>
              <a:t>meeting of the Outermost Regions </a:t>
            </a:r>
            <a:r>
              <a:rPr lang="en-GB" sz="2100" b="1" dirty="0" smtClean="0">
                <a:solidFill>
                  <a:srgbClr val="6F6F6F"/>
                </a:solidFill>
              </a:rPr>
              <a:t>Forum for </a:t>
            </a:r>
            <a:r>
              <a:rPr lang="en-GB" sz="2100" b="1" dirty="0">
                <a:solidFill>
                  <a:srgbClr val="6F6F6F"/>
                </a:solidFill>
              </a:rPr>
              <a:t>Maritime Affairs and </a:t>
            </a:r>
            <a:r>
              <a:rPr lang="en-GB" sz="2100" b="1" dirty="0" smtClean="0">
                <a:solidFill>
                  <a:srgbClr val="6F6F6F"/>
                </a:solidFill>
              </a:rPr>
              <a:t>Fisheries</a:t>
            </a:r>
          </a:p>
          <a:p>
            <a:pPr>
              <a:lnSpc>
                <a:spcPct val="100000"/>
              </a:lnSpc>
              <a:spcBef>
                <a:spcPts val="0"/>
              </a:spcBef>
              <a:spcAft>
                <a:spcPts val="300"/>
              </a:spcAft>
            </a:pPr>
            <a:endParaRPr lang="en-GB" sz="100" b="1" dirty="0">
              <a:solidFill>
                <a:srgbClr val="6F6F6F"/>
              </a:solidFill>
            </a:endParaRPr>
          </a:p>
          <a:p>
            <a:pPr>
              <a:lnSpc>
                <a:spcPct val="100000"/>
              </a:lnSpc>
              <a:spcBef>
                <a:spcPts val="0"/>
              </a:spcBef>
              <a:spcAft>
                <a:spcPts val="300"/>
              </a:spcAft>
            </a:pPr>
            <a:r>
              <a:rPr lang="en-GB" sz="1800" b="1" dirty="0">
                <a:solidFill>
                  <a:srgbClr val="204D84"/>
                </a:solidFill>
              </a:rPr>
              <a:t>European Investment Bank</a:t>
            </a:r>
          </a:p>
          <a:p>
            <a:pPr>
              <a:lnSpc>
                <a:spcPct val="100000"/>
              </a:lnSpc>
              <a:spcBef>
                <a:spcPts val="0"/>
              </a:spcBef>
              <a:spcAft>
                <a:spcPts val="300"/>
              </a:spcAft>
            </a:pPr>
            <a:r>
              <a:rPr lang="en-GB" sz="1800" b="1" dirty="0" smtClean="0">
                <a:solidFill>
                  <a:srgbClr val="204D84"/>
                </a:solidFill>
              </a:rPr>
              <a:t>Financial </a:t>
            </a:r>
            <a:r>
              <a:rPr lang="en-GB" sz="1800" b="1" dirty="0">
                <a:solidFill>
                  <a:srgbClr val="204D84"/>
                </a:solidFill>
              </a:rPr>
              <a:t>Instruments Advisory Services</a:t>
            </a:r>
          </a:p>
          <a:p>
            <a:pPr>
              <a:lnSpc>
                <a:spcPct val="100000"/>
              </a:lnSpc>
              <a:spcBef>
                <a:spcPts val="300"/>
              </a:spcBef>
            </a:pPr>
            <a:r>
              <a:rPr lang="en-GB" sz="1800" b="1" dirty="0" smtClean="0">
                <a:solidFill>
                  <a:srgbClr val="204D84"/>
                </a:solidFill>
              </a:rPr>
              <a:t>Alain Kauffmann – 26 June </a:t>
            </a:r>
            <a:r>
              <a:rPr lang="en-GB" sz="1800" b="1" dirty="0" smtClean="0">
                <a:solidFill>
                  <a:srgbClr val="204D84"/>
                </a:solidFill>
              </a:rPr>
              <a:t>2018</a:t>
            </a:r>
            <a:endParaRPr lang="en-GB" sz="1800" b="1" dirty="0">
              <a:solidFill>
                <a:srgbClr val="204D84"/>
              </a:solidFill>
            </a:endParaRPr>
          </a:p>
        </p:txBody>
      </p:sp>
    </p:spTree>
    <p:extLst>
      <p:ext uri="{BB962C8B-B14F-4D97-AF65-F5344CB8AC3E}">
        <p14:creationId xmlns:p14="http://schemas.microsoft.com/office/powerpoint/2010/main" val="2589700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553998"/>
          </a:xfrm>
          <a:prstGeom prst="rect">
            <a:avLst/>
          </a:prstGeom>
          <a:noFill/>
        </p:spPr>
        <p:txBody>
          <a:bodyPr wrap="square" rtlCol="0">
            <a:spAutoFit/>
          </a:bodyPr>
          <a:lstStyle/>
          <a:p>
            <a:pPr>
              <a:tabLst>
                <a:tab pos="6013450" algn="r"/>
              </a:tabLst>
            </a:pPr>
            <a:r>
              <a:rPr lang="en-GB" sz="3000" b="1" dirty="0" smtClean="0">
                <a:solidFill>
                  <a:prstClr val="black">
                    <a:lumMod val="50000"/>
                    <a:lumOff val="50000"/>
                  </a:prstClr>
                </a:solidFill>
              </a:rPr>
              <a:t>Next steps</a:t>
            </a:r>
            <a:endParaRPr lang="en-GB" sz="3000" b="1" i="1" dirty="0">
              <a:solidFill>
                <a:prstClr val="black">
                  <a:lumMod val="50000"/>
                  <a:lumOff val="50000"/>
                </a:prstClr>
              </a:solidFill>
            </a:endParaRPr>
          </a:p>
        </p:txBody>
      </p:sp>
      <p:sp>
        <p:nvSpPr>
          <p:cNvPr id="9" name="Content Placeholder 3"/>
          <p:cNvSpPr txBox="1">
            <a:spLocks/>
          </p:cNvSpPr>
          <p:nvPr/>
        </p:nvSpPr>
        <p:spPr>
          <a:xfrm>
            <a:off x="628650" y="1052736"/>
            <a:ext cx="7924478" cy="48135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200"/>
              </a:spcBef>
              <a:buNone/>
            </a:pPr>
            <a:r>
              <a:rPr lang="en-GB" sz="1700" dirty="0" smtClean="0"/>
              <a:t>Following the </a:t>
            </a:r>
            <a:r>
              <a:rPr lang="en-GB" sz="1700" dirty="0"/>
              <a:t>preliminary </a:t>
            </a:r>
            <a:r>
              <a:rPr lang="en-GB" sz="1700" dirty="0" smtClean="0"/>
              <a:t>exercise of the feasibility study, </a:t>
            </a:r>
            <a:r>
              <a:rPr lang="fr-CH" sz="1700" dirty="0"/>
              <a:t>f</a:t>
            </a:r>
            <a:r>
              <a:rPr lang="fr-CH" sz="1700" dirty="0" smtClean="0"/>
              <a:t>ive </a:t>
            </a:r>
            <a:r>
              <a:rPr lang="fr-CH" sz="1700" dirty="0" err="1" smtClean="0"/>
              <a:t>next</a:t>
            </a:r>
            <a:r>
              <a:rPr lang="fr-CH" sz="1700" dirty="0" smtClean="0"/>
              <a:t> </a:t>
            </a:r>
            <a:r>
              <a:rPr lang="fr-CH" sz="1700" dirty="0" err="1" smtClean="0"/>
              <a:t>steps</a:t>
            </a:r>
            <a:r>
              <a:rPr lang="fr-CH" sz="1700" dirty="0" smtClean="0"/>
              <a:t> are </a:t>
            </a:r>
            <a:r>
              <a:rPr lang="fr-CH" sz="1700" dirty="0" err="1" smtClean="0"/>
              <a:t>proposed</a:t>
            </a:r>
            <a:r>
              <a:rPr lang="fr-CH" sz="1700" dirty="0" smtClean="0"/>
              <a:t>:</a:t>
            </a:r>
            <a:endParaRPr lang="en-GB" sz="1700" dirty="0" smtClean="0"/>
          </a:p>
          <a:p>
            <a:pPr marL="432000" indent="-252000">
              <a:spcBef>
                <a:spcPts val="1200"/>
              </a:spcBef>
              <a:buClr>
                <a:schemeClr val="tx1"/>
              </a:buClr>
              <a:buFont typeface="+mj-lt"/>
              <a:buAutoNum type="arabicPeriod"/>
            </a:pPr>
            <a:r>
              <a:rPr lang="fr-CH" sz="1700" b="1" dirty="0" err="1" smtClean="0">
                <a:solidFill>
                  <a:srgbClr val="204D84"/>
                </a:solidFill>
              </a:rPr>
              <a:t>Presentation</a:t>
            </a:r>
            <a:r>
              <a:rPr lang="fr-CH" sz="1700" b="1" dirty="0" smtClean="0">
                <a:solidFill>
                  <a:srgbClr val="204D84"/>
                </a:solidFill>
              </a:rPr>
              <a:t> and consultation </a:t>
            </a:r>
            <a:r>
              <a:rPr lang="fr-CH" sz="1700" b="1" dirty="0" err="1" smtClean="0">
                <a:solidFill>
                  <a:srgbClr val="204D84"/>
                </a:solidFill>
              </a:rPr>
              <a:t>with</a:t>
            </a:r>
            <a:r>
              <a:rPr lang="fr-CH" sz="1700" b="1" dirty="0" smtClean="0">
                <a:solidFill>
                  <a:srgbClr val="204D84"/>
                </a:solidFill>
              </a:rPr>
              <a:t> </a:t>
            </a:r>
            <a:r>
              <a:rPr lang="fr-CH" sz="1700" b="1" dirty="0" err="1" smtClean="0">
                <a:solidFill>
                  <a:srgbClr val="204D84"/>
                </a:solidFill>
              </a:rPr>
              <a:t>stakeholders</a:t>
            </a:r>
            <a:endParaRPr lang="fr-CH" sz="1700" b="1" dirty="0">
              <a:solidFill>
                <a:srgbClr val="204D84"/>
              </a:solidFill>
            </a:endParaRPr>
          </a:p>
          <a:p>
            <a:pPr marL="432000" indent="-252000">
              <a:spcBef>
                <a:spcPts val="1200"/>
              </a:spcBef>
              <a:buClr>
                <a:schemeClr val="tx1"/>
              </a:buClr>
              <a:buFont typeface="+mj-lt"/>
              <a:buAutoNum type="arabicPeriod"/>
            </a:pPr>
            <a:r>
              <a:rPr lang="en-GB" sz="1700" b="1" dirty="0" smtClean="0">
                <a:solidFill>
                  <a:srgbClr val="204D84"/>
                </a:solidFill>
              </a:rPr>
              <a:t>Continuation </a:t>
            </a:r>
            <a:r>
              <a:rPr lang="en-GB" sz="1700" b="1" dirty="0">
                <a:solidFill>
                  <a:srgbClr val="204D84"/>
                </a:solidFill>
              </a:rPr>
              <a:t>of EIAH’s support to NPBs through the Call for Proposals, with an emphasis on the development of enhanced TA support networks in the </a:t>
            </a:r>
            <a:r>
              <a:rPr lang="en-GB" sz="1700" b="1" dirty="0" smtClean="0">
                <a:solidFill>
                  <a:srgbClr val="204D84"/>
                </a:solidFill>
              </a:rPr>
              <a:t>ORs</a:t>
            </a:r>
          </a:p>
          <a:p>
            <a:pPr marL="432000" indent="-252000">
              <a:spcBef>
                <a:spcPts val="1200"/>
              </a:spcBef>
              <a:buClr>
                <a:schemeClr val="tx1"/>
              </a:buClr>
              <a:buFont typeface="+mj-lt"/>
              <a:buAutoNum type="arabicPeriod"/>
            </a:pPr>
            <a:r>
              <a:rPr lang="en-GB" sz="1700" b="1" dirty="0" smtClean="0">
                <a:solidFill>
                  <a:srgbClr val="204D84"/>
                </a:solidFill>
              </a:rPr>
              <a:t>Continuation </a:t>
            </a:r>
            <a:r>
              <a:rPr lang="en-GB" sz="1700" b="1" dirty="0">
                <a:solidFill>
                  <a:srgbClr val="204D84"/>
                </a:solidFill>
              </a:rPr>
              <a:t>of EIB’s engagement with NPBIs to develop national-level Investment Platform </a:t>
            </a:r>
            <a:r>
              <a:rPr lang="en-GB" sz="1700" b="1" dirty="0" smtClean="0">
                <a:solidFill>
                  <a:srgbClr val="204D84"/>
                </a:solidFill>
              </a:rPr>
              <a:t>proposals</a:t>
            </a:r>
          </a:p>
          <a:p>
            <a:pPr marL="432000" indent="-252000">
              <a:spcBef>
                <a:spcPts val="1200"/>
              </a:spcBef>
              <a:buClr>
                <a:schemeClr val="tx1"/>
              </a:buClr>
              <a:buFont typeface="+mj-lt"/>
              <a:buAutoNum type="arabicPeriod"/>
            </a:pPr>
            <a:r>
              <a:rPr lang="en-GB" sz="1700" b="1" dirty="0" smtClean="0">
                <a:solidFill>
                  <a:srgbClr val="204D84"/>
                </a:solidFill>
              </a:rPr>
              <a:t>Continuation </a:t>
            </a:r>
            <a:r>
              <a:rPr lang="en-GB" sz="1700" b="1" dirty="0">
                <a:solidFill>
                  <a:srgbClr val="204D84"/>
                </a:solidFill>
              </a:rPr>
              <a:t>of EC’s engagement regarding microfinance proposal(s) leveraging </a:t>
            </a:r>
            <a:r>
              <a:rPr lang="en-GB" sz="1700" b="1" dirty="0" err="1" smtClean="0">
                <a:solidFill>
                  <a:srgbClr val="204D84"/>
                </a:solidFill>
              </a:rPr>
              <a:t>EaSI</a:t>
            </a:r>
            <a:endParaRPr lang="en-GB" sz="1700" b="1" dirty="0" smtClean="0">
              <a:solidFill>
                <a:srgbClr val="204D84"/>
              </a:solidFill>
            </a:endParaRPr>
          </a:p>
          <a:p>
            <a:pPr marL="432000" indent="-252000">
              <a:spcBef>
                <a:spcPts val="1200"/>
              </a:spcBef>
              <a:buClr>
                <a:schemeClr val="tx1"/>
              </a:buClr>
              <a:buFont typeface="+mj-lt"/>
              <a:buAutoNum type="arabicPeriod"/>
            </a:pPr>
            <a:r>
              <a:rPr lang="en-GB" sz="1700" b="1" dirty="0">
                <a:solidFill>
                  <a:srgbClr val="204D84"/>
                </a:solidFill>
              </a:rPr>
              <a:t>Further develop a micro-credit TA </a:t>
            </a:r>
            <a:r>
              <a:rPr lang="en-GB" sz="1700" b="1" dirty="0" smtClean="0">
                <a:solidFill>
                  <a:srgbClr val="204D84"/>
                </a:solidFill>
              </a:rPr>
              <a:t>package</a:t>
            </a:r>
            <a:endParaRPr lang="en-GB" sz="1700" b="1" dirty="0">
              <a:solidFill>
                <a:srgbClr val="204D84"/>
              </a:solidFill>
            </a:endParaRPr>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GB" b="1" smtClean="0">
                <a:solidFill>
                  <a:srgbClr val="898989"/>
                </a:solidFill>
                <a:latin typeface="+mj-lt"/>
              </a:rPr>
              <a:pPr/>
              <a:t>10</a:t>
            </a:fld>
            <a:endParaRPr lang="en-GB" b="1" dirty="0">
              <a:solidFill>
                <a:srgbClr val="898989"/>
              </a:solidFill>
              <a:latin typeface="+mj-lt"/>
            </a:endParaRPr>
          </a:p>
        </p:txBody>
      </p:sp>
      <p:pic>
        <p:nvPicPr>
          <p:cNvPr id="19" name="Picture 18"/>
          <p:cNvPicPr>
            <a:picLocks noChangeAspect="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20" name="Picture 2" descr="K:\_Templates\09. Logos\01. Logos EC\jpg-hr\en\logo_ce-en-rvb-hr.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16" name="Date Placeholder 2"/>
          <p:cNvSpPr>
            <a:spLocks noGrp="1"/>
          </p:cNvSpPr>
          <p:nvPr>
            <p:ph type="dt" sz="half" idx="10"/>
          </p:nvPr>
        </p:nvSpPr>
        <p:spPr>
          <a:xfrm>
            <a:off x="539552" y="6356350"/>
            <a:ext cx="2133600" cy="365125"/>
          </a:xfrm>
        </p:spPr>
        <p:txBody>
          <a:bodyPr/>
          <a:lstStyle/>
          <a:p>
            <a:r>
              <a:rPr lang="en-US" b="1" smtClean="0">
                <a:solidFill>
                  <a:srgbClr val="898989"/>
                </a:solidFill>
                <a:latin typeface="+mj-lt"/>
              </a:rPr>
              <a:t>26 June 2018</a:t>
            </a:r>
            <a:endParaRPr lang="en-GB" b="1" dirty="0">
              <a:solidFill>
                <a:srgbClr val="898989"/>
              </a:solidFill>
              <a:latin typeface="+mj-lt"/>
            </a:endParaRPr>
          </a:p>
        </p:txBody>
      </p:sp>
      <p:sp>
        <p:nvSpPr>
          <p:cNvPr id="17" name="Rounded Rectangle 16"/>
          <p:cNvSpPr/>
          <p:nvPr/>
        </p:nvSpPr>
        <p:spPr>
          <a:xfrm>
            <a:off x="628650" y="5301288"/>
            <a:ext cx="7924478" cy="720000"/>
          </a:xfrm>
          <a:prstGeom prst="roundRect">
            <a:avLst/>
          </a:prstGeom>
          <a:solidFill>
            <a:schemeClr val="accent1">
              <a:lumMod val="20000"/>
              <a:lumOff val="80000"/>
            </a:schemeClr>
          </a:solidFill>
          <a:ln>
            <a:solidFill>
              <a:srgbClr val="204D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Leveraging </a:t>
            </a:r>
            <a:r>
              <a:rPr lang="en-GB" sz="1400" b="1" dirty="0">
                <a:solidFill>
                  <a:schemeClr val="tx1"/>
                </a:solidFill>
              </a:rPr>
              <a:t>the </a:t>
            </a:r>
            <a:r>
              <a:rPr lang="en-GB" sz="1400" b="1" dirty="0" err="1" smtClean="0">
                <a:solidFill>
                  <a:schemeClr val="tx1"/>
                </a:solidFill>
              </a:rPr>
              <a:t>EaSI</a:t>
            </a:r>
            <a:r>
              <a:rPr lang="en-GB" sz="1400" b="1" dirty="0" smtClean="0">
                <a:solidFill>
                  <a:schemeClr val="tx1"/>
                </a:solidFill>
              </a:rPr>
              <a:t> </a:t>
            </a:r>
            <a:r>
              <a:rPr lang="en-GB" sz="1400" b="1" dirty="0">
                <a:solidFill>
                  <a:schemeClr val="tx1"/>
                </a:solidFill>
              </a:rPr>
              <a:t>facility </a:t>
            </a:r>
            <a:r>
              <a:rPr lang="en-GB" sz="1400" b="1" dirty="0" smtClean="0">
                <a:solidFill>
                  <a:schemeClr val="tx1"/>
                </a:solidFill>
              </a:rPr>
              <a:t>in the ORs </a:t>
            </a:r>
            <a:r>
              <a:rPr lang="en-GB" sz="1400" dirty="0" smtClean="0">
                <a:solidFill>
                  <a:schemeClr val="tx1"/>
                </a:solidFill>
              </a:rPr>
              <a:t>may </a:t>
            </a:r>
            <a:r>
              <a:rPr lang="en-GB" sz="1400" dirty="0">
                <a:solidFill>
                  <a:schemeClr val="tx1"/>
                </a:solidFill>
              </a:rPr>
              <a:t>be considered as the </a:t>
            </a:r>
            <a:r>
              <a:rPr lang="en-GB" sz="1400" b="1" dirty="0">
                <a:solidFill>
                  <a:schemeClr val="tx1"/>
                </a:solidFill>
              </a:rPr>
              <a:t>most relevant</a:t>
            </a:r>
            <a:r>
              <a:rPr lang="en-GB" sz="1400" dirty="0">
                <a:solidFill>
                  <a:schemeClr val="tx1"/>
                </a:solidFill>
              </a:rPr>
              <a:t>, the </a:t>
            </a:r>
            <a:r>
              <a:rPr lang="en-GB" sz="1400" b="1" dirty="0">
                <a:solidFill>
                  <a:schemeClr val="tx1"/>
                </a:solidFill>
              </a:rPr>
              <a:t>easiest</a:t>
            </a:r>
            <a:r>
              <a:rPr lang="en-GB" sz="1400" dirty="0">
                <a:solidFill>
                  <a:schemeClr val="tx1"/>
                </a:solidFill>
              </a:rPr>
              <a:t> and the </a:t>
            </a:r>
            <a:r>
              <a:rPr lang="en-GB" sz="1400" b="1" dirty="0">
                <a:solidFill>
                  <a:schemeClr val="tx1"/>
                </a:solidFill>
              </a:rPr>
              <a:t>most efficient </a:t>
            </a:r>
            <a:r>
              <a:rPr lang="en-GB" sz="1400" dirty="0">
                <a:solidFill>
                  <a:schemeClr val="tx1"/>
                </a:solidFill>
              </a:rPr>
              <a:t>way to support the ORs’ economies in the short-run. </a:t>
            </a:r>
            <a:endParaRPr lang="en-GB" sz="1400" dirty="0" smtClean="0">
              <a:solidFill>
                <a:schemeClr val="tx1"/>
              </a:solidFill>
            </a:endParaRPr>
          </a:p>
          <a:p>
            <a:pPr algn="ctr"/>
            <a:r>
              <a:rPr lang="en-GB" sz="1400" dirty="0" smtClean="0">
                <a:solidFill>
                  <a:schemeClr val="tx1"/>
                </a:solidFill>
              </a:rPr>
              <a:t>It </a:t>
            </a:r>
            <a:r>
              <a:rPr lang="en-GB" sz="1400" dirty="0">
                <a:solidFill>
                  <a:schemeClr val="tx1"/>
                </a:solidFill>
              </a:rPr>
              <a:t>is most probably </a:t>
            </a:r>
            <a:r>
              <a:rPr lang="en-GB" sz="1400" b="1" u="sng" dirty="0">
                <a:solidFill>
                  <a:schemeClr val="tx1"/>
                </a:solidFill>
              </a:rPr>
              <a:t>the proposition to </a:t>
            </a:r>
            <a:r>
              <a:rPr lang="en-GB" sz="1400" b="1" u="sng" dirty="0" smtClean="0">
                <a:solidFill>
                  <a:schemeClr val="tx1"/>
                </a:solidFill>
              </a:rPr>
              <a:t>prioritise</a:t>
            </a:r>
            <a:r>
              <a:rPr lang="en-GB" sz="1400" dirty="0" smtClean="0">
                <a:solidFill>
                  <a:schemeClr val="tx1"/>
                </a:solidFill>
              </a:rPr>
              <a:t>.</a:t>
            </a:r>
            <a:endParaRPr lang="en-GB" sz="1400" dirty="0">
              <a:solidFill>
                <a:schemeClr val="tx1"/>
              </a:solidFill>
            </a:endParaRPr>
          </a:p>
        </p:txBody>
      </p:sp>
      <p:sp>
        <p:nvSpPr>
          <p:cNvPr id="18"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Tree>
    <p:extLst>
      <p:ext uri="{BB962C8B-B14F-4D97-AF65-F5344CB8AC3E}">
        <p14:creationId xmlns:p14="http://schemas.microsoft.com/office/powerpoint/2010/main" val="61481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967454" y="2509023"/>
            <a:ext cx="3209092" cy="1839955"/>
            <a:chOff x="1002868" y="3101212"/>
            <a:chExt cx="3209092" cy="1839955"/>
          </a:xfrm>
        </p:grpSpPr>
        <p:sp>
          <p:nvSpPr>
            <p:cNvPr id="31" name="Rectangle 30"/>
            <p:cNvSpPr/>
            <p:nvPr/>
          </p:nvSpPr>
          <p:spPr bwMode="auto">
            <a:xfrm>
              <a:off x="1002868" y="3101212"/>
              <a:ext cx="3209092" cy="1839955"/>
            </a:xfrm>
            <a:prstGeom prst="rect">
              <a:avLst/>
            </a:prstGeom>
            <a:solidFill>
              <a:schemeClr val="bg1"/>
            </a:solidFill>
            <a:ln w="6350"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endParaRPr kumimoji="0" lang="en-GB" sz="2400" b="1" i="0" u="none" strike="noStrike" cap="none" normalizeH="0" baseline="0" smtClean="0">
                <a:ln>
                  <a:noFill/>
                </a:ln>
                <a:solidFill>
                  <a:schemeClr val="tx1"/>
                </a:solidFill>
                <a:effectLst/>
                <a:latin typeface="Arial" charset="0"/>
                <a:cs typeface="Times New Roman" charset="0"/>
              </a:endParaRPr>
            </a:p>
          </p:txBody>
        </p:sp>
        <p:pic>
          <p:nvPicPr>
            <p:cNvPr id="3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074" t="18134" r="58815" b="69155"/>
            <a:stretch/>
          </p:blipFill>
          <p:spPr bwMode="auto">
            <a:xfrm>
              <a:off x="1043607" y="3109029"/>
              <a:ext cx="1338490" cy="59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3" name="Group 32"/>
            <p:cNvGrpSpPr/>
            <p:nvPr/>
          </p:nvGrpSpPr>
          <p:grpSpPr>
            <a:xfrm>
              <a:off x="1783228" y="3709081"/>
              <a:ext cx="1978049" cy="1145635"/>
              <a:chOff x="4400363" y="3709081"/>
              <a:chExt cx="1978049" cy="1145635"/>
            </a:xfrm>
          </p:grpSpPr>
          <p:sp>
            <p:nvSpPr>
              <p:cNvPr id="34" name="Content Placeholder 2"/>
              <p:cNvSpPr txBox="1">
                <a:spLocks/>
              </p:cNvSpPr>
              <p:nvPr/>
            </p:nvSpPr>
            <p:spPr bwMode="auto">
              <a:xfrm>
                <a:off x="4400363" y="3709081"/>
                <a:ext cx="1978049" cy="792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457200" rtl="0" eaLnBrk="1" fontAlgn="base" hangingPunct="1">
                  <a:spcBef>
                    <a:spcPct val="20000"/>
                  </a:spcBef>
                  <a:spcAft>
                    <a:spcPct val="0"/>
                  </a:spcAft>
                  <a:buFont typeface="Arial Unicode MS" pitchFamily="34" charset="-128"/>
                  <a:buChar char="•"/>
                  <a:defRPr sz="3200">
                    <a:solidFill>
                      <a:schemeClr val="tx1"/>
                    </a:solidFill>
                    <a:latin typeface="+mn-lt"/>
                    <a:ea typeface="MS PGothic" pitchFamily="34" charset="-128"/>
                    <a:cs typeface="+mn-cs"/>
                  </a:defRPr>
                </a:lvl1pPr>
                <a:lvl2pPr marL="742950" indent="-285750" algn="l" defTabSz="457200" rtl="0" eaLnBrk="1" fontAlgn="base" hangingPunct="1">
                  <a:spcBef>
                    <a:spcPct val="20000"/>
                  </a:spcBef>
                  <a:spcAft>
                    <a:spcPct val="0"/>
                  </a:spcAft>
                  <a:buFont typeface="Arial Unicode MS" pitchFamily="34" charset="-128"/>
                  <a:buChar char="–"/>
                  <a:defRPr sz="28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Unicode MS" pitchFamily="34" charset="-128"/>
                  <a:buChar char="•"/>
                  <a:defRPr sz="24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Unicode MS" pitchFamily="34" charset="-128"/>
                  <a:buChar char="–"/>
                  <a:defRPr sz="20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Unicode MS" pitchFamily="34" charset="-128"/>
                  <a:buChar char="»"/>
                  <a:defRPr sz="2000">
                    <a:solidFill>
                      <a:schemeClr val="tx1"/>
                    </a:solidFill>
                    <a:latin typeface="+mn-lt"/>
                    <a:ea typeface="MS PGothic" pitchFamily="34" charset="-128"/>
                    <a:cs typeface="+mn-cs"/>
                  </a:defRPr>
                </a:lvl5pPr>
                <a:lvl6pPr marL="2514600" indent="-228600" algn="l" defTabSz="457200" rtl="0" eaLnBrk="1" fontAlgn="base" hangingPunct="1">
                  <a:spcBef>
                    <a:spcPct val="20000"/>
                  </a:spcBef>
                  <a:spcAft>
                    <a:spcPct val="0"/>
                  </a:spcAft>
                  <a:buFont typeface="Arial Unicode MS" pitchFamily="34" charset="-128"/>
                  <a:buChar char="»"/>
                  <a:defRPr sz="2000">
                    <a:solidFill>
                      <a:schemeClr val="tx1"/>
                    </a:solidFill>
                    <a:latin typeface="+mn-lt"/>
                    <a:ea typeface="+mn-ea"/>
                    <a:cs typeface="+mn-cs"/>
                  </a:defRPr>
                </a:lvl6pPr>
                <a:lvl7pPr marL="2971800" indent="-228600" algn="l" defTabSz="457200" rtl="0" eaLnBrk="1" fontAlgn="base" hangingPunct="1">
                  <a:spcBef>
                    <a:spcPct val="20000"/>
                  </a:spcBef>
                  <a:spcAft>
                    <a:spcPct val="0"/>
                  </a:spcAft>
                  <a:buFont typeface="Arial Unicode MS" pitchFamily="34" charset="-128"/>
                  <a:buChar char="»"/>
                  <a:defRPr sz="2000">
                    <a:solidFill>
                      <a:schemeClr val="tx1"/>
                    </a:solidFill>
                    <a:latin typeface="+mn-lt"/>
                    <a:ea typeface="+mn-ea"/>
                    <a:cs typeface="+mn-cs"/>
                  </a:defRPr>
                </a:lvl7pPr>
                <a:lvl8pPr marL="3429000" indent="-228600" algn="l" defTabSz="457200" rtl="0" eaLnBrk="1" fontAlgn="base" hangingPunct="1">
                  <a:spcBef>
                    <a:spcPct val="20000"/>
                  </a:spcBef>
                  <a:spcAft>
                    <a:spcPct val="0"/>
                  </a:spcAft>
                  <a:buFont typeface="Arial Unicode MS" pitchFamily="34" charset="-128"/>
                  <a:buChar char="»"/>
                  <a:defRPr sz="2000">
                    <a:solidFill>
                      <a:schemeClr val="tx1"/>
                    </a:solidFill>
                    <a:latin typeface="+mn-lt"/>
                    <a:ea typeface="+mn-ea"/>
                    <a:cs typeface="+mn-cs"/>
                  </a:defRPr>
                </a:lvl8pPr>
                <a:lvl9pPr marL="3886200" indent="-228600" algn="l" defTabSz="457200" rtl="0" eaLnBrk="1" fontAlgn="base" hangingPunct="1">
                  <a:spcBef>
                    <a:spcPct val="20000"/>
                  </a:spcBef>
                  <a:spcAft>
                    <a:spcPct val="0"/>
                  </a:spcAft>
                  <a:buFont typeface="Arial Unicode MS" pitchFamily="34" charset="-128"/>
                  <a:buChar char="»"/>
                  <a:defRPr sz="2000">
                    <a:solidFill>
                      <a:schemeClr val="tx1"/>
                    </a:solidFill>
                    <a:latin typeface="+mn-lt"/>
                    <a:ea typeface="+mn-ea"/>
                    <a:cs typeface="+mn-cs"/>
                  </a:defRPr>
                </a:lvl9pPr>
              </a:lstStyle>
              <a:p>
                <a:pPr marL="0" indent="0">
                  <a:buNone/>
                  <a:defRPr/>
                </a:pPr>
                <a:r>
                  <a:rPr lang="en-US" altLang="en-US" sz="800" b="1" kern="0" dirty="0" smtClean="0">
                    <a:latin typeface="Calibri" pitchFamily="34" charset="0"/>
                  </a:rPr>
                  <a:t>Alain </a:t>
                </a:r>
                <a:r>
                  <a:rPr lang="en-US" altLang="en-US" sz="800" b="1" kern="0" dirty="0">
                    <a:latin typeface="Calibri" pitchFamily="34" charset="0"/>
                  </a:rPr>
                  <a:t>Kauffmann</a:t>
                </a:r>
              </a:p>
              <a:p>
                <a:pPr marL="0" indent="0">
                  <a:lnSpc>
                    <a:spcPct val="100000"/>
                  </a:lnSpc>
                  <a:spcBef>
                    <a:spcPts val="0"/>
                  </a:spcBef>
                  <a:buNone/>
                  <a:defRPr/>
                </a:pPr>
                <a:r>
                  <a:rPr lang="en-US" altLang="en-US" sz="700" kern="0" dirty="0">
                    <a:latin typeface="Calibri" pitchFamily="34" charset="0"/>
                  </a:rPr>
                  <a:t>Financial Instruments </a:t>
                </a:r>
                <a:r>
                  <a:rPr lang="en-US" altLang="en-US" sz="700" kern="0" dirty="0" smtClean="0">
                    <a:latin typeface="Calibri" pitchFamily="34" charset="0"/>
                  </a:rPr>
                  <a:t>Advisor</a:t>
                </a:r>
                <a:endParaRPr lang="fr-CH" altLang="en-US" sz="700" kern="0" dirty="0">
                  <a:latin typeface="Calibri" pitchFamily="34" charset="0"/>
                </a:endParaRPr>
              </a:p>
              <a:p>
                <a:pPr marL="0" indent="0">
                  <a:lnSpc>
                    <a:spcPct val="100000"/>
                  </a:lnSpc>
                  <a:spcBef>
                    <a:spcPts val="0"/>
                  </a:spcBef>
                  <a:buNone/>
                  <a:defRPr/>
                </a:pPr>
                <a:r>
                  <a:rPr lang="en-US" altLang="en-US" sz="700" kern="0" dirty="0">
                    <a:latin typeface="Calibri" pitchFamily="34" charset="0"/>
                  </a:rPr>
                  <a:t>Advisory Services Department</a:t>
                </a:r>
                <a:endParaRPr lang="fr-CH" altLang="en-US" sz="700" kern="0" dirty="0">
                  <a:latin typeface="Calibri" pitchFamily="34" charset="0"/>
                </a:endParaRPr>
              </a:p>
              <a:p>
                <a:pPr marL="0" indent="0">
                  <a:lnSpc>
                    <a:spcPct val="100000"/>
                  </a:lnSpc>
                  <a:spcBef>
                    <a:spcPts val="0"/>
                  </a:spcBef>
                  <a:buNone/>
                  <a:defRPr/>
                </a:pPr>
                <a:endParaRPr lang="en-US" altLang="en-US" sz="700" kern="0" dirty="0">
                  <a:latin typeface="Calibri" pitchFamily="34" charset="0"/>
                </a:endParaRPr>
              </a:p>
              <a:p>
                <a:pPr marL="0" indent="0">
                  <a:lnSpc>
                    <a:spcPct val="100000"/>
                  </a:lnSpc>
                  <a:spcBef>
                    <a:spcPts val="0"/>
                  </a:spcBef>
                  <a:buNone/>
                  <a:defRPr/>
                </a:pPr>
                <a:endParaRPr lang="en-US" altLang="en-US" sz="700" kern="0" dirty="0">
                  <a:latin typeface="Calibri" pitchFamily="34" charset="0"/>
                </a:endParaRPr>
              </a:p>
              <a:p>
                <a:pPr marL="0" indent="0">
                  <a:lnSpc>
                    <a:spcPct val="100000"/>
                  </a:lnSpc>
                  <a:spcBef>
                    <a:spcPts val="0"/>
                  </a:spcBef>
                  <a:buNone/>
                  <a:defRPr/>
                </a:pPr>
                <a:r>
                  <a:rPr lang="en-US" altLang="en-US" sz="700" kern="0" dirty="0">
                    <a:latin typeface="Calibri" pitchFamily="34" charset="0"/>
                  </a:rPr>
                  <a:t>98-100, boulevard Konrad Adenauer</a:t>
                </a:r>
                <a:endParaRPr lang="fr-CH" altLang="en-US" sz="700" kern="0" dirty="0">
                  <a:latin typeface="Calibri" pitchFamily="34" charset="0"/>
                </a:endParaRPr>
              </a:p>
              <a:p>
                <a:pPr marL="0" indent="0">
                  <a:lnSpc>
                    <a:spcPct val="100000"/>
                  </a:lnSpc>
                  <a:spcBef>
                    <a:spcPts val="0"/>
                  </a:spcBef>
                  <a:buNone/>
                  <a:defRPr/>
                </a:pPr>
                <a:r>
                  <a:rPr lang="en-US" altLang="en-US" sz="700" kern="0" dirty="0">
                    <a:latin typeface="Calibri" pitchFamily="34" charset="0"/>
                  </a:rPr>
                  <a:t>L-2950 Luxembourg</a:t>
                </a:r>
                <a:endParaRPr lang="fr-CH" altLang="en-US" sz="700" kern="0" dirty="0">
                  <a:latin typeface="Calibri" pitchFamily="34" charset="0"/>
                </a:endParaRPr>
              </a:p>
              <a:p>
                <a:pPr marL="0" indent="0">
                  <a:lnSpc>
                    <a:spcPct val="100000"/>
                  </a:lnSpc>
                  <a:spcBef>
                    <a:spcPts val="0"/>
                  </a:spcBef>
                  <a:buNone/>
                  <a:defRPr/>
                </a:pPr>
                <a:r>
                  <a:rPr lang="en-US" altLang="en-US" sz="700" kern="0" dirty="0">
                    <a:latin typeface="Calibri" pitchFamily="34" charset="0"/>
                  </a:rPr>
                  <a:t>      +352 43 79 82 253         +352 43 79 52 253</a:t>
                </a:r>
                <a:endParaRPr lang="fr-CH" altLang="en-US" sz="700" kern="0" dirty="0">
                  <a:latin typeface="Calibri" pitchFamily="34" charset="0"/>
                </a:endParaRPr>
              </a:p>
              <a:p>
                <a:pPr marL="0" indent="0">
                  <a:lnSpc>
                    <a:spcPct val="100000"/>
                  </a:lnSpc>
                  <a:spcBef>
                    <a:spcPts val="0"/>
                  </a:spcBef>
                  <a:buNone/>
                  <a:defRPr/>
                </a:pPr>
                <a:r>
                  <a:rPr lang="en-US" altLang="en-US" sz="700" kern="0" dirty="0">
                    <a:latin typeface="Calibri" pitchFamily="34" charset="0"/>
                  </a:rPr>
                  <a:t>      +352 691 285 068</a:t>
                </a:r>
              </a:p>
              <a:p>
                <a:pPr marL="0" indent="0">
                  <a:lnSpc>
                    <a:spcPct val="100000"/>
                  </a:lnSpc>
                  <a:spcBef>
                    <a:spcPts val="0"/>
                  </a:spcBef>
                  <a:buNone/>
                  <a:defRPr/>
                </a:pPr>
                <a:r>
                  <a:rPr lang="en-US" altLang="en-US" sz="700" kern="0" dirty="0">
                    <a:latin typeface="Calibri" pitchFamily="34" charset="0"/>
                  </a:rPr>
                  <a:t>      a.kauffmann@eib.org  </a:t>
                </a:r>
                <a:r>
                  <a:rPr lang="en-US" altLang="en-US" sz="700" kern="0" dirty="0" smtClean="0">
                    <a:latin typeface="Calibri" pitchFamily="34" charset="0"/>
                  </a:rPr>
                  <a:t> • www.eib.org</a:t>
                </a:r>
                <a:endParaRPr lang="en-US" altLang="en-US" sz="700" kern="0" dirty="0">
                  <a:latin typeface="Calibri" pitchFamily="34" charset="0"/>
                </a:endParaRPr>
              </a:p>
            </p:txBody>
          </p:sp>
          <p:pic>
            <p:nvPicPr>
              <p:cNvPr id="35"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610" t="26296" r="86068" b="31890"/>
              <a:stretch/>
            </p:blipFill>
            <p:spPr bwMode="auto">
              <a:xfrm>
                <a:off x="4487310" y="4513049"/>
                <a:ext cx="106368" cy="341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70145" t="26296" r="21571" b="60426"/>
              <a:stretch/>
            </p:blipFill>
            <p:spPr bwMode="auto">
              <a:xfrm>
                <a:off x="5343474" y="4511159"/>
                <a:ext cx="121198" cy="109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Oval 36"/>
              <p:cNvSpPr/>
              <p:nvPr/>
            </p:nvSpPr>
            <p:spPr bwMode="auto">
              <a:xfrm>
                <a:off x="4540494" y="4501699"/>
                <a:ext cx="103514" cy="64096"/>
              </a:xfrm>
              <a:prstGeom prst="ellipse">
                <a:avLst/>
              </a:prstGeom>
              <a:solidFill>
                <a:schemeClr val="bg1"/>
              </a:solidFill>
              <a:ln>
                <a:noFill/>
              </a:ln>
              <a:effectLst/>
              <a:ex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endParaRPr kumimoji="0" lang="en-GB" sz="2400" b="1" i="0" u="none" strike="noStrike" cap="none" normalizeH="0" baseline="0" smtClean="0">
                  <a:ln>
                    <a:noFill/>
                  </a:ln>
                  <a:solidFill>
                    <a:schemeClr val="tx1"/>
                  </a:solidFill>
                  <a:effectLst/>
                  <a:latin typeface="Arial" charset="0"/>
                  <a:cs typeface="Times New Roman" charset="0"/>
                </a:endParaRPr>
              </a:p>
            </p:txBody>
          </p:sp>
        </p:grpSp>
      </p:grpSp>
      <p:cxnSp>
        <p:nvCxnSpPr>
          <p:cNvPr id="22" name="Straight Connector 21"/>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56" name="TextBox 55"/>
          <p:cNvSpPr txBox="1"/>
          <p:nvPr/>
        </p:nvSpPr>
        <p:spPr>
          <a:xfrm>
            <a:off x="628650" y="332656"/>
            <a:ext cx="7180907" cy="553998"/>
          </a:xfrm>
          <a:prstGeom prst="rect">
            <a:avLst/>
          </a:prstGeom>
          <a:noFill/>
        </p:spPr>
        <p:txBody>
          <a:bodyPr wrap="square" rtlCol="0">
            <a:spAutoFit/>
          </a:bodyPr>
          <a:lstStyle/>
          <a:p>
            <a:r>
              <a:rPr lang="fr-CH" sz="3000" b="1" dirty="0" smtClean="0">
                <a:solidFill>
                  <a:prstClr val="black">
                    <a:lumMod val="50000"/>
                    <a:lumOff val="50000"/>
                  </a:prstClr>
                </a:solidFill>
              </a:rPr>
              <a:t>Contact</a:t>
            </a:r>
            <a:endParaRPr lang="fr-CH" sz="3000" b="1" dirty="0">
              <a:solidFill>
                <a:prstClr val="black">
                  <a:lumMod val="50000"/>
                  <a:lumOff val="50000"/>
                </a:prstClr>
              </a:solidFill>
            </a:endParaRPr>
          </a:p>
        </p:txBody>
      </p:sp>
      <p:sp>
        <p:nvSpPr>
          <p:cNvPr id="49"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US" b="1" smtClean="0">
                <a:solidFill>
                  <a:srgbClr val="898989"/>
                </a:solidFill>
                <a:latin typeface="+mj-lt"/>
              </a:rPr>
              <a:pPr/>
              <a:t>11</a:t>
            </a:fld>
            <a:endParaRPr lang="en-US" b="1" dirty="0">
              <a:solidFill>
                <a:srgbClr val="898989"/>
              </a:solidFill>
              <a:latin typeface="+mj-lt"/>
            </a:endParaRPr>
          </a:p>
        </p:txBody>
      </p:sp>
      <p:pic>
        <p:nvPicPr>
          <p:cNvPr id="50" name="Picture 49"/>
          <p:cNvPicPr>
            <a:picLocks noChangeAspect="1"/>
          </p:cNvPicPr>
          <p:nvPr/>
        </p:nvPicPr>
        <p:blipFill>
          <a:blip r:embed="rId7"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51" name="Picture 2" descr="K:\_Templates\09. Logos\01. Logos EC\jpg-hr\en\logo_ce-en-rvb-hr.jpg"/>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52" name="Date Placeholder 2"/>
          <p:cNvSpPr>
            <a:spLocks noGrp="1"/>
          </p:cNvSpPr>
          <p:nvPr>
            <p:ph type="dt" sz="half" idx="10"/>
          </p:nvPr>
        </p:nvSpPr>
        <p:spPr>
          <a:xfrm>
            <a:off x="539552" y="6356350"/>
            <a:ext cx="2133600" cy="365125"/>
          </a:xfrm>
        </p:spPr>
        <p:txBody>
          <a:bodyPr/>
          <a:lstStyle/>
          <a:p>
            <a:r>
              <a:rPr lang="en-US" b="1" smtClean="0">
                <a:solidFill>
                  <a:srgbClr val="898989"/>
                </a:solidFill>
                <a:latin typeface="+mj-lt"/>
              </a:rPr>
              <a:t>26 June 2018</a:t>
            </a:r>
            <a:endParaRPr lang="en-US" b="1" dirty="0">
              <a:solidFill>
                <a:srgbClr val="898989"/>
              </a:solidFill>
              <a:latin typeface="+mj-lt"/>
            </a:endParaRPr>
          </a:p>
        </p:txBody>
      </p:sp>
      <p:sp>
        <p:nvSpPr>
          <p:cNvPr id="18"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Tree>
    <p:extLst>
      <p:ext uri="{BB962C8B-B14F-4D97-AF65-F5344CB8AC3E}">
        <p14:creationId xmlns:p14="http://schemas.microsoft.com/office/powerpoint/2010/main" val="781204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204D84"/>
                </a:solidFill>
              </a:rPr>
              <a:t>Thank you</a:t>
            </a:r>
            <a:endParaRPr lang="en-US" b="1" dirty="0">
              <a:solidFill>
                <a:srgbClr val="204D84"/>
              </a:solidFill>
            </a:endParaRPr>
          </a:p>
        </p:txBody>
      </p:sp>
    </p:spTree>
    <p:extLst>
      <p:ext uri="{BB962C8B-B14F-4D97-AF65-F5344CB8AC3E}">
        <p14:creationId xmlns:p14="http://schemas.microsoft.com/office/powerpoint/2010/main" val="3723410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553998"/>
          </a:xfrm>
          <a:prstGeom prst="rect">
            <a:avLst/>
          </a:prstGeom>
          <a:noFill/>
        </p:spPr>
        <p:txBody>
          <a:bodyPr wrap="square" rtlCol="0">
            <a:spAutoFit/>
          </a:bodyPr>
          <a:lstStyle/>
          <a:p>
            <a:r>
              <a:rPr lang="fr-CH" sz="3000" b="1" dirty="0" smtClean="0">
                <a:solidFill>
                  <a:prstClr val="black">
                    <a:lumMod val="50000"/>
                    <a:lumOff val="50000"/>
                  </a:prstClr>
                </a:solidFill>
              </a:rPr>
              <a:t>Agenda</a:t>
            </a:r>
            <a:endParaRPr lang="fr-CH" sz="3000" b="1" dirty="0">
              <a:solidFill>
                <a:prstClr val="black">
                  <a:lumMod val="50000"/>
                  <a:lumOff val="50000"/>
                </a:prstClr>
              </a:solidFill>
            </a:endParaRPr>
          </a:p>
        </p:txBody>
      </p:sp>
      <p:sp>
        <p:nvSpPr>
          <p:cNvPr id="9" name="Content Placeholder 3"/>
          <p:cNvSpPr txBox="1">
            <a:spLocks/>
          </p:cNvSpPr>
          <p:nvPr/>
        </p:nvSpPr>
        <p:spPr>
          <a:xfrm>
            <a:off x="628650" y="1196752"/>
            <a:ext cx="7924478" cy="48135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indent="-432000">
              <a:spcBef>
                <a:spcPts val="504"/>
              </a:spcBef>
              <a:buFont typeface="+mj-lt"/>
              <a:buAutoNum type="arabicPeriod"/>
            </a:pPr>
            <a:r>
              <a:rPr lang="fr-CH" sz="2600" dirty="0" smtClean="0"/>
              <a:t>Introduction</a:t>
            </a:r>
          </a:p>
          <a:p>
            <a:pPr marL="432000" indent="-432000">
              <a:spcBef>
                <a:spcPts val="504"/>
              </a:spcBef>
              <a:buFont typeface="+mj-lt"/>
              <a:buAutoNum type="arabicPeriod"/>
            </a:pPr>
            <a:r>
              <a:rPr lang="fr-CH" sz="2600" dirty="0"/>
              <a:t>Common </a:t>
            </a:r>
            <a:r>
              <a:rPr lang="fr-CH" sz="2600" dirty="0" err="1"/>
              <a:t>financing</a:t>
            </a:r>
            <a:r>
              <a:rPr lang="fr-CH" sz="2600" dirty="0"/>
              <a:t> </a:t>
            </a:r>
            <a:r>
              <a:rPr lang="fr-CH" sz="2600" dirty="0" err="1"/>
              <a:t>needs</a:t>
            </a:r>
            <a:r>
              <a:rPr lang="fr-CH" sz="2600" dirty="0"/>
              <a:t> relevant for Investment </a:t>
            </a:r>
            <a:r>
              <a:rPr lang="fr-CH" sz="2600" dirty="0" err="1"/>
              <a:t>Platforms</a:t>
            </a:r>
            <a:endParaRPr lang="fr-CH" sz="2600" dirty="0"/>
          </a:p>
          <a:p>
            <a:pPr marL="432000" indent="-432000">
              <a:spcBef>
                <a:spcPts val="504"/>
              </a:spcBef>
              <a:buFont typeface="+mj-lt"/>
              <a:buAutoNum type="arabicPeriod"/>
            </a:pPr>
            <a:r>
              <a:rPr lang="fr-CH" sz="2600" dirty="0" err="1" smtClean="0"/>
              <a:t>Proposed</a:t>
            </a:r>
            <a:r>
              <a:rPr lang="fr-CH" sz="2600" dirty="0" smtClean="0"/>
              <a:t> Investment Platform solutions</a:t>
            </a:r>
          </a:p>
          <a:p>
            <a:pPr marL="432000" indent="-432000">
              <a:spcBef>
                <a:spcPts val="504"/>
              </a:spcBef>
              <a:buFont typeface="+mj-lt"/>
              <a:buAutoNum type="arabicPeriod"/>
            </a:pPr>
            <a:r>
              <a:rPr lang="fr-CH" sz="2600" dirty="0" err="1" smtClean="0"/>
              <a:t>Technical</a:t>
            </a:r>
            <a:r>
              <a:rPr lang="fr-CH" sz="2600" dirty="0" smtClean="0"/>
              <a:t> Assistance </a:t>
            </a:r>
            <a:r>
              <a:rPr lang="fr-CH" sz="2600" dirty="0" err="1" smtClean="0"/>
              <a:t>needs</a:t>
            </a:r>
            <a:r>
              <a:rPr lang="fr-CH" sz="2600" dirty="0" smtClean="0"/>
              <a:t> </a:t>
            </a:r>
            <a:r>
              <a:rPr lang="fr-CH" sz="2600" dirty="0" err="1" smtClean="0"/>
              <a:t>identified</a:t>
            </a:r>
            <a:endParaRPr lang="fr-CH" sz="2600" i="1" dirty="0" smtClean="0"/>
          </a:p>
          <a:p>
            <a:pPr marL="432000" indent="-432000">
              <a:spcBef>
                <a:spcPts val="504"/>
              </a:spcBef>
              <a:buFont typeface="+mj-lt"/>
              <a:buAutoNum type="arabicPeriod"/>
            </a:pPr>
            <a:r>
              <a:rPr lang="fr-CH" sz="2600" dirty="0" err="1" smtClean="0"/>
              <a:t>Next</a:t>
            </a:r>
            <a:r>
              <a:rPr lang="fr-CH" sz="2600" dirty="0" smtClean="0"/>
              <a:t> </a:t>
            </a:r>
            <a:r>
              <a:rPr lang="fr-CH" sz="2600" dirty="0" err="1" smtClean="0"/>
              <a:t>steps</a:t>
            </a:r>
            <a:endParaRPr lang="fr-CH" sz="2600" dirty="0" smtClean="0"/>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US" b="1" smtClean="0">
                <a:solidFill>
                  <a:srgbClr val="898989"/>
                </a:solidFill>
                <a:latin typeface="+mj-lt"/>
              </a:rPr>
              <a:pPr/>
              <a:t>2</a:t>
            </a:fld>
            <a:endParaRPr lang="en-US" b="1" dirty="0">
              <a:solidFill>
                <a:srgbClr val="898989"/>
              </a:solidFill>
              <a:latin typeface="+mj-lt"/>
            </a:endParaRPr>
          </a:p>
        </p:txBody>
      </p:sp>
      <p:pic>
        <p:nvPicPr>
          <p:cNvPr id="18" name="Picture 17"/>
          <p:cNvPicPr>
            <a:picLocks noChangeAspect="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19" name="Picture 2" descr="K:\_Templates\09. Logos\01. Logos EC\jpg-hr\en\logo_ce-en-rvb-hr.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21" name="Date Placeholder 2"/>
          <p:cNvSpPr>
            <a:spLocks noGrp="1"/>
          </p:cNvSpPr>
          <p:nvPr>
            <p:ph type="dt" sz="half" idx="10"/>
          </p:nvPr>
        </p:nvSpPr>
        <p:spPr>
          <a:xfrm>
            <a:off x="539552" y="6356350"/>
            <a:ext cx="2133600" cy="365125"/>
          </a:xfrm>
        </p:spPr>
        <p:txBody>
          <a:bodyPr/>
          <a:lstStyle/>
          <a:p>
            <a:r>
              <a:rPr lang="en-US" b="1" dirty="0" smtClean="0">
                <a:solidFill>
                  <a:srgbClr val="898989"/>
                </a:solidFill>
                <a:latin typeface="+mj-lt"/>
              </a:rPr>
              <a:t>26 June 2018</a:t>
            </a:r>
            <a:endParaRPr lang="en-US" b="1" dirty="0">
              <a:solidFill>
                <a:srgbClr val="898989"/>
              </a:solidFill>
              <a:latin typeface="+mj-lt"/>
            </a:endParaRPr>
          </a:p>
        </p:txBody>
      </p:sp>
      <p:sp>
        <p:nvSpPr>
          <p:cNvPr id="13"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Tree>
    <p:extLst>
      <p:ext uri="{BB962C8B-B14F-4D97-AF65-F5344CB8AC3E}">
        <p14:creationId xmlns:p14="http://schemas.microsoft.com/office/powerpoint/2010/main" val="355114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553998"/>
          </a:xfrm>
          <a:prstGeom prst="rect">
            <a:avLst/>
          </a:prstGeom>
          <a:noFill/>
        </p:spPr>
        <p:txBody>
          <a:bodyPr wrap="square" rtlCol="0">
            <a:spAutoFit/>
          </a:bodyPr>
          <a:lstStyle/>
          <a:p>
            <a:r>
              <a:rPr lang="fr-CH" sz="3000" b="1" dirty="0" smtClean="0">
                <a:solidFill>
                  <a:prstClr val="black">
                    <a:lumMod val="50000"/>
                    <a:lumOff val="50000"/>
                  </a:prstClr>
                </a:solidFill>
              </a:rPr>
              <a:t>Introduction</a:t>
            </a:r>
            <a:endParaRPr lang="fr-CH" sz="3000" b="1" dirty="0">
              <a:solidFill>
                <a:prstClr val="black">
                  <a:lumMod val="50000"/>
                  <a:lumOff val="50000"/>
                </a:prstClr>
              </a:solidFill>
            </a:endParaRPr>
          </a:p>
        </p:txBody>
      </p:sp>
      <p:sp>
        <p:nvSpPr>
          <p:cNvPr id="9" name="Content Placeholder 3"/>
          <p:cNvSpPr txBox="1">
            <a:spLocks/>
          </p:cNvSpPr>
          <p:nvPr/>
        </p:nvSpPr>
        <p:spPr>
          <a:xfrm>
            <a:off x="628650" y="1196752"/>
            <a:ext cx="7924478" cy="4813551"/>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Clr>
                <a:schemeClr val="tx1"/>
              </a:buClr>
              <a:buNone/>
            </a:pPr>
            <a:r>
              <a:rPr lang="en-GB" sz="3800" b="1" dirty="0" smtClean="0">
                <a:solidFill>
                  <a:srgbClr val="204D84"/>
                </a:solidFill>
              </a:rPr>
              <a:t>Objective</a:t>
            </a:r>
            <a:r>
              <a:rPr lang="en-GB" sz="3800" dirty="0" smtClean="0"/>
              <a:t> : under </a:t>
            </a:r>
            <a:r>
              <a:rPr lang="en-GB" sz="3800" dirty="0"/>
              <a:t>the </a:t>
            </a:r>
            <a:r>
              <a:rPr lang="en-GB" sz="3800" b="1" dirty="0" smtClean="0">
                <a:solidFill>
                  <a:srgbClr val="204D84"/>
                </a:solidFill>
              </a:rPr>
              <a:t>European Investment Advisory Hub (EIAH)</a:t>
            </a:r>
            <a:r>
              <a:rPr lang="en-GB" sz="3800" dirty="0" smtClean="0"/>
              <a:t>, assist the </a:t>
            </a:r>
            <a:r>
              <a:rPr lang="en-GB" sz="3800" b="1" dirty="0" smtClean="0">
                <a:solidFill>
                  <a:srgbClr val="204D84"/>
                </a:solidFill>
              </a:rPr>
              <a:t>European Commission (EC) </a:t>
            </a:r>
            <a:r>
              <a:rPr lang="en-GB" sz="3800" dirty="0" smtClean="0"/>
              <a:t>investigate </a:t>
            </a:r>
            <a:r>
              <a:rPr lang="en-GB" sz="3800" dirty="0"/>
              <a:t>the </a:t>
            </a:r>
            <a:r>
              <a:rPr lang="en-GB" sz="3800" b="1" dirty="0">
                <a:solidFill>
                  <a:srgbClr val="204D84"/>
                </a:solidFill>
              </a:rPr>
              <a:t>potential to create </a:t>
            </a:r>
            <a:r>
              <a:rPr lang="en-GB" sz="3800" b="1" dirty="0" smtClean="0">
                <a:solidFill>
                  <a:srgbClr val="204D84"/>
                </a:solidFill>
              </a:rPr>
              <a:t>Investment Platform(s) in </a:t>
            </a:r>
            <a:r>
              <a:rPr lang="en-GB" sz="3800" b="1" dirty="0">
                <a:solidFill>
                  <a:srgbClr val="204D84"/>
                </a:solidFill>
              </a:rPr>
              <a:t>the Outermost Regions </a:t>
            </a:r>
            <a:r>
              <a:rPr lang="en-GB" sz="3800" dirty="0"/>
              <a:t>(ORs: Guadeloupe, French Guiana, Martinique, Mayotte, </a:t>
            </a:r>
            <a:r>
              <a:rPr lang="en-GB" sz="3800" dirty="0" smtClean="0"/>
              <a:t>La </a:t>
            </a:r>
            <a:r>
              <a:rPr lang="en-GB" sz="3800" dirty="0" err="1"/>
              <a:t>Réunion</a:t>
            </a:r>
            <a:r>
              <a:rPr lang="en-GB" sz="3800" dirty="0"/>
              <a:t>, </a:t>
            </a:r>
            <a:r>
              <a:rPr lang="en-GB" sz="3800" dirty="0" smtClean="0"/>
              <a:t>Saint-Martin</a:t>
            </a:r>
            <a:r>
              <a:rPr lang="en-GB" sz="3800" dirty="0"/>
              <a:t>, the Azores, Madeira and the </a:t>
            </a:r>
            <a:r>
              <a:rPr lang="en-GB" sz="3800" dirty="0" smtClean="0"/>
              <a:t>Canary Islands) </a:t>
            </a:r>
            <a:r>
              <a:rPr lang="en-GB" sz="3800" dirty="0"/>
              <a:t>to </a:t>
            </a:r>
            <a:r>
              <a:rPr lang="fr-CH" sz="3800" dirty="0" smtClean="0"/>
              <a:t>support the </a:t>
            </a:r>
            <a:r>
              <a:rPr lang="en-GB" sz="3800" b="1" dirty="0" smtClean="0">
                <a:solidFill>
                  <a:srgbClr val="204D84"/>
                </a:solidFill>
              </a:rPr>
              <a:t>greater </a:t>
            </a:r>
            <a:r>
              <a:rPr lang="en-GB" sz="3800" b="1" dirty="0">
                <a:solidFill>
                  <a:srgbClr val="204D84"/>
                </a:solidFill>
              </a:rPr>
              <a:t>deployment of the European Fund for Strategic Investments </a:t>
            </a:r>
            <a:r>
              <a:rPr lang="en-GB" sz="3800" b="1" dirty="0" smtClean="0">
                <a:solidFill>
                  <a:srgbClr val="204D84"/>
                </a:solidFill>
              </a:rPr>
              <a:t>(EFSI) </a:t>
            </a:r>
            <a:r>
              <a:rPr lang="en-GB" sz="3800" dirty="0" smtClean="0"/>
              <a:t>in these Regions</a:t>
            </a:r>
            <a:endParaRPr lang="en-GB" sz="3800" dirty="0" smtClean="0">
              <a:solidFill>
                <a:srgbClr val="204D84"/>
              </a:solidFill>
            </a:endParaRPr>
          </a:p>
          <a:p>
            <a:pPr marL="252000" indent="-252000">
              <a:lnSpc>
                <a:spcPct val="120000"/>
              </a:lnSpc>
              <a:buNone/>
            </a:pPr>
            <a:endParaRPr lang="en-GB" sz="1300" dirty="0">
              <a:solidFill>
                <a:srgbClr val="204D84"/>
              </a:solidFill>
            </a:endParaRPr>
          </a:p>
          <a:p>
            <a:pPr marL="0" indent="0">
              <a:lnSpc>
                <a:spcPct val="120000"/>
              </a:lnSpc>
              <a:buNone/>
            </a:pPr>
            <a:r>
              <a:rPr lang="en-GB" sz="3800" dirty="0"/>
              <a:t>The f</a:t>
            </a:r>
            <a:r>
              <a:rPr lang="en-GB" sz="3800" dirty="0" smtClean="0"/>
              <a:t>easibility </a:t>
            </a:r>
            <a:r>
              <a:rPr lang="en-GB" sz="3800" dirty="0"/>
              <a:t>s</a:t>
            </a:r>
            <a:r>
              <a:rPr lang="en-GB" sz="3800" dirty="0" smtClean="0"/>
              <a:t>tudy:</a:t>
            </a:r>
            <a:endParaRPr lang="en-GB" sz="3800" dirty="0"/>
          </a:p>
          <a:p>
            <a:pPr marL="504000" lvl="1" indent="-252000">
              <a:lnSpc>
                <a:spcPct val="120000"/>
              </a:lnSpc>
              <a:buClr>
                <a:schemeClr val="tx1"/>
              </a:buClr>
            </a:pPr>
            <a:r>
              <a:rPr lang="en-GB" sz="3600" b="1" dirty="0" smtClean="0">
                <a:solidFill>
                  <a:srgbClr val="204D84"/>
                </a:solidFill>
              </a:rPr>
              <a:t>Assessed </a:t>
            </a:r>
            <a:r>
              <a:rPr lang="en-GB" sz="3600" b="1" dirty="0">
                <a:solidFill>
                  <a:srgbClr val="204D84"/>
                </a:solidFill>
              </a:rPr>
              <a:t>the financing needs of the </a:t>
            </a:r>
            <a:r>
              <a:rPr lang="en-GB" sz="3600" b="1" dirty="0" smtClean="0">
                <a:solidFill>
                  <a:srgbClr val="204D84"/>
                </a:solidFill>
              </a:rPr>
              <a:t>Regions </a:t>
            </a:r>
            <a:r>
              <a:rPr lang="en-GB" sz="3600" dirty="0"/>
              <a:t>(building on existing analysis</a:t>
            </a:r>
            <a:r>
              <a:rPr lang="en-GB" sz="3600" dirty="0" smtClean="0"/>
              <a:t>)</a:t>
            </a:r>
            <a:endParaRPr lang="en-GB" sz="3600" dirty="0"/>
          </a:p>
          <a:p>
            <a:pPr marL="504000" lvl="1" indent="-252000">
              <a:lnSpc>
                <a:spcPct val="120000"/>
              </a:lnSpc>
              <a:buClr>
                <a:schemeClr val="tx1"/>
              </a:buClr>
            </a:pPr>
            <a:r>
              <a:rPr lang="en-GB" sz="3600" b="1" dirty="0" smtClean="0">
                <a:solidFill>
                  <a:srgbClr val="204D84"/>
                </a:solidFill>
              </a:rPr>
              <a:t>Reviewed </a:t>
            </a:r>
            <a:r>
              <a:rPr lang="en-GB" sz="3600" b="1" dirty="0">
                <a:solidFill>
                  <a:srgbClr val="204D84"/>
                </a:solidFill>
              </a:rPr>
              <a:t>existing financial products and </a:t>
            </a:r>
            <a:r>
              <a:rPr lang="en-GB" sz="3600" b="1" dirty="0" smtClean="0">
                <a:solidFill>
                  <a:srgbClr val="204D84"/>
                </a:solidFill>
              </a:rPr>
              <a:t>vehicles</a:t>
            </a:r>
            <a:endParaRPr lang="en-GB" sz="3600" dirty="0"/>
          </a:p>
          <a:p>
            <a:pPr marL="504000" lvl="1" indent="-252000">
              <a:lnSpc>
                <a:spcPct val="120000"/>
              </a:lnSpc>
              <a:buClr>
                <a:schemeClr val="tx1"/>
              </a:buClr>
            </a:pPr>
            <a:r>
              <a:rPr lang="en-GB" sz="3600" b="1" dirty="0" smtClean="0">
                <a:solidFill>
                  <a:srgbClr val="204D84"/>
                </a:solidFill>
              </a:rPr>
              <a:t>Considered </a:t>
            </a:r>
            <a:r>
              <a:rPr lang="en-GB" sz="3600" b="1" dirty="0">
                <a:solidFill>
                  <a:srgbClr val="204D84"/>
                </a:solidFill>
              </a:rPr>
              <a:t>the extent to which existing or newly created </a:t>
            </a:r>
            <a:r>
              <a:rPr lang="en-GB" sz="3600" b="1" dirty="0" smtClean="0">
                <a:solidFill>
                  <a:srgbClr val="204D84"/>
                </a:solidFill>
              </a:rPr>
              <a:t>IPs may </a:t>
            </a:r>
            <a:r>
              <a:rPr lang="en-GB" sz="3600" b="1" dirty="0">
                <a:solidFill>
                  <a:srgbClr val="204D84"/>
                </a:solidFill>
              </a:rPr>
              <a:t>be implemented</a:t>
            </a:r>
            <a:r>
              <a:rPr lang="en-GB" sz="3600" dirty="0"/>
              <a:t>, </a:t>
            </a:r>
            <a:r>
              <a:rPr lang="en-GB" sz="3600" dirty="0" smtClean="0"/>
              <a:t>combining </a:t>
            </a:r>
            <a:r>
              <a:rPr lang="en-GB" sz="3600" dirty="0"/>
              <a:t>different resources (</a:t>
            </a:r>
            <a:r>
              <a:rPr lang="en-GB" sz="3600" i="1" dirty="0"/>
              <a:t>e.g.</a:t>
            </a:r>
            <a:r>
              <a:rPr lang="en-GB" sz="3600" dirty="0"/>
              <a:t> </a:t>
            </a:r>
            <a:r>
              <a:rPr lang="en-GB" sz="3600" dirty="0" smtClean="0"/>
              <a:t>ESIF, </a:t>
            </a:r>
            <a:r>
              <a:rPr lang="en-GB" sz="3600" dirty="0"/>
              <a:t>EIB </a:t>
            </a:r>
            <a:r>
              <a:rPr lang="en-GB" sz="3600" dirty="0" smtClean="0"/>
              <a:t>financing guaranteed </a:t>
            </a:r>
            <a:r>
              <a:rPr lang="en-GB" sz="3500" dirty="0"/>
              <a:t>by EFSI, National Promotional Banks and Institutions </a:t>
            </a:r>
            <a:r>
              <a:rPr lang="en-GB" sz="3500" dirty="0" smtClean="0"/>
              <a:t>– NPBIs</a:t>
            </a:r>
            <a:r>
              <a:rPr lang="en-GB" sz="3500" dirty="0"/>
              <a:t>, others</a:t>
            </a:r>
            <a:r>
              <a:rPr lang="en-GB" sz="3600" dirty="0" smtClean="0"/>
              <a:t>)</a:t>
            </a:r>
          </a:p>
          <a:p>
            <a:pPr marL="0" lvl="1" indent="0">
              <a:lnSpc>
                <a:spcPct val="120000"/>
              </a:lnSpc>
              <a:buClr>
                <a:schemeClr val="tx1"/>
              </a:buClr>
              <a:buNone/>
            </a:pPr>
            <a:endParaRPr lang="en-GB" sz="1300" dirty="0" smtClean="0"/>
          </a:p>
          <a:p>
            <a:pPr marL="0" lvl="1" indent="0">
              <a:lnSpc>
                <a:spcPct val="120000"/>
              </a:lnSpc>
              <a:buClr>
                <a:schemeClr val="tx1"/>
              </a:buClr>
              <a:buNone/>
            </a:pPr>
            <a:r>
              <a:rPr lang="en-GB" sz="3800" dirty="0"/>
              <a:t>The</a:t>
            </a:r>
            <a:r>
              <a:rPr lang="en-GB" sz="3800" dirty="0" smtClean="0"/>
              <a:t> </a:t>
            </a:r>
            <a:r>
              <a:rPr lang="en-GB" sz="3800" dirty="0"/>
              <a:t>analysis of </a:t>
            </a:r>
            <a:r>
              <a:rPr lang="en-GB" sz="3800" b="1" dirty="0">
                <a:solidFill>
                  <a:srgbClr val="204D84"/>
                </a:solidFill>
              </a:rPr>
              <a:t>financing needs </a:t>
            </a:r>
            <a:r>
              <a:rPr lang="en-GB" sz="3800" dirty="0"/>
              <a:t>was undertaken by:</a:t>
            </a:r>
          </a:p>
          <a:p>
            <a:pPr marL="504000" lvl="1" indent="-252000">
              <a:lnSpc>
                <a:spcPct val="120000"/>
              </a:lnSpc>
              <a:buClr>
                <a:schemeClr val="tx1"/>
              </a:buClr>
            </a:pPr>
            <a:r>
              <a:rPr lang="en-GB" sz="3600" b="1" dirty="0">
                <a:solidFill>
                  <a:srgbClr val="204D84"/>
                </a:solidFill>
              </a:rPr>
              <a:t>Reviewing</a:t>
            </a:r>
            <a:r>
              <a:rPr lang="en-GB" sz="3600" dirty="0">
                <a:solidFill>
                  <a:srgbClr val="204D84"/>
                </a:solidFill>
              </a:rPr>
              <a:t> </a:t>
            </a:r>
            <a:r>
              <a:rPr lang="en-GB" sz="3600" b="1" dirty="0">
                <a:solidFill>
                  <a:srgbClr val="204D84"/>
                </a:solidFill>
              </a:rPr>
              <a:t>available documents </a:t>
            </a:r>
            <a:r>
              <a:rPr lang="en-GB" sz="3600" dirty="0"/>
              <a:t>(especially </a:t>
            </a:r>
            <a:r>
              <a:rPr lang="en-GB" sz="3600" i="1" dirty="0"/>
              <a:t>ex-ante </a:t>
            </a:r>
            <a:r>
              <a:rPr lang="en-GB" sz="3600" dirty="0"/>
              <a:t>assessments</a:t>
            </a:r>
            <a:r>
              <a:rPr lang="en-GB" sz="3600" dirty="0" smtClean="0"/>
              <a:t>) </a:t>
            </a:r>
            <a:endParaRPr lang="en-GB" sz="3600" dirty="0"/>
          </a:p>
          <a:p>
            <a:pPr marL="504000" lvl="1" indent="-252000">
              <a:lnSpc>
                <a:spcPct val="120000"/>
              </a:lnSpc>
              <a:buClr>
                <a:schemeClr val="tx1"/>
              </a:buClr>
            </a:pPr>
            <a:r>
              <a:rPr lang="en-GB" sz="3600" b="1" dirty="0">
                <a:solidFill>
                  <a:srgbClr val="204D84"/>
                </a:solidFill>
              </a:rPr>
              <a:t>Interviewing local stakeholders </a:t>
            </a:r>
            <a:r>
              <a:rPr lang="en-GB" sz="3600" dirty="0" smtClean="0"/>
              <a:t>during </a:t>
            </a:r>
            <a:r>
              <a:rPr lang="en-GB" sz="3600" b="1" dirty="0" smtClean="0">
                <a:solidFill>
                  <a:srgbClr val="204D84"/>
                </a:solidFill>
              </a:rPr>
              <a:t>on-site </a:t>
            </a:r>
            <a:r>
              <a:rPr lang="en-GB" sz="3600" b="1" dirty="0">
                <a:solidFill>
                  <a:srgbClr val="204D84"/>
                </a:solidFill>
              </a:rPr>
              <a:t>fact-finding </a:t>
            </a:r>
            <a:r>
              <a:rPr lang="en-GB" sz="3600" b="1" dirty="0" smtClean="0">
                <a:solidFill>
                  <a:srgbClr val="204D84"/>
                </a:solidFill>
              </a:rPr>
              <a:t>visits</a:t>
            </a:r>
            <a:endParaRPr lang="en-GB" sz="3600" dirty="0"/>
          </a:p>
          <a:p>
            <a:pPr marL="504000" lvl="1" indent="-252000">
              <a:lnSpc>
                <a:spcPct val="120000"/>
              </a:lnSpc>
              <a:buClr>
                <a:schemeClr val="tx1"/>
              </a:buClr>
            </a:pPr>
            <a:r>
              <a:rPr lang="en-GB" sz="3600" b="1" dirty="0" smtClean="0">
                <a:solidFill>
                  <a:srgbClr val="204D84"/>
                </a:solidFill>
              </a:rPr>
              <a:t>Initiating </a:t>
            </a:r>
            <a:r>
              <a:rPr lang="en-GB" sz="3600" b="1" dirty="0">
                <a:solidFill>
                  <a:srgbClr val="204D84"/>
                </a:solidFill>
              </a:rPr>
              <a:t>discussions </a:t>
            </a:r>
            <a:r>
              <a:rPr lang="en-GB" sz="3600" dirty="0"/>
              <a:t>with </a:t>
            </a:r>
            <a:r>
              <a:rPr lang="en-GB" sz="3500" dirty="0"/>
              <a:t>the</a:t>
            </a:r>
            <a:r>
              <a:rPr lang="en-GB" sz="3500" b="1" dirty="0">
                <a:solidFill>
                  <a:srgbClr val="204D84"/>
                </a:solidFill>
              </a:rPr>
              <a:t> five NPBIs </a:t>
            </a:r>
            <a:r>
              <a:rPr lang="en-GB" sz="3600" dirty="0"/>
              <a:t>working in </a:t>
            </a:r>
            <a:r>
              <a:rPr lang="en-GB" sz="3600" dirty="0" smtClean="0"/>
              <a:t>the nine ORs</a:t>
            </a:r>
            <a:endParaRPr lang="en-GB" sz="3600" dirty="0"/>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US" b="1" smtClean="0">
                <a:solidFill>
                  <a:srgbClr val="898989"/>
                </a:solidFill>
                <a:latin typeface="+mj-lt"/>
              </a:rPr>
              <a:pPr/>
              <a:t>3</a:t>
            </a:fld>
            <a:endParaRPr lang="en-US" b="1" dirty="0">
              <a:solidFill>
                <a:srgbClr val="898989"/>
              </a:solidFill>
              <a:latin typeface="+mj-lt"/>
            </a:endParaRPr>
          </a:p>
        </p:txBody>
      </p:sp>
      <p:pic>
        <p:nvPicPr>
          <p:cNvPr id="19" name="Picture 18"/>
          <p:cNvPicPr>
            <a:picLocks noChangeAspect="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20" name="Picture 2" descr="K:\_Templates\09. Logos\01. Logos EC\jpg-hr\en\logo_ce-en-rvb-hr.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21" name="Date Placeholder 2"/>
          <p:cNvSpPr>
            <a:spLocks noGrp="1"/>
          </p:cNvSpPr>
          <p:nvPr>
            <p:ph type="dt" sz="half" idx="10"/>
          </p:nvPr>
        </p:nvSpPr>
        <p:spPr>
          <a:xfrm>
            <a:off x="539552" y="6356350"/>
            <a:ext cx="2133600" cy="365125"/>
          </a:xfrm>
        </p:spPr>
        <p:txBody>
          <a:bodyPr/>
          <a:lstStyle/>
          <a:p>
            <a:r>
              <a:rPr lang="en-US" b="1" dirty="0" smtClean="0">
                <a:solidFill>
                  <a:srgbClr val="898989"/>
                </a:solidFill>
                <a:latin typeface="+mj-lt"/>
              </a:rPr>
              <a:t>26 June 2018</a:t>
            </a:r>
            <a:endParaRPr lang="en-US" b="1" dirty="0">
              <a:solidFill>
                <a:srgbClr val="898989"/>
              </a:solidFill>
              <a:latin typeface="+mj-lt"/>
            </a:endParaRPr>
          </a:p>
        </p:txBody>
      </p:sp>
      <p:sp>
        <p:nvSpPr>
          <p:cNvPr id="13" name="Rounded Rectangle 12"/>
          <p:cNvSpPr/>
          <p:nvPr/>
        </p:nvSpPr>
        <p:spPr>
          <a:xfrm>
            <a:off x="628650" y="5337176"/>
            <a:ext cx="7924478" cy="720000"/>
          </a:xfrm>
          <a:prstGeom prst="roundRect">
            <a:avLst/>
          </a:prstGeom>
          <a:solidFill>
            <a:schemeClr val="accent1">
              <a:lumMod val="20000"/>
              <a:lumOff val="80000"/>
            </a:schemeClr>
          </a:solidFill>
          <a:ln>
            <a:solidFill>
              <a:srgbClr val="204D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FIs already exist and/or similar initiatives are already taking place in the nine ORs</a:t>
            </a:r>
            <a:r>
              <a:rPr lang="en-GB" sz="1400" dirty="0" smtClean="0">
                <a:solidFill>
                  <a:schemeClr val="tx1"/>
                </a:solidFill>
              </a:rPr>
              <a:t>, including </a:t>
            </a:r>
            <a:r>
              <a:rPr lang="en-GB" sz="1400" i="1" dirty="0" smtClean="0">
                <a:solidFill>
                  <a:schemeClr val="tx1"/>
                </a:solidFill>
              </a:rPr>
              <a:t>via</a:t>
            </a:r>
            <a:r>
              <a:rPr lang="en-GB" sz="1400" dirty="0" smtClean="0">
                <a:solidFill>
                  <a:schemeClr val="tx1"/>
                </a:solidFill>
              </a:rPr>
              <a:t> NPBIs.</a:t>
            </a:r>
          </a:p>
          <a:p>
            <a:pPr algn="ctr"/>
            <a:r>
              <a:rPr lang="en-GB" sz="1400" dirty="0" smtClean="0">
                <a:solidFill>
                  <a:schemeClr val="tx1"/>
                </a:solidFill>
              </a:rPr>
              <a:t>This feasibility </a:t>
            </a:r>
            <a:r>
              <a:rPr lang="en-GB" sz="1400" dirty="0">
                <a:solidFill>
                  <a:schemeClr val="tx1"/>
                </a:solidFill>
              </a:rPr>
              <a:t>s</a:t>
            </a:r>
            <a:r>
              <a:rPr lang="en-GB" sz="1400" dirty="0" smtClean="0">
                <a:solidFill>
                  <a:schemeClr val="tx1"/>
                </a:solidFill>
              </a:rPr>
              <a:t>tudy aimed to </a:t>
            </a:r>
            <a:r>
              <a:rPr lang="en-GB" sz="1400" b="1" dirty="0" smtClean="0">
                <a:solidFill>
                  <a:schemeClr val="tx1"/>
                </a:solidFill>
              </a:rPr>
              <a:t>propose synergies and complementarities </a:t>
            </a:r>
            <a:r>
              <a:rPr lang="en-GB" sz="1400" dirty="0" smtClean="0">
                <a:solidFill>
                  <a:schemeClr val="tx1"/>
                </a:solidFill>
              </a:rPr>
              <a:t>with these initiatives, rather than replicate/duplicate them.</a:t>
            </a:r>
            <a:endParaRPr lang="en-GB" sz="1400" dirty="0">
              <a:solidFill>
                <a:schemeClr val="tx1"/>
              </a:solidFill>
            </a:endParaRPr>
          </a:p>
        </p:txBody>
      </p:sp>
      <p:sp>
        <p:nvSpPr>
          <p:cNvPr id="16"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Tree>
    <p:extLst>
      <p:ext uri="{BB962C8B-B14F-4D97-AF65-F5344CB8AC3E}">
        <p14:creationId xmlns:p14="http://schemas.microsoft.com/office/powerpoint/2010/main" val="3070784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1015663"/>
          </a:xfrm>
          <a:prstGeom prst="rect">
            <a:avLst/>
          </a:prstGeom>
          <a:noFill/>
        </p:spPr>
        <p:txBody>
          <a:bodyPr wrap="square" rtlCol="0">
            <a:spAutoFit/>
          </a:bodyPr>
          <a:lstStyle/>
          <a:p>
            <a:r>
              <a:rPr lang="en-GB" sz="3000" b="1" dirty="0" smtClean="0">
                <a:solidFill>
                  <a:prstClr val="black">
                    <a:lumMod val="50000"/>
                    <a:lumOff val="50000"/>
                  </a:prstClr>
                </a:solidFill>
              </a:rPr>
              <a:t>Common financing needs relevant for Investment Platforms</a:t>
            </a:r>
            <a:endParaRPr lang="en-GB" sz="3000" b="1" dirty="0">
              <a:solidFill>
                <a:prstClr val="black">
                  <a:lumMod val="50000"/>
                  <a:lumOff val="50000"/>
                </a:prstClr>
              </a:solidFill>
            </a:endParaRPr>
          </a:p>
        </p:txBody>
      </p:sp>
      <p:sp>
        <p:nvSpPr>
          <p:cNvPr id="9" name="Content Placeholder 3"/>
          <p:cNvSpPr txBox="1">
            <a:spLocks/>
          </p:cNvSpPr>
          <p:nvPr/>
        </p:nvSpPr>
        <p:spPr>
          <a:xfrm>
            <a:off x="628650" y="1368200"/>
            <a:ext cx="7924478" cy="422104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GB" sz="4600" dirty="0" smtClean="0"/>
              <a:t>As opening remarks:</a:t>
            </a:r>
          </a:p>
          <a:p>
            <a:pPr marL="504000" lvl="1" indent="-252000">
              <a:lnSpc>
                <a:spcPct val="120000"/>
              </a:lnSpc>
              <a:spcBef>
                <a:spcPts val="800"/>
              </a:spcBef>
              <a:buClr>
                <a:schemeClr val="tx1"/>
              </a:buClr>
            </a:pPr>
            <a:r>
              <a:rPr lang="en-GB" sz="4600" b="1" dirty="0" smtClean="0">
                <a:solidFill>
                  <a:srgbClr val="204D84"/>
                </a:solidFill>
              </a:rPr>
              <a:t>The nine ORs are very different from one another </a:t>
            </a:r>
            <a:r>
              <a:rPr lang="en-GB" sz="4600" dirty="0" smtClean="0"/>
              <a:t>in terms of population, Gross Domestic Product (GDP), development stage, economic sectors, and Small and Medium-sized Enterprises’ (SMEs) access to finance (as well as for other factors). </a:t>
            </a:r>
            <a:r>
              <a:rPr lang="en-GB" sz="4600" b="1" dirty="0" smtClean="0">
                <a:solidFill>
                  <a:srgbClr val="204D84"/>
                </a:solidFill>
              </a:rPr>
              <a:t>This directly impacts what is feasible (or not) in terms of IPs covering several ORs</a:t>
            </a:r>
          </a:p>
          <a:p>
            <a:pPr marL="504000" lvl="1" indent="-252000">
              <a:lnSpc>
                <a:spcPct val="120000"/>
              </a:lnSpc>
              <a:spcBef>
                <a:spcPts val="800"/>
              </a:spcBef>
              <a:buClr>
                <a:schemeClr val="tx1"/>
              </a:buClr>
            </a:pPr>
            <a:r>
              <a:rPr lang="en-GB" sz="4600" dirty="0" smtClean="0"/>
              <a:t>The ORs have </a:t>
            </a:r>
            <a:r>
              <a:rPr lang="en-GB" sz="4600" b="1" dirty="0" smtClean="0">
                <a:solidFill>
                  <a:srgbClr val="204D84"/>
                </a:solidFill>
              </a:rPr>
              <a:t>different financing needs</a:t>
            </a:r>
            <a:r>
              <a:rPr lang="en-GB" sz="4600" dirty="0" smtClean="0"/>
              <a:t>, </a:t>
            </a:r>
            <a:r>
              <a:rPr lang="en-GB" sz="4600" b="1" dirty="0" smtClean="0">
                <a:solidFill>
                  <a:srgbClr val="204D84"/>
                </a:solidFill>
              </a:rPr>
              <a:t>already </a:t>
            </a:r>
            <a:r>
              <a:rPr lang="en-GB" sz="4600" b="1" dirty="0">
                <a:solidFill>
                  <a:srgbClr val="204D84"/>
                </a:solidFill>
              </a:rPr>
              <a:t>benefit from existing </a:t>
            </a:r>
            <a:r>
              <a:rPr lang="en-GB" sz="4600" b="1" dirty="0" smtClean="0">
                <a:solidFill>
                  <a:srgbClr val="204D84"/>
                </a:solidFill>
              </a:rPr>
              <a:t>FIs </a:t>
            </a:r>
            <a:r>
              <a:rPr lang="en-GB" sz="4600" dirty="0" smtClean="0"/>
              <a:t>(at EU, national or regional level)</a:t>
            </a:r>
            <a:r>
              <a:rPr lang="en-GB" sz="4600" b="1" dirty="0" smtClean="0">
                <a:solidFill>
                  <a:srgbClr val="204D84"/>
                </a:solidFill>
              </a:rPr>
              <a:t> </a:t>
            </a:r>
            <a:r>
              <a:rPr lang="en-GB" sz="4600" dirty="0" smtClean="0"/>
              <a:t>and </a:t>
            </a:r>
            <a:r>
              <a:rPr lang="en-GB" sz="4600" b="1" dirty="0" smtClean="0">
                <a:solidFill>
                  <a:srgbClr val="204D84"/>
                </a:solidFill>
              </a:rPr>
              <a:t>have (or plan) specific FIs, including </a:t>
            </a:r>
            <a:r>
              <a:rPr lang="en-GB" sz="4600" b="1" i="1" dirty="0" smtClean="0">
                <a:solidFill>
                  <a:srgbClr val="204D84"/>
                </a:solidFill>
              </a:rPr>
              <a:t>via</a:t>
            </a:r>
            <a:r>
              <a:rPr lang="en-GB" sz="4600" b="1" dirty="0" smtClean="0">
                <a:solidFill>
                  <a:srgbClr val="204D84"/>
                </a:solidFill>
              </a:rPr>
              <a:t> NPBIs</a:t>
            </a:r>
            <a:endParaRPr lang="en-GB" sz="4600" dirty="0" smtClean="0"/>
          </a:p>
          <a:p>
            <a:pPr marL="504000" lvl="1" indent="-252000">
              <a:lnSpc>
                <a:spcPct val="120000"/>
              </a:lnSpc>
              <a:spcBef>
                <a:spcPts val="800"/>
              </a:spcBef>
              <a:buClr>
                <a:schemeClr val="tx1"/>
              </a:buClr>
            </a:pPr>
            <a:r>
              <a:rPr lang="en-GB" sz="4600" dirty="0" smtClean="0"/>
              <a:t>In a number of cases, the </a:t>
            </a:r>
            <a:r>
              <a:rPr lang="en-GB" sz="4600" b="1" dirty="0" smtClean="0">
                <a:solidFill>
                  <a:srgbClr val="204D84"/>
                </a:solidFill>
              </a:rPr>
              <a:t>ORs have individually too small </a:t>
            </a:r>
            <a:r>
              <a:rPr lang="en-GB" sz="4600" dirty="0" smtClean="0"/>
              <a:t>a critical mass to generate sufficient financing demand to create bespoke IPs</a:t>
            </a:r>
            <a:endParaRPr lang="en-US" sz="4600" dirty="0" smtClean="0"/>
          </a:p>
          <a:p>
            <a:pPr marL="504000" lvl="1" indent="-252000">
              <a:lnSpc>
                <a:spcPct val="120000"/>
              </a:lnSpc>
              <a:spcBef>
                <a:spcPts val="800"/>
              </a:spcBef>
              <a:buClr>
                <a:schemeClr val="tx1"/>
              </a:buClr>
            </a:pPr>
            <a:r>
              <a:rPr lang="en-GB" sz="4600" b="1" dirty="0" smtClean="0">
                <a:solidFill>
                  <a:srgbClr val="204D84"/>
                </a:solidFill>
              </a:rPr>
              <a:t>The main financing needs reported are not necessarily to be addressed by IPs</a:t>
            </a:r>
            <a:r>
              <a:rPr lang="en-GB" sz="4600" dirty="0" smtClean="0"/>
              <a:t>. The on-site fact-finding visits have been the occasion to discuss </a:t>
            </a:r>
            <a:r>
              <a:rPr lang="en-GB" sz="4600" b="1" dirty="0" smtClean="0">
                <a:solidFill>
                  <a:srgbClr val="204D84"/>
                </a:solidFill>
              </a:rPr>
              <a:t>large projects </a:t>
            </a:r>
            <a:r>
              <a:rPr lang="en-GB" sz="4600" dirty="0" smtClean="0"/>
              <a:t>that may also benefit from EIB financing (potentially guaranteed by EFSI)</a:t>
            </a:r>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GB" b="1" smtClean="0">
                <a:solidFill>
                  <a:srgbClr val="898989"/>
                </a:solidFill>
                <a:latin typeface="+mj-lt"/>
              </a:rPr>
              <a:pPr/>
              <a:t>4</a:t>
            </a:fld>
            <a:endParaRPr lang="en-GB" b="1" dirty="0">
              <a:solidFill>
                <a:srgbClr val="898989"/>
              </a:solidFill>
              <a:latin typeface="+mj-lt"/>
            </a:endParaRPr>
          </a:p>
        </p:txBody>
      </p:sp>
      <p:pic>
        <p:nvPicPr>
          <p:cNvPr id="19" name="Picture 18"/>
          <p:cNvPicPr>
            <a:picLocks noChangeAspect="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20" name="Picture 2" descr="K:\_Templates\09. Logos\01. Logos EC\jpg-hr\en\logo_ce-en-rvb-hr.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16" name="Date Placeholder 2"/>
          <p:cNvSpPr>
            <a:spLocks noGrp="1"/>
          </p:cNvSpPr>
          <p:nvPr>
            <p:ph type="dt" sz="half" idx="10"/>
          </p:nvPr>
        </p:nvSpPr>
        <p:spPr>
          <a:xfrm>
            <a:off x="539552" y="6356350"/>
            <a:ext cx="2133600" cy="365125"/>
          </a:xfrm>
        </p:spPr>
        <p:txBody>
          <a:bodyPr/>
          <a:lstStyle/>
          <a:p>
            <a:r>
              <a:rPr lang="en-US" b="1" dirty="0" smtClean="0">
                <a:solidFill>
                  <a:srgbClr val="898989"/>
                </a:solidFill>
                <a:latin typeface="+mj-lt"/>
              </a:rPr>
              <a:t>26 June 2018</a:t>
            </a:r>
            <a:endParaRPr lang="en-GB" b="1" dirty="0">
              <a:solidFill>
                <a:srgbClr val="898989"/>
              </a:solidFill>
              <a:latin typeface="+mj-lt"/>
            </a:endParaRPr>
          </a:p>
        </p:txBody>
      </p:sp>
      <p:sp>
        <p:nvSpPr>
          <p:cNvPr id="13" name="Rounded Rectangle 12"/>
          <p:cNvSpPr/>
          <p:nvPr/>
        </p:nvSpPr>
        <p:spPr>
          <a:xfrm>
            <a:off x="628650" y="5337176"/>
            <a:ext cx="7924478" cy="720000"/>
          </a:xfrm>
          <a:prstGeom prst="roundRect">
            <a:avLst/>
          </a:prstGeom>
          <a:solidFill>
            <a:schemeClr val="accent1">
              <a:lumMod val="20000"/>
              <a:lumOff val="80000"/>
            </a:schemeClr>
          </a:solidFill>
          <a:ln>
            <a:solidFill>
              <a:srgbClr val="204D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These factors impact the viability and feasibility of possible IPs</a:t>
            </a:r>
            <a:r>
              <a:rPr lang="en-GB" sz="1400" dirty="0" smtClean="0">
                <a:solidFill>
                  <a:schemeClr val="tx1"/>
                </a:solidFill>
              </a:rPr>
              <a:t>, </a:t>
            </a:r>
          </a:p>
          <a:p>
            <a:pPr algn="ctr"/>
            <a:r>
              <a:rPr lang="en-GB" sz="1400" dirty="0" smtClean="0">
                <a:solidFill>
                  <a:schemeClr val="tx1"/>
                </a:solidFill>
              </a:rPr>
              <a:t>especially when designed at EU or pan-OR level.</a:t>
            </a:r>
            <a:endParaRPr lang="en-GB" sz="1400" dirty="0">
              <a:solidFill>
                <a:schemeClr val="tx1"/>
              </a:solidFill>
            </a:endParaRPr>
          </a:p>
        </p:txBody>
      </p:sp>
      <p:sp>
        <p:nvSpPr>
          <p:cNvPr id="14"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Tree>
    <p:extLst>
      <p:ext uri="{BB962C8B-B14F-4D97-AF65-F5344CB8AC3E}">
        <p14:creationId xmlns:p14="http://schemas.microsoft.com/office/powerpoint/2010/main" val="4233310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1015663"/>
          </a:xfrm>
          <a:prstGeom prst="rect">
            <a:avLst/>
          </a:prstGeom>
          <a:noFill/>
        </p:spPr>
        <p:txBody>
          <a:bodyPr wrap="square" rtlCol="0">
            <a:spAutoFit/>
          </a:bodyPr>
          <a:lstStyle/>
          <a:p>
            <a:r>
              <a:rPr lang="en-GB" sz="3000" b="1" dirty="0">
                <a:solidFill>
                  <a:prstClr val="black">
                    <a:lumMod val="50000"/>
                    <a:lumOff val="50000"/>
                  </a:prstClr>
                </a:solidFill>
              </a:rPr>
              <a:t>Common financing needs relevant for Investment Platforms</a:t>
            </a:r>
          </a:p>
        </p:txBody>
      </p:sp>
      <p:sp>
        <p:nvSpPr>
          <p:cNvPr id="9" name="Content Placeholder 3"/>
          <p:cNvSpPr txBox="1">
            <a:spLocks/>
          </p:cNvSpPr>
          <p:nvPr/>
        </p:nvSpPr>
        <p:spPr>
          <a:xfrm>
            <a:off x="628650" y="1611955"/>
            <a:ext cx="7886700" cy="32316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Clr>
                <a:schemeClr val="tx1"/>
              </a:buClr>
              <a:buNone/>
            </a:pPr>
            <a:r>
              <a:rPr lang="en-GB" sz="1500" dirty="0" smtClean="0"/>
              <a:t>Some </a:t>
            </a:r>
            <a:r>
              <a:rPr lang="en-GB" sz="1500" dirty="0"/>
              <a:t>horizontal needs </a:t>
            </a:r>
            <a:r>
              <a:rPr lang="en-GB" sz="1500" dirty="0" smtClean="0"/>
              <a:t>for FIs/IPs have been identified </a:t>
            </a:r>
            <a:r>
              <a:rPr lang="en-GB" sz="1500" dirty="0"/>
              <a:t>in the following sectors</a:t>
            </a:r>
            <a:r>
              <a:rPr lang="en-GB" sz="1500" dirty="0" smtClean="0"/>
              <a:t>:</a:t>
            </a:r>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GB" b="1" smtClean="0">
                <a:solidFill>
                  <a:srgbClr val="898989"/>
                </a:solidFill>
                <a:latin typeface="+mj-lt"/>
              </a:rPr>
              <a:pPr/>
              <a:t>5</a:t>
            </a:fld>
            <a:endParaRPr lang="en-GB" b="1" dirty="0">
              <a:solidFill>
                <a:srgbClr val="898989"/>
              </a:solidFill>
              <a:latin typeface="+mj-lt"/>
            </a:endParaRPr>
          </a:p>
        </p:txBody>
      </p:sp>
      <p:pic>
        <p:nvPicPr>
          <p:cNvPr id="19" name="Picture 18"/>
          <p:cNvPicPr>
            <a:picLocks noChangeAspect="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20" name="Picture 2" descr="K:\_Templates\09. Logos\01. Logos EC\jpg-hr\en\logo_ce-en-rvb-hr.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25" name="Pentagon 24"/>
          <p:cNvSpPr/>
          <p:nvPr/>
        </p:nvSpPr>
        <p:spPr>
          <a:xfrm>
            <a:off x="628649" y="2094323"/>
            <a:ext cx="1440000" cy="1359088"/>
          </a:xfrm>
          <a:prstGeom prst="homePlate">
            <a:avLst>
              <a:gd name="adj" fmla="val 3425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GB" b="1" dirty="0" smtClean="0">
                <a:solidFill>
                  <a:schemeClr val="tx1"/>
                </a:solidFill>
              </a:rPr>
              <a:t>SME sector at large </a:t>
            </a:r>
            <a:endParaRPr lang="en-GB" dirty="0">
              <a:solidFill>
                <a:schemeClr val="tx1"/>
              </a:solidFill>
            </a:endParaRPr>
          </a:p>
        </p:txBody>
      </p:sp>
      <p:sp>
        <p:nvSpPr>
          <p:cNvPr id="27" name="Content Placeholder 3"/>
          <p:cNvSpPr txBox="1">
            <a:spLocks/>
          </p:cNvSpPr>
          <p:nvPr/>
        </p:nvSpPr>
        <p:spPr>
          <a:xfrm>
            <a:off x="2123728" y="2089064"/>
            <a:ext cx="6391622" cy="1369606"/>
          </a:xfrm>
          <a:prstGeom prst="rect">
            <a:avLst/>
          </a:prstGeom>
        </p:spPr>
        <p:txBody>
          <a:bodyPr vert="horz" wrap="square"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lvl="1">
              <a:spcBef>
                <a:spcPts val="0"/>
              </a:spcBef>
              <a:spcAft>
                <a:spcPts val="300"/>
              </a:spcAft>
              <a:buClr>
                <a:schemeClr val="tx1"/>
              </a:buClr>
              <a:buFont typeface="Arial" panose="020B0604020202020204" pitchFamily="34" charset="0"/>
              <a:buChar char="•"/>
            </a:pPr>
            <a:r>
              <a:rPr lang="en-GB" sz="1400" b="1" dirty="0" smtClean="0">
                <a:solidFill>
                  <a:srgbClr val="204D84"/>
                </a:solidFill>
              </a:rPr>
              <a:t>Almost all companies in the nine ORs are SMEs </a:t>
            </a:r>
            <a:r>
              <a:rPr lang="en-GB" sz="1400" dirty="0" smtClean="0"/>
              <a:t>(in particular micro-enterprises), smaller in size than continental enterprises</a:t>
            </a:r>
          </a:p>
          <a:p>
            <a:pPr marL="285750" lvl="1">
              <a:spcBef>
                <a:spcPts val="0"/>
              </a:spcBef>
              <a:spcAft>
                <a:spcPts val="300"/>
              </a:spcAft>
              <a:buClr>
                <a:schemeClr val="tx1"/>
              </a:buClr>
              <a:buFont typeface="Arial" panose="020B0604020202020204" pitchFamily="34" charset="0"/>
              <a:buChar char="•"/>
            </a:pPr>
            <a:r>
              <a:rPr lang="en-GB" sz="1400" dirty="0" smtClean="0"/>
              <a:t>SMEs are reported to be mainly </a:t>
            </a:r>
            <a:r>
              <a:rPr lang="en-GB" sz="1400" b="1" dirty="0" smtClean="0">
                <a:solidFill>
                  <a:srgbClr val="204D84"/>
                </a:solidFill>
              </a:rPr>
              <a:t>undercapitalised</a:t>
            </a:r>
            <a:r>
              <a:rPr lang="en-GB" sz="1400" dirty="0" smtClean="0"/>
              <a:t>, with </a:t>
            </a:r>
            <a:r>
              <a:rPr lang="en-GB" sz="1400" b="1" dirty="0" smtClean="0">
                <a:solidFill>
                  <a:srgbClr val="204D84"/>
                </a:solidFill>
              </a:rPr>
              <a:t>problems in accessing both long and short term financing</a:t>
            </a:r>
          </a:p>
          <a:p>
            <a:pPr marL="285750" lvl="1">
              <a:spcBef>
                <a:spcPts val="0"/>
              </a:spcBef>
              <a:spcAft>
                <a:spcPts val="600"/>
              </a:spcAft>
              <a:buClr>
                <a:schemeClr val="tx1"/>
              </a:buClr>
              <a:buFont typeface="Arial" panose="020B0604020202020204" pitchFamily="34" charset="0"/>
              <a:buChar char="•"/>
            </a:pPr>
            <a:r>
              <a:rPr lang="en-US" sz="1400" b="1" dirty="0" smtClean="0">
                <a:solidFill>
                  <a:srgbClr val="204D84"/>
                </a:solidFill>
              </a:rPr>
              <a:t>Tourism</a:t>
            </a:r>
            <a:r>
              <a:rPr lang="en-US" sz="1400" b="1" dirty="0" smtClean="0"/>
              <a:t> </a:t>
            </a:r>
            <a:r>
              <a:rPr lang="en-US" sz="1400" dirty="0"/>
              <a:t>was reported </a:t>
            </a:r>
            <a:r>
              <a:rPr lang="en-US" sz="1400" dirty="0" smtClean="0"/>
              <a:t>to </a:t>
            </a:r>
            <a:r>
              <a:rPr lang="en-US" sz="1400" dirty="0"/>
              <a:t>be a key sector for the regional development and to be in </a:t>
            </a:r>
            <a:r>
              <a:rPr lang="en-US" sz="1400" dirty="0" smtClean="0"/>
              <a:t>need for FI support for both SMEs and infrastructures </a:t>
            </a:r>
            <a:endParaRPr lang="en-GB" sz="1400" dirty="0"/>
          </a:p>
        </p:txBody>
      </p:sp>
      <p:sp>
        <p:nvSpPr>
          <p:cNvPr id="28" name="Pentagon 27"/>
          <p:cNvSpPr/>
          <p:nvPr/>
        </p:nvSpPr>
        <p:spPr>
          <a:xfrm>
            <a:off x="628649" y="3699500"/>
            <a:ext cx="1440000" cy="936000"/>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GB" b="1" dirty="0">
                <a:solidFill>
                  <a:schemeClr val="tx1"/>
                </a:solidFill>
              </a:rPr>
              <a:t>Blue economy </a:t>
            </a:r>
            <a:endParaRPr lang="en-GB" dirty="0">
              <a:solidFill>
                <a:schemeClr val="tx1"/>
              </a:solidFill>
            </a:endParaRPr>
          </a:p>
        </p:txBody>
      </p:sp>
      <p:sp>
        <p:nvSpPr>
          <p:cNvPr id="30" name="Pentagon 29"/>
          <p:cNvSpPr/>
          <p:nvPr/>
        </p:nvSpPr>
        <p:spPr>
          <a:xfrm>
            <a:off x="657211" y="4858454"/>
            <a:ext cx="1440000" cy="936000"/>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GB" b="1" dirty="0" smtClean="0">
                <a:solidFill>
                  <a:schemeClr val="tx1"/>
                </a:solidFill>
              </a:rPr>
              <a:t>Agriculture</a:t>
            </a:r>
            <a:endParaRPr lang="en-GB" b="1" dirty="0">
              <a:solidFill>
                <a:schemeClr val="tx1"/>
              </a:solidFill>
            </a:endParaRPr>
          </a:p>
        </p:txBody>
      </p:sp>
      <p:sp>
        <p:nvSpPr>
          <p:cNvPr id="32" name="Content Placeholder 3"/>
          <p:cNvSpPr txBox="1">
            <a:spLocks/>
          </p:cNvSpPr>
          <p:nvPr/>
        </p:nvSpPr>
        <p:spPr>
          <a:xfrm>
            <a:off x="2123728" y="3590419"/>
            <a:ext cx="6391622" cy="1154162"/>
          </a:xfrm>
          <a:prstGeom prst="rect">
            <a:avLst/>
          </a:prstGeom>
        </p:spPr>
        <p:txBody>
          <a:bodyPr vert="horz" wrap="square"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lvl="1">
              <a:spcBef>
                <a:spcPts val="0"/>
              </a:spcBef>
              <a:spcAft>
                <a:spcPts val="600"/>
              </a:spcAft>
              <a:buClr>
                <a:schemeClr val="tx1"/>
              </a:buClr>
              <a:buFont typeface="Arial" panose="020B0604020202020204" pitchFamily="34" charset="0"/>
              <a:buChar char="•"/>
            </a:pPr>
            <a:r>
              <a:rPr lang="en-GB" sz="1400" b="1" dirty="0" smtClean="0">
                <a:solidFill>
                  <a:srgbClr val="204D84"/>
                </a:solidFill>
              </a:rPr>
              <a:t>Fishing is traditionally an important sector </a:t>
            </a:r>
            <a:r>
              <a:rPr lang="en-GB" sz="1400" dirty="0" smtClean="0"/>
              <a:t>in all ORs, although its economic impact is different among regions (</a:t>
            </a:r>
            <a:r>
              <a:rPr lang="en-GB" sz="1400" i="1" dirty="0" smtClean="0"/>
              <a:t>e.g.</a:t>
            </a:r>
            <a:r>
              <a:rPr lang="en-GB" sz="1400" dirty="0" smtClean="0"/>
              <a:t> 10% of GVA in the Azores </a:t>
            </a:r>
            <a:r>
              <a:rPr lang="en-GB" sz="1400" i="1" dirty="0" smtClean="0"/>
              <a:t>vs.</a:t>
            </a:r>
            <a:r>
              <a:rPr lang="en-GB" sz="1400" dirty="0" smtClean="0"/>
              <a:t> 1% in La </a:t>
            </a:r>
            <a:r>
              <a:rPr lang="en-GB" sz="1400" dirty="0" err="1" smtClean="0"/>
              <a:t>Réunion</a:t>
            </a:r>
            <a:r>
              <a:rPr lang="en-GB" sz="1400" dirty="0" smtClean="0"/>
              <a:t>)</a:t>
            </a:r>
            <a:r>
              <a:rPr lang="en-GB" sz="1400" b="1" dirty="0" smtClean="0"/>
              <a:t> </a:t>
            </a:r>
          </a:p>
          <a:p>
            <a:pPr marL="285750" lvl="1">
              <a:spcBef>
                <a:spcPts val="0"/>
              </a:spcBef>
              <a:spcAft>
                <a:spcPts val="600"/>
              </a:spcAft>
              <a:buClr>
                <a:schemeClr val="tx1"/>
              </a:buClr>
              <a:buFont typeface="Arial" panose="020B0604020202020204" pitchFamily="34" charset="0"/>
              <a:buChar char="•"/>
            </a:pPr>
            <a:r>
              <a:rPr lang="en-US" sz="1400" b="1" dirty="0" smtClean="0">
                <a:solidFill>
                  <a:srgbClr val="204D84"/>
                </a:solidFill>
              </a:rPr>
              <a:t>Needs</a:t>
            </a:r>
            <a:r>
              <a:rPr lang="en-US" sz="1400" dirty="0" smtClean="0"/>
              <a:t> were reported for the financing of </a:t>
            </a:r>
            <a:r>
              <a:rPr lang="en-US" sz="1400" b="1" dirty="0" smtClean="0">
                <a:solidFill>
                  <a:srgbClr val="204D84"/>
                </a:solidFill>
              </a:rPr>
              <a:t>SMEs</a:t>
            </a:r>
            <a:r>
              <a:rPr lang="en-US" sz="1400" b="1" dirty="0" smtClean="0"/>
              <a:t> </a:t>
            </a:r>
            <a:r>
              <a:rPr lang="en-US" sz="1400" dirty="0" smtClean="0"/>
              <a:t>(including fishing fleet renewal) and for fishery </a:t>
            </a:r>
            <a:r>
              <a:rPr lang="en-US" sz="1400" b="1" dirty="0" smtClean="0">
                <a:solidFill>
                  <a:srgbClr val="204D84"/>
                </a:solidFill>
              </a:rPr>
              <a:t>infrastructure</a:t>
            </a:r>
            <a:r>
              <a:rPr lang="en-US" sz="1400" dirty="0" smtClean="0"/>
              <a:t> (</a:t>
            </a:r>
            <a:r>
              <a:rPr lang="en-GB" sz="1400" dirty="0" smtClean="0"/>
              <a:t>mentioned also in the </a:t>
            </a:r>
            <a:r>
              <a:rPr lang="en-GB" sz="1400" b="1" dirty="0">
                <a:solidFill>
                  <a:srgbClr val="204D84"/>
                </a:solidFill>
              </a:rPr>
              <a:t>EASME-EMFF study on the ORs’ Blue Growth of September 2017</a:t>
            </a:r>
            <a:r>
              <a:rPr lang="en-GB" sz="1400" dirty="0" smtClean="0"/>
              <a:t>)</a:t>
            </a:r>
            <a:endParaRPr lang="en-GB" sz="1400" b="1" dirty="0"/>
          </a:p>
        </p:txBody>
      </p:sp>
      <p:sp>
        <p:nvSpPr>
          <p:cNvPr id="34" name="Content Placeholder 3"/>
          <p:cNvSpPr txBox="1">
            <a:spLocks/>
          </p:cNvSpPr>
          <p:nvPr/>
        </p:nvSpPr>
        <p:spPr>
          <a:xfrm>
            <a:off x="2118465" y="4984053"/>
            <a:ext cx="6396786" cy="684803"/>
          </a:xfrm>
          <a:prstGeom prst="rect">
            <a:avLst/>
          </a:prstGeom>
        </p:spPr>
        <p:txBody>
          <a:bodyPr vert="horz" wrap="square"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lvl="1">
              <a:spcBef>
                <a:spcPts val="0"/>
              </a:spcBef>
              <a:spcAft>
                <a:spcPts val="300"/>
              </a:spcAft>
              <a:buClr>
                <a:schemeClr val="tx1"/>
              </a:buClr>
              <a:buFont typeface="Arial" panose="020B0604020202020204" pitchFamily="34" charset="0"/>
              <a:buChar char="•"/>
            </a:pPr>
            <a:r>
              <a:rPr lang="en-GB" sz="1400" b="1" dirty="0" smtClean="0">
                <a:solidFill>
                  <a:srgbClr val="204D84"/>
                </a:solidFill>
              </a:rPr>
              <a:t>ORs are considered leaders in some sectors</a:t>
            </a:r>
            <a:r>
              <a:rPr lang="en-GB" sz="1400" dirty="0" smtClean="0"/>
              <a:t> (</a:t>
            </a:r>
            <a:r>
              <a:rPr lang="en-GB" sz="1400" i="1" dirty="0" smtClean="0"/>
              <a:t>e.g. </a:t>
            </a:r>
            <a:r>
              <a:rPr lang="en-GB" sz="1400" dirty="0" smtClean="0"/>
              <a:t>sugar cane</a:t>
            </a:r>
            <a:r>
              <a:rPr lang="en-GB" sz="1400" dirty="0"/>
              <a:t> </a:t>
            </a:r>
            <a:r>
              <a:rPr lang="en-GB" sz="1400" dirty="0" smtClean="0"/>
              <a:t>and bananas) and some products represent a large part of the </a:t>
            </a:r>
            <a:r>
              <a:rPr lang="en-GB" sz="1400" b="1" dirty="0" smtClean="0">
                <a:solidFill>
                  <a:srgbClr val="204D84"/>
                </a:solidFill>
              </a:rPr>
              <a:t>ORs’ exports</a:t>
            </a:r>
            <a:endParaRPr lang="en-GB" sz="1400" dirty="0" smtClean="0"/>
          </a:p>
          <a:p>
            <a:pPr marL="285750" lvl="1">
              <a:spcBef>
                <a:spcPts val="0"/>
              </a:spcBef>
              <a:spcAft>
                <a:spcPts val="300"/>
              </a:spcAft>
              <a:buClr>
                <a:schemeClr val="tx1"/>
              </a:buClr>
              <a:buFont typeface="Arial" panose="020B0604020202020204" pitchFamily="34" charset="0"/>
              <a:buChar char="•"/>
            </a:pPr>
            <a:r>
              <a:rPr lang="en-US" sz="1400" b="1" dirty="0">
                <a:solidFill>
                  <a:srgbClr val="204D84"/>
                </a:solidFill>
              </a:rPr>
              <a:t>T</a:t>
            </a:r>
            <a:r>
              <a:rPr lang="en-US" sz="1400" b="1" dirty="0" smtClean="0">
                <a:solidFill>
                  <a:srgbClr val="204D84"/>
                </a:solidFill>
              </a:rPr>
              <a:t>he need to financially support local SMEs operating in agriculture was identified</a:t>
            </a:r>
            <a:endParaRPr lang="en-GB" sz="1400" b="1" dirty="0" smtClean="0">
              <a:solidFill>
                <a:srgbClr val="204D84"/>
              </a:solidFill>
            </a:endParaRPr>
          </a:p>
        </p:txBody>
      </p:sp>
      <p:sp>
        <p:nvSpPr>
          <p:cNvPr id="21"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
        <p:nvSpPr>
          <p:cNvPr id="17" name="Date Placeholder 2"/>
          <p:cNvSpPr>
            <a:spLocks noGrp="1"/>
          </p:cNvSpPr>
          <p:nvPr>
            <p:ph type="dt" sz="half" idx="10"/>
          </p:nvPr>
        </p:nvSpPr>
        <p:spPr>
          <a:xfrm>
            <a:off x="539552" y="6356350"/>
            <a:ext cx="2133600" cy="365125"/>
          </a:xfrm>
        </p:spPr>
        <p:txBody>
          <a:bodyPr/>
          <a:lstStyle/>
          <a:p>
            <a:r>
              <a:rPr lang="en-US" b="1" dirty="0" smtClean="0">
                <a:solidFill>
                  <a:srgbClr val="898989"/>
                </a:solidFill>
                <a:latin typeface="+mj-lt"/>
              </a:rPr>
              <a:t>26 June 2018</a:t>
            </a:r>
            <a:endParaRPr lang="en-GB" b="1" dirty="0">
              <a:solidFill>
                <a:srgbClr val="898989"/>
              </a:solidFill>
              <a:latin typeface="+mj-lt"/>
            </a:endParaRPr>
          </a:p>
        </p:txBody>
      </p:sp>
    </p:spTree>
    <p:extLst>
      <p:ext uri="{BB962C8B-B14F-4D97-AF65-F5344CB8AC3E}">
        <p14:creationId xmlns:p14="http://schemas.microsoft.com/office/powerpoint/2010/main" val="4124240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1015663"/>
          </a:xfrm>
          <a:prstGeom prst="rect">
            <a:avLst/>
          </a:prstGeom>
          <a:noFill/>
        </p:spPr>
        <p:txBody>
          <a:bodyPr wrap="square" rtlCol="0">
            <a:spAutoFit/>
          </a:bodyPr>
          <a:lstStyle/>
          <a:p>
            <a:r>
              <a:rPr lang="en-GB" sz="3000" b="1" dirty="0">
                <a:solidFill>
                  <a:prstClr val="black">
                    <a:lumMod val="50000"/>
                    <a:lumOff val="50000"/>
                  </a:prstClr>
                </a:solidFill>
              </a:rPr>
              <a:t>Common financing needs relevant for Investment Platforms</a:t>
            </a:r>
          </a:p>
        </p:txBody>
      </p:sp>
      <p:sp>
        <p:nvSpPr>
          <p:cNvPr id="9" name="Content Placeholder 3"/>
          <p:cNvSpPr txBox="1">
            <a:spLocks/>
          </p:cNvSpPr>
          <p:nvPr/>
        </p:nvSpPr>
        <p:spPr>
          <a:xfrm>
            <a:off x="628650" y="1612353"/>
            <a:ext cx="7924478" cy="44448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800"/>
              </a:spcBef>
              <a:buNone/>
            </a:pPr>
            <a:r>
              <a:rPr lang="en-GB" sz="1700" dirty="0" smtClean="0"/>
              <a:t>In </a:t>
            </a:r>
            <a:r>
              <a:rPr lang="en-GB" sz="1700" dirty="0"/>
              <a:t>parallel to </a:t>
            </a:r>
            <a:r>
              <a:rPr lang="en-GB" sz="1700" dirty="0" smtClean="0"/>
              <a:t>common </a:t>
            </a:r>
            <a:r>
              <a:rPr lang="en-GB" sz="1700" dirty="0"/>
              <a:t>horizontal financing needs, </a:t>
            </a:r>
            <a:r>
              <a:rPr lang="en-GB" sz="1700" b="1" dirty="0">
                <a:solidFill>
                  <a:srgbClr val="204D84"/>
                </a:solidFill>
              </a:rPr>
              <a:t>Technical Assistance </a:t>
            </a:r>
            <a:r>
              <a:rPr lang="en-GB" sz="1700" b="1" dirty="0" smtClean="0">
                <a:solidFill>
                  <a:srgbClr val="204D84"/>
                </a:solidFill>
              </a:rPr>
              <a:t>(TA) gaps /</a:t>
            </a:r>
            <a:r>
              <a:rPr lang="en-GB" sz="1700" b="1" dirty="0">
                <a:solidFill>
                  <a:srgbClr val="204D84"/>
                </a:solidFill>
              </a:rPr>
              <a:t> </a:t>
            </a:r>
            <a:r>
              <a:rPr lang="en-GB" sz="1700" b="1" dirty="0" smtClean="0">
                <a:solidFill>
                  <a:srgbClr val="204D84"/>
                </a:solidFill>
              </a:rPr>
              <a:t>needs</a:t>
            </a:r>
            <a:r>
              <a:rPr lang="en-GB" sz="1700" dirty="0" smtClean="0"/>
              <a:t> </a:t>
            </a:r>
            <a:r>
              <a:rPr lang="en-GB" sz="1700" dirty="0"/>
              <a:t>have been reported in the nine ORs. </a:t>
            </a:r>
            <a:endParaRPr lang="en-GB" sz="1700" dirty="0" smtClean="0"/>
          </a:p>
          <a:p>
            <a:pPr marL="0" indent="0">
              <a:spcBef>
                <a:spcPts val="800"/>
              </a:spcBef>
              <a:buNone/>
            </a:pPr>
            <a:r>
              <a:rPr lang="en-GB" sz="1700" dirty="0" smtClean="0"/>
              <a:t>These </a:t>
            </a:r>
            <a:r>
              <a:rPr lang="en-GB" sz="1700" dirty="0"/>
              <a:t>TA gaps and needs relate to:</a:t>
            </a:r>
          </a:p>
          <a:p>
            <a:pPr marL="504000" lvl="0" indent="-252000">
              <a:spcBef>
                <a:spcPts val="800"/>
              </a:spcBef>
              <a:buFont typeface="Arial" panose="020B0604020202020204" pitchFamily="34" charset="0"/>
              <a:buChar char="–"/>
            </a:pPr>
            <a:r>
              <a:rPr lang="en-GB" sz="1700" dirty="0"/>
              <a:t>The </a:t>
            </a:r>
            <a:r>
              <a:rPr lang="en-GB" sz="1700" b="1" dirty="0">
                <a:solidFill>
                  <a:srgbClr val="204D84"/>
                </a:solidFill>
              </a:rPr>
              <a:t>structuring of projects </a:t>
            </a:r>
            <a:r>
              <a:rPr lang="en-GB" sz="1700" dirty="0"/>
              <a:t>(the latter being small and/or large</a:t>
            </a:r>
            <a:r>
              <a:rPr lang="en-GB" sz="1700" dirty="0" smtClean="0"/>
              <a:t>)</a:t>
            </a:r>
            <a:endParaRPr lang="en-GB" sz="1700" dirty="0"/>
          </a:p>
          <a:p>
            <a:pPr marL="504000" lvl="0" indent="-252000">
              <a:spcBef>
                <a:spcPts val="800"/>
              </a:spcBef>
              <a:buFont typeface="Arial" panose="020B0604020202020204" pitchFamily="34" charset="0"/>
              <a:buChar char="–"/>
            </a:pPr>
            <a:r>
              <a:rPr lang="en-GB" sz="1700" dirty="0"/>
              <a:t>The </a:t>
            </a:r>
            <a:r>
              <a:rPr lang="en-GB" sz="1700" b="1" dirty="0">
                <a:solidFill>
                  <a:srgbClr val="204D84"/>
                </a:solidFill>
              </a:rPr>
              <a:t>managerial capacity of the entrepreneurs </a:t>
            </a:r>
            <a:r>
              <a:rPr lang="en-GB" sz="1700" dirty="0"/>
              <a:t>(to develop a Business Plan, envisage growth opportunities and/or diversify their activities for instance</a:t>
            </a:r>
            <a:r>
              <a:rPr lang="en-GB" sz="1700" dirty="0" smtClean="0"/>
              <a:t>)</a:t>
            </a:r>
            <a:endParaRPr lang="en-GB" sz="1700" dirty="0"/>
          </a:p>
          <a:p>
            <a:pPr marL="504000" lvl="0" indent="-252000">
              <a:spcBef>
                <a:spcPts val="800"/>
              </a:spcBef>
              <a:buFont typeface="Arial" panose="020B0604020202020204" pitchFamily="34" charset="0"/>
              <a:buChar char="–"/>
            </a:pPr>
            <a:r>
              <a:rPr lang="en-GB" sz="1700" dirty="0"/>
              <a:t>The </a:t>
            </a:r>
            <a:r>
              <a:rPr lang="en-GB" sz="1700" b="1" dirty="0">
                <a:solidFill>
                  <a:srgbClr val="204D84"/>
                </a:solidFill>
              </a:rPr>
              <a:t>capacity of the SMEs and entrepreneurs to seek financing</a:t>
            </a:r>
            <a:r>
              <a:rPr lang="en-GB" sz="1700" dirty="0"/>
              <a:t>, and to present their projects to banks and other financers with the appropriate financial knowledge and </a:t>
            </a:r>
            <a:r>
              <a:rPr lang="en-GB" sz="1700" dirty="0" smtClean="0"/>
              <a:t>skills</a:t>
            </a:r>
            <a:endParaRPr lang="en-GB" sz="1700" i="1" dirty="0" smtClean="0"/>
          </a:p>
          <a:p>
            <a:pPr marL="0" indent="0">
              <a:lnSpc>
                <a:spcPct val="120000"/>
              </a:lnSpc>
              <a:buClr>
                <a:schemeClr val="tx1"/>
              </a:buClr>
              <a:buNone/>
            </a:pPr>
            <a:endParaRPr lang="en-GB" sz="1400" dirty="0" smtClean="0"/>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US" b="1" smtClean="0">
                <a:solidFill>
                  <a:srgbClr val="898989"/>
                </a:solidFill>
                <a:latin typeface="+mj-lt"/>
              </a:rPr>
              <a:pPr/>
              <a:t>6</a:t>
            </a:fld>
            <a:endParaRPr lang="en-US" b="1" dirty="0">
              <a:solidFill>
                <a:srgbClr val="898989"/>
              </a:solidFill>
              <a:latin typeface="+mj-lt"/>
            </a:endParaRPr>
          </a:p>
        </p:txBody>
      </p:sp>
      <p:pic>
        <p:nvPicPr>
          <p:cNvPr id="19" name="Picture 18"/>
          <p:cNvPicPr>
            <a:picLocks noChangeAspect="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20" name="Picture 2" descr="K:\_Templates\09. Logos\01. Logos EC\jpg-hr\en\logo_ce-en-rvb-hr.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14" name="Rounded Rectangle 13"/>
          <p:cNvSpPr/>
          <p:nvPr/>
        </p:nvSpPr>
        <p:spPr>
          <a:xfrm>
            <a:off x="628650" y="5337176"/>
            <a:ext cx="7924478" cy="720000"/>
          </a:xfrm>
          <a:prstGeom prst="roundRect">
            <a:avLst/>
          </a:prstGeom>
          <a:solidFill>
            <a:schemeClr val="accent1">
              <a:lumMod val="20000"/>
              <a:lumOff val="80000"/>
            </a:schemeClr>
          </a:solidFill>
          <a:ln>
            <a:solidFill>
              <a:srgbClr val="204D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7600" indent="0" algn="ctr">
              <a:buNone/>
            </a:pPr>
            <a:r>
              <a:rPr lang="en-GB" sz="1400" dirty="0">
                <a:solidFill>
                  <a:schemeClr val="tx1"/>
                </a:solidFill>
              </a:rPr>
              <a:t>Such </a:t>
            </a:r>
            <a:r>
              <a:rPr lang="en-GB" sz="1400" b="1" dirty="0">
                <a:solidFill>
                  <a:schemeClr val="tx1"/>
                </a:solidFill>
              </a:rPr>
              <a:t>gaps and needs would need to be considered and addressed </a:t>
            </a:r>
            <a:r>
              <a:rPr lang="en-GB" sz="1400" dirty="0">
                <a:solidFill>
                  <a:schemeClr val="tx1"/>
                </a:solidFill>
              </a:rPr>
              <a:t>to the best extent possible so as </a:t>
            </a:r>
            <a:r>
              <a:rPr lang="en-GB" sz="1400" b="1" dirty="0">
                <a:solidFill>
                  <a:schemeClr val="tx1"/>
                </a:solidFill>
              </a:rPr>
              <a:t>to</a:t>
            </a:r>
            <a:r>
              <a:rPr lang="en-GB" sz="1400" dirty="0">
                <a:solidFill>
                  <a:schemeClr val="tx1"/>
                </a:solidFill>
              </a:rPr>
              <a:t> </a:t>
            </a:r>
            <a:r>
              <a:rPr lang="en-GB" sz="1400" b="1" dirty="0">
                <a:solidFill>
                  <a:schemeClr val="tx1"/>
                </a:solidFill>
              </a:rPr>
              <a:t>support the deployment of the existing and potential new financing facilities</a:t>
            </a:r>
            <a:r>
              <a:rPr lang="en-GB" sz="1400" dirty="0">
                <a:solidFill>
                  <a:schemeClr val="tx1"/>
                </a:solidFill>
              </a:rPr>
              <a:t>, including new IPs.</a:t>
            </a:r>
          </a:p>
        </p:txBody>
      </p:sp>
      <p:sp>
        <p:nvSpPr>
          <p:cNvPr id="17"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
        <p:nvSpPr>
          <p:cNvPr id="13" name="Date Placeholder 2"/>
          <p:cNvSpPr>
            <a:spLocks noGrp="1"/>
          </p:cNvSpPr>
          <p:nvPr>
            <p:ph type="dt" sz="half" idx="10"/>
          </p:nvPr>
        </p:nvSpPr>
        <p:spPr>
          <a:xfrm>
            <a:off x="539552" y="6356350"/>
            <a:ext cx="2133600" cy="365125"/>
          </a:xfrm>
        </p:spPr>
        <p:txBody>
          <a:bodyPr/>
          <a:lstStyle/>
          <a:p>
            <a:r>
              <a:rPr lang="en-US" b="1" dirty="0" smtClean="0">
                <a:solidFill>
                  <a:srgbClr val="898989"/>
                </a:solidFill>
                <a:latin typeface="+mj-lt"/>
              </a:rPr>
              <a:t>26 June 2018</a:t>
            </a:r>
            <a:endParaRPr lang="en-GB" b="1" dirty="0">
              <a:solidFill>
                <a:srgbClr val="898989"/>
              </a:solidFill>
              <a:latin typeface="+mj-lt"/>
            </a:endParaRPr>
          </a:p>
        </p:txBody>
      </p:sp>
    </p:spTree>
    <p:extLst>
      <p:ext uri="{BB962C8B-B14F-4D97-AF65-F5344CB8AC3E}">
        <p14:creationId xmlns:p14="http://schemas.microsoft.com/office/powerpoint/2010/main" val="337878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553998"/>
          </a:xfrm>
          <a:prstGeom prst="rect">
            <a:avLst/>
          </a:prstGeom>
          <a:noFill/>
        </p:spPr>
        <p:txBody>
          <a:bodyPr wrap="square" rtlCol="0">
            <a:spAutoFit/>
          </a:bodyPr>
          <a:lstStyle/>
          <a:p>
            <a:r>
              <a:rPr lang="fr-CH" sz="3000" b="1" dirty="0" err="1">
                <a:solidFill>
                  <a:prstClr val="black">
                    <a:lumMod val="50000"/>
                    <a:lumOff val="50000"/>
                  </a:prstClr>
                </a:solidFill>
              </a:rPr>
              <a:t>Proposed</a:t>
            </a:r>
            <a:r>
              <a:rPr lang="fr-CH" sz="3000" b="1" dirty="0">
                <a:solidFill>
                  <a:prstClr val="black">
                    <a:lumMod val="50000"/>
                    <a:lumOff val="50000"/>
                  </a:prstClr>
                </a:solidFill>
              </a:rPr>
              <a:t> Investment Platform solutions</a:t>
            </a:r>
            <a:endParaRPr lang="en-GB" sz="3000" b="1" dirty="0">
              <a:solidFill>
                <a:prstClr val="black">
                  <a:lumMod val="50000"/>
                  <a:lumOff val="50000"/>
                </a:prstClr>
              </a:solidFill>
            </a:endParaRPr>
          </a:p>
        </p:txBody>
      </p:sp>
      <p:sp>
        <p:nvSpPr>
          <p:cNvPr id="9" name="Content Placeholder 3"/>
          <p:cNvSpPr txBox="1">
            <a:spLocks/>
          </p:cNvSpPr>
          <p:nvPr/>
        </p:nvSpPr>
        <p:spPr>
          <a:xfrm>
            <a:off x="628650" y="1196753"/>
            <a:ext cx="7924478" cy="41404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200"/>
              </a:spcBef>
              <a:buNone/>
            </a:pPr>
            <a:r>
              <a:rPr lang="en-GB" sz="1500" b="1" dirty="0" smtClean="0">
                <a:solidFill>
                  <a:srgbClr val="204D84"/>
                </a:solidFill>
              </a:rPr>
              <a:t>Three levels </a:t>
            </a:r>
            <a:r>
              <a:rPr lang="en-GB" sz="1500" dirty="0" smtClean="0"/>
              <a:t>are envisaged for IP proposals:</a:t>
            </a:r>
          </a:p>
          <a:p>
            <a:pPr marL="504000" lvl="1" indent="-252000">
              <a:spcBef>
                <a:spcPts val="200"/>
              </a:spcBef>
              <a:buClr>
                <a:schemeClr val="tx1"/>
              </a:buClr>
            </a:pPr>
            <a:r>
              <a:rPr lang="en-GB" sz="1500" b="1" dirty="0" smtClean="0">
                <a:solidFill>
                  <a:srgbClr val="204D84"/>
                </a:solidFill>
              </a:rPr>
              <a:t>EU or pan-OR level</a:t>
            </a:r>
          </a:p>
          <a:p>
            <a:pPr marL="756000" lvl="2" indent="-252000">
              <a:spcBef>
                <a:spcPts val="200"/>
              </a:spcBef>
              <a:buClr>
                <a:schemeClr val="tx1"/>
              </a:buClr>
              <a:buFont typeface="Wingdings" panose="05000000000000000000" pitchFamily="2" charset="2"/>
              <a:buChar char="§"/>
            </a:pPr>
            <a:r>
              <a:rPr lang="en-GB" sz="1400" b="1" dirty="0">
                <a:solidFill>
                  <a:srgbClr val="204D84"/>
                </a:solidFill>
              </a:rPr>
              <a:t>Microfinance</a:t>
            </a:r>
            <a:r>
              <a:rPr lang="en-GB" sz="1400" dirty="0"/>
              <a:t> is a </a:t>
            </a:r>
            <a:r>
              <a:rPr lang="en-GB" sz="1400" dirty="0" smtClean="0"/>
              <a:t>financing </a:t>
            </a:r>
            <a:r>
              <a:rPr lang="en-GB" sz="1400" dirty="0"/>
              <a:t>need </a:t>
            </a:r>
            <a:r>
              <a:rPr lang="en-GB" sz="1400" dirty="0" smtClean="0"/>
              <a:t>common to the </a:t>
            </a:r>
            <a:r>
              <a:rPr lang="en-GB" sz="1400" dirty="0"/>
              <a:t>nine ORs. The easiest and most efficient way to address this specific need would be to leverage on the existing </a:t>
            </a:r>
            <a:r>
              <a:rPr lang="en-GB" sz="1400" b="1" dirty="0" err="1">
                <a:solidFill>
                  <a:srgbClr val="204D84"/>
                </a:solidFill>
              </a:rPr>
              <a:t>EaSI</a:t>
            </a:r>
            <a:r>
              <a:rPr lang="en-GB" sz="1400" b="1" dirty="0">
                <a:solidFill>
                  <a:srgbClr val="204D84"/>
                </a:solidFill>
              </a:rPr>
              <a:t> Guarantee Instrument </a:t>
            </a:r>
            <a:r>
              <a:rPr lang="en-GB" sz="1400" dirty="0"/>
              <a:t>initiated by DG EMPL and implemented by the EIF. Two options </a:t>
            </a:r>
            <a:r>
              <a:rPr lang="en-GB" sz="1400" dirty="0" smtClean="0"/>
              <a:t>exist:</a:t>
            </a:r>
          </a:p>
          <a:p>
            <a:pPr marL="1008000" lvl="3" indent="-252000">
              <a:spcBef>
                <a:spcPts val="200"/>
              </a:spcBef>
              <a:buClr>
                <a:schemeClr val="tx1"/>
              </a:buClr>
              <a:buFont typeface="Courier New" panose="02070309020205020404" pitchFamily="49" charset="0"/>
              <a:buChar char="o"/>
            </a:pPr>
            <a:r>
              <a:rPr lang="en-GB" sz="1400" dirty="0" smtClean="0"/>
              <a:t>A </a:t>
            </a:r>
            <a:r>
              <a:rPr lang="en-GB" sz="1400" b="1" dirty="0" smtClean="0">
                <a:solidFill>
                  <a:srgbClr val="204D84"/>
                </a:solidFill>
              </a:rPr>
              <a:t>national/regional-level solution</a:t>
            </a:r>
            <a:endParaRPr lang="en-GB" sz="1400" dirty="0" smtClean="0"/>
          </a:p>
          <a:p>
            <a:pPr marL="1008000" lvl="3" indent="-252000">
              <a:spcBef>
                <a:spcPts val="200"/>
              </a:spcBef>
              <a:buClr>
                <a:schemeClr val="tx1"/>
              </a:buClr>
              <a:buFont typeface="Courier New" panose="02070309020205020404" pitchFamily="49" charset="0"/>
              <a:buChar char="o"/>
            </a:pPr>
            <a:r>
              <a:rPr lang="en-GB" sz="1400" dirty="0" smtClean="0"/>
              <a:t>A </a:t>
            </a:r>
            <a:r>
              <a:rPr lang="en-GB" sz="1400" b="1" dirty="0">
                <a:solidFill>
                  <a:srgbClr val="204D84"/>
                </a:solidFill>
              </a:rPr>
              <a:t>market-oriented </a:t>
            </a:r>
            <a:r>
              <a:rPr lang="en-GB" sz="1400" b="1" dirty="0" smtClean="0">
                <a:solidFill>
                  <a:srgbClr val="204D84"/>
                </a:solidFill>
              </a:rPr>
              <a:t>solution</a:t>
            </a:r>
            <a:endParaRPr lang="en-GB" sz="1400" dirty="0"/>
          </a:p>
          <a:p>
            <a:pPr marL="756000" lvl="2" indent="-252000">
              <a:spcBef>
                <a:spcPts val="200"/>
              </a:spcBef>
              <a:buClr>
                <a:schemeClr val="tx1"/>
              </a:buClr>
              <a:buFont typeface="Wingdings" panose="05000000000000000000" pitchFamily="2" charset="2"/>
              <a:buChar char="§"/>
            </a:pPr>
            <a:r>
              <a:rPr lang="fr-CH" sz="1400" dirty="0" smtClean="0"/>
              <a:t>For </a:t>
            </a:r>
            <a:r>
              <a:rPr lang="fr-CH" sz="1400" b="1" dirty="0" err="1" smtClean="0">
                <a:solidFill>
                  <a:srgbClr val="204D84"/>
                </a:solidFill>
              </a:rPr>
              <a:t>blue</a:t>
            </a:r>
            <a:r>
              <a:rPr lang="fr-CH" sz="1400" b="1" dirty="0" smtClean="0">
                <a:solidFill>
                  <a:srgbClr val="204D84"/>
                </a:solidFill>
              </a:rPr>
              <a:t> </a:t>
            </a:r>
            <a:r>
              <a:rPr lang="fr-CH" sz="1400" b="1" dirty="0" err="1" smtClean="0">
                <a:solidFill>
                  <a:srgbClr val="204D84"/>
                </a:solidFill>
              </a:rPr>
              <a:t>economy</a:t>
            </a:r>
            <a:r>
              <a:rPr lang="fr-CH" sz="1400" b="1" dirty="0" smtClean="0">
                <a:solidFill>
                  <a:srgbClr val="204D84"/>
                </a:solidFill>
              </a:rPr>
              <a:t> </a:t>
            </a:r>
            <a:r>
              <a:rPr lang="fr-CH" sz="1400" dirty="0" smtClean="0"/>
              <a:t>and </a:t>
            </a:r>
            <a:r>
              <a:rPr lang="fr-CH" sz="1400" b="1" dirty="0" smtClean="0">
                <a:solidFill>
                  <a:srgbClr val="204D84"/>
                </a:solidFill>
              </a:rPr>
              <a:t>agriculture</a:t>
            </a:r>
            <a:r>
              <a:rPr lang="fr-CH" sz="1400" dirty="0" smtClean="0"/>
              <a:t>, the </a:t>
            </a:r>
            <a:r>
              <a:rPr lang="fr-CH" sz="1400" dirty="0"/>
              <a:t>future </a:t>
            </a:r>
            <a:r>
              <a:rPr lang="en-US" sz="1400" b="1" dirty="0">
                <a:solidFill>
                  <a:srgbClr val="204D84"/>
                </a:solidFill>
              </a:rPr>
              <a:t>Circular </a:t>
            </a:r>
            <a:r>
              <a:rPr lang="en-US" sz="1400" b="1" dirty="0" err="1">
                <a:solidFill>
                  <a:srgbClr val="204D84"/>
                </a:solidFill>
              </a:rPr>
              <a:t>Bioeconomy</a:t>
            </a:r>
            <a:r>
              <a:rPr lang="en-US" sz="1400" b="1" dirty="0">
                <a:solidFill>
                  <a:srgbClr val="204D84"/>
                </a:solidFill>
              </a:rPr>
              <a:t> Thematic Investment Platform </a:t>
            </a:r>
            <a:r>
              <a:rPr lang="en-US" sz="1400" dirty="0" smtClean="0"/>
              <a:t>developed by EIB with DG RTD may support innovative projects in the nine ORs. It aims to be active in 2019</a:t>
            </a:r>
            <a:endParaRPr lang="en-GB" sz="1400" dirty="0"/>
          </a:p>
          <a:p>
            <a:pPr marL="504000" lvl="1" indent="-252000">
              <a:spcBef>
                <a:spcPts val="200"/>
              </a:spcBef>
              <a:buClr>
                <a:schemeClr val="tx1"/>
              </a:buClr>
            </a:pPr>
            <a:r>
              <a:rPr lang="en-GB" sz="1500" b="1" dirty="0" smtClean="0">
                <a:solidFill>
                  <a:srgbClr val="204D84"/>
                </a:solidFill>
              </a:rPr>
              <a:t>National level</a:t>
            </a:r>
            <a:r>
              <a:rPr lang="en-GB" sz="1500" dirty="0" smtClean="0"/>
              <a:t>, preferably </a:t>
            </a:r>
            <a:r>
              <a:rPr lang="en-GB" sz="1500" i="1" dirty="0" smtClean="0"/>
              <a:t>via</a:t>
            </a:r>
            <a:r>
              <a:rPr lang="en-GB" sz="1500" dirty="0" smtClean="0"/>
              <a:t> NPBIs</a:t>
            </a:r>
          </a:p>
          <a:p>
            <a:pPr marL="756000" lvl="1" indent="-252000">
              <a:spcBef>
                <a:spcPts val="200"/>
              </a:spcBef>
              <a:buClr>
                <a:schemeClr val="tx1"/>
              </a:buClr>
              <a:buFont typeface="Wingdings" panose="05000000000000000000" pitchFamily="2" charset="2"/>
              <a:buChar char="§"/>
            </a:pPr>
            <a:r>
              <a:rPr lang="en-US" sz="1400" b="1" dirty="0" smtClean="0">
                <a:solidFill>
                  <a:srgbClr val="204D84"/>
                </a:solidFill>
              </a:rPr>
              <a:t>Each </a:t>
            </a:r>
            <a:r>
              <a:rPr lang="en-US" sz="1400" b="1" dirty="0">
                <a:solidFill>
                  <a:srgbClr val="204D84"/>
                </a:solidFill>
              </a:rPr>
              <a:t>NPBI is in a different situation </a:t>
            </a:r>
            <a:r>
              <a:rPr lang="en-US" sz="1400" dirty="0"/>
              <a:t>in relation to the </a:t>
            </a:r>
            <a:r>
              <a:rPr lang="en-US" sz="1400" dirty="0" smtClean="0"/>
              <a:t>ORs</a:t>
            </a:r>
            <a:r>
              <a:rPr lang="en-US" sz="1400" dirty="0"/>
              <a:t>,</a:t>
            </a:r>
            <a:r>
              <a:rPr lang="en-US" sz="1400" dirty="0" smtClean="0"/>
              <a:t> requiring </a:t>
            </a:r>
            <a:r>
              <a:rPr lang="en-US" sz="1400" dirty="0"/>
              <a:t>the EIB Group to adopt an appropriate approach for each </a:t>
            </a:r>
            <a:r>
              <a:rPr lang="en-US" sz="1400" dirty="0" smtClean="0"/>
              <a:t>situation</a:t>
            </a:r>
            <a:endParaRPr lang="en-US" sz="1400" dirty="0"/>
          </a:p>
          <a:p>
            <a:pPr marL="756000" indent="-252000">
              <a:spcBef>
                <a:spcPts val="200"/>
              </a:spcBef>
              <a:buClr>
                <a:schemeClr val="tx1"/>
              </a:buClr>
              <a:buFont typeface="Wingdings" panose="05000000000000000000" pitchFamily="2" charset="2"/>
              <a:buChar char="§"/>
            </a:pPr>
            <a:r>
              <a:rPr lang="en-US" sz="1400" dirty="0" smtClean="0"/>
              <a:t>These </a:t>
            </a:r>
            <a:r>
              <a:rPr lang="en-US" sz="1400" dirty="0"/>
              <a:t>“national-level IPs” could consist in </a:t>
            </a:r>
            <a:r>
              <a:rPr lang="en-US" sz="1400" b="1" dirty="0">
                <a:solidFill>
                  <a:srgbClr val="204D84"/>
                </a:solidFill>
              </a:rPr>
              <a:t>new structures </a:t>
            </a:r>
            <a:r>
              <a:rPr lang="en-US" sz="1400" dirty="0" smtClean="0"/>
              <a:t>or </a:t>
            </a:r>
            <a:r>
              <a:rPr lang="en-US" sz="1400" dirty="0"/>
              <a:t>in </a:t>
            </a:r>
            <a:r>
              <a:rPr lang="en-US" sz="1400" b="1" dirty="0">
                <a:solidFill>
                  <a:srgbClr val="204D84"/>
                </a:solidFill>
              </a:rPr>
              <a:t>complement to existing </a:t>
            </a:r>
            <a:r>
              <a:rPr lang="en-US" sz="1400" b="1" dirty="0" smtClean="0">
                <a:solidFill>
                  <a:srgbClr val="204D84"/>
                </a:solidFill>
              </a:rPr>
              <a:t>FIs</a:t>
            </a:r>
            <a:r>
              <a:rPr lang="en-US" sz="1400" dirty="0" smtClean="0"/>
              <a:t> </a:t>
            </a:r>
            <a:endParaRPr lang="en-US" sz="1400" dirty="0"/>
          </a:p>
          <a:p>
            <a:pPr marL="504000" lvl="1" indent="-252000">
              <a:spcBef>
                <a:spcPts val="200"/>
              </a:spcBef>
              <a:buClr>
                <a:schemeClr val="tx1"/>
              </a:buClr>
            </a:pPr>
            <a:r>
              <a:rPr lang="en-GB" sz="1500" b="1" dirty="0" smtClean="0">
                <a:solidFill>
                  <a:srgbClr val="204D84"/>
                </a:solidFill>
              </a:rPr>
              <a:t>Regional level</a:t>
            </a:r>
            <a:r>
              <a:rPr lang="en-GB" sz="1500" dirty="0" smtClean="0"/>
              <a:t>, building on local initiatives (</a:t>
            </a:r>
            <a:r>
              <a:rPr lang="en-GB" sz="1500" i="1" dirty="0" smtClean="0"/>
              <a:t>see next slide</a:t>
            </a:r>
            <a:r>
              <a:rPr lang="en-GB" sz="1500" dirty="0" smtClean="0"/>
              <a:t>)</a:t>
            </a:r>
          </a:p>
          <a:p>
            <a:pPr marL="0" lvl="1" indent="0">
              <a:spcBef>
                <a:spcPts val="200"/>
              </a:spcBef>
              <a:buClr>
                <a:schemeClr val="tx1"/>
              </a:buClr>
              <a:buNone/>
            </a:pPr>
            <a:endParaRPr lang="en-GB" sz="100" dirty="0" smtClean="0"/>
          </a:p>
          <a:p>
            <a:pPr marL="0" lvl="1" indent="0">
              <a:spcBef>
                <a:spcPts val="200"/>
              </a:spcBef>
              <a:buClr>
                <a:schemeClr val="tx1"/>
              </a:buClr>
              <a:buNone/>
            </a:pPr>
            <a:r>
              <a:rPr lang="en-GB" sz="1500" dirty="0" smtClean="0"/>
              <a:t>These </a:t>
            </a:r>
            <a:r>
              <a:rPr lang="en-GB" sz="1500" dirty="0"/>
              <a:t>IP proposals would require the further development of </a:t>
            </a:r>
            <a:r>
              <a:rPr lang="en-GB" sz="1500" b="1" dirty="0" smtClean="0">
                <a:solidFill>
                  <a:srgbClr val="204D84"/>
                </a:solidFill>
              </a:rPr>
              <a:t>TA solutions </a:t>
            </a:r>
            <a:r>
              <a:rPr lang="en-GB" sz="1500" dirty="0"/>
              <a:t>to underpin the development of sufficiently mature and investable project </a:t>
            </a:r>
            <a:r>
              <a:rPr lang="en-GB" sz="1500" dirty="0" smtClean="0"/>
              <a:t>pipelines</a:t>
            </a:r>
            <a:endParaRPr lang="en-GB" sz="1500" dirty="0"/>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GB" b="1" smtClean="0">
                <a:solidFill>
                  <a:srgbClr val="898989"/>
                </a:solidFill>
                <a:latin typeface="+mj-lt"/>
              </a:rPr>
              <a:pPr/>
              <a:t>7</a:t>
            </a:fld>
            <a:endParaRPr lang="en-GB" b="1" dirty="0">
              <a:solidFill>
                <a:srgbClr val="898989"/>
              </a:solidFill>
              <a:latin typeface="+mj-lt"/>
            </a:endParaRPr>
          </a:p>
        </p:txBody>
      </p:sp>
      <p:pic>
        <p:nvPicPr>
          <p:cNvPr id="19" name="Picture 18"/>
          <p:cNvPicPr>
            <a:picLocks noChangeAspect="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20" name="Picture 2" descr="K:\_Templates\09. Logos\01. Logos EC\jpg-hr\en\logo_ce-en-rvb-hr.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16" name="Date Placeholder 2"/>
          <p:cNvSpPr>
            <a:spLocks noGrp="1"/>
          </p:cNvSpPr>
          <p:nvPr>
            <p:ph type="dt" sz="half" idx="10"/>
          </p:nvPr>
        </p:nvSpPr>
        <p:spPr>
          <a:xfrm>
            <a:off x="539552" y="6356350"/>
            <a:ext cx="2133600" cy="365125"/>
          </a:xfrm>
        </p:spPr>
        <p:txBody>
          <a:bodyPr/>
          <a:lstStyle/>
          <a:p>
            <a:r>
              <a:rPr lang="en-US" b="1" smtClean="0">
                <a:solidFill>
                  <a:srgbClr val="898989"/>
                </a:solidFill>
                <a:latin typeface="+mj-lt"/>
              </a:rPr>
              <a:t>26 June 2018</a:t>
            </a:r>
            <a:endParaRPr lang="en-GB" b="1" dirty="0">
              <a:solidFill>
                <a:srgbClr val="898989"/>
              </a:solidFill>
              <a:latin typeface="+mj-lt"/>
            </a:endParaRPr>
          </a:p>
        </p:txBody>
      </p:sp>
      <p:sp>
        <p:nvSpPr>
          <p:cNvPr id="13" name="Rounded Rectangle 12"/>
          <p:cNvSpPr/>
          <p:nvPr/>
        </p:nvSpPr>
        <p:spPr>
          <a:xfrm>
            <a:off x="628650" y="5337176"/>
            <a:ext cx="7924478" cy="720000"/>
          </a:xfrm>
          <a:prstGeom prst="roundRect">
            <a:avLst/>
          </a:prstGeom>
          <a:solidFill>
            <a:srgbClr val="DCE6F2"/>
          </a:solidFill>
          <a:ln>
            <a:solidFill>
              <a:srgbClr val="204D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All these proposals imply an active role of actors in addition to the EIB Group</a:t>
            </a:r>
            <a:r>
              <a:rPr lang="en-GB" sz="1400" dirty="0" smtClean="0">
                <a:solidFill>
                  <a:schemeClr val="tx1"/>
                </a:solidFill>
              </a:rPr>
              <a:t>: </a:t>
            </a:r>
          </a:p>
          <a:p>
            <a:pPr algn="ctr"/>
            <a:r>
              <a:rPr lang="en-GB" sz="1400" dirty="0" smtClean="0">
                <a:solidFill>
                  <a:schemeClr val="tx1"/>
                </a:solidFill>
              </a:rPr>
              <a:t>relevant DGs within the EC, the NPBIs, the ORs, and financial intermediaries.</a:t>
            </a:r>
          </a:p>
          <a:p>
            <a:pPr algn="ctr"/>
            <a:r>
              <a:rPr lang="en-GB" sz="1400" b="1" dirty="0" smtClean="0">
                <a:solidFill>
                  <a:schemeClr val="tx1"/>
                </a:solidFill>
              </a:rPr>
              <a:t>Without this active role, none of the proposals made can be implemented</a:t>
            </a:r>
            <a:r>
              <a:rPr lang="en-GB" sz="1400" dirty="0" smtClean="0">
                <a:solidFill>
                  <a:schemeClr val="tx1"/>
                </a:solidFill>
              </a:rPr>
              <a:t>.</a:t>
            </a:r>
            <a:endParaRPr lang="en-GB" sz="1400" dirty="0">
              <a:solidFill>
                <a:schemeClr val="tx1"/>
              </a:solidFill>
            </a:endParaRPr>
          </a:p>
        </p:txBody>
      </p:sp>
      <p:sp>
        <p:nvSpPr>
          <p:cNvPr id="14"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Tree>
    <p:extLst>
      <p:ext uri="{BB962C8B-B14F-4D97-AF65-F5344CB8AC3E}">
        <p14:creationId xmlns:p14="http://schemas.microsoft.com/office/powerpoint/2010/main" val="1180193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553998"/>
          </a:xfrm>
          <a:prstGeom prst="rect">
            <a:avLst/>
          </a:prstGeom>
          <a:noFill/>
        </p:spPr>
        <p:txBody>
          <a:bodyPr wrap="square" rtlCol="0">
            <a:spAutoFit/>
          </a:bodyPr>
          <a:lstStyle/>
          <a:p>
            <a:r>
              <a:rPr lang="fr-CH" sz="3000" b="1" dirty="0" err="1">
                <a:solidFill>
                  <a:prstClr val="black">
                    <a:lumMod val="50000"/>
                    <a:lumOff val="50000"/>
                  </a:prstClr>
                </a:solidFill>
              </a:rPr>
              <a:t>Proposed</a:t>
            </a:r>
            <a:r>
              <a:rPr lang="fr-CH" sz="3000" b="1" dirty="0">
                <a:solidFill>
                  <a:prstClr val="black">
                    <a:lumMod val="50000"/>
                    <a:lumOff val="50000"/>
                  </a:prstClr>
                </a:solidFill>
              </a:rPr>
              <a:t> Investment Platform solutions</a:t>
            </a:r>
            <a:endParaRPr lang="en-GB" sz="3000" b="1" dirty="0">
              <a:solidFill>
                <a:prstClr val="black">
                  <a:lumMod val="50000"/>
                  <a:lumOff val="50000"/>
                </a:prstClr>
              </a:solidFill>
            </a:endParaRPr>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Date Placeholder 2"/>
          <p:cNvSpPr>
            <a:spLocks noGrp="1"/>
          </p:cNvSpPr>
          <p:nvPr>
            <p:ph type="dt" sz="half" idx="10"/>
          </p:nvPr>
        </p:nvSpPr>
        <p:spPr>
          <a:xfrm>
            <a:off x="539552" y="6356350"/>
            <a:ext cx="2133600" cy="365125"/>
          </a:xfrm>
        </p:spPr>
        <p:txBody>
          <a:bodyPr/>
          <a:lstStyle/>
          <a:p>
            <a:r>
              <a:rPr lang="en-US" b="1" smtClean="0">
                <a:solidFill>
                  <a:srgbClr val="898989"/>
                </a:solidFill>
                <a:latin typeface="+mj-lt"/>
              </a:rPr>
              <a:t>26 June 2018</a:t>
            </a:r>
            <a:endParaRPr lang="en-US" b="1" dirty="0">
              <a:solidFill>
                <a:srgbClr val="898989"/>
              </a:solidFill>
              <a:latin typeface="+mj-lt"/>
            </a:endParaRPr>
          </a:p>
        </p:txBody>
      </p:sp>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US" b="1" smtClean="0">
                <a:solidFill>
                  <a:srgbClr val="898989"/>
                </a:solidFill>
                <a:latin typeface="+mj-lt"/>
              </a:rPr>
              <a:pPr/>
              <a:t>8</a:t>
            </a:fld>
            <a:endParaRPr lang="en-US" b="1" dirty="0">
              <a:solidFill>
                <a:srgbClr val="898989"/>
              </a:solidFill>
              <a:latin typeface="+mj-lt"/>
            </a:endParaRPr>
          </a:p>
        </p:txBody>
      </p:sp>
      <p:pic>
        <p:nvPicPr>
          <p:cNvPr id="19" name="Picture 18"/>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20" name="Picture 2" descr="K:\_Templates\09. Logos\01. Logos EC\jpg-hr\en\logo_ce-en-rvb-hr.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18" name="Content Placeholder 3"/>
          <p:cNvSpPr txBox="1">
            <a:spLocks/>
          </p:cNvSpPr>
          <p:nvPr/>
        </p:nvSpPr>
        <p:spPr>
          <a:xfrm>
            <a:off x="628650" y="1567745"/>
            <a:ext cx="7924478" cy="24505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52000" indent="-252000">
              <a:spcBef>
                <a:spcPts val="800"/>
              </a:spcBef>
              <a:buClr>
                <a:schemeClr val="tx1"/>
              </a:buClr>
            </a:pPr>
            <a:r>
              <a:rPr lang="en-GB" sz="1400" dirty="0" smtClean="0"/>
              <a:t>Some ORs have started or envisage to set up </a:t>
            </a:r>
            <a:r>
              <a:rPr lang="en-GB" sz="1400" b="1" dirty="0" smtClean="0">
                <a:solidFill>
                  <a:srgbClr val="204D84"/>
                </a:solidFill>
              </a:rPr>
              <a:t>regional FIs</a:t>
            </a:r>
            <a:r>
              <a:rPr lang="en-GB" sz="1400" dirty="0"/>
              <a:t>. </a:t>
            </a:r>
            <a:r>
              <a:rPr lang="en-GB" sz="1400" dirty="0" smtClean="0"/>
              <a:t>These projects </a:t>
            </a:r>
            <a:r>
              <a:rPr lang="en-GB" sz="1400" b="1" dirty="0" smtClean="0">
                <a:solidFill>
                  <a:srgbClr val="204D84"/>
                </a:solidFill>
              </a:rPr>
              <a:t>need to progress and be better defined to potentially benefit from an EIB financing</a:t>
            </a:r>
            <a:r>
              <a:rPr lang="en-GB" sz="1400" dirty="0" smtClean="0"/>
              <a:t>. The </a:t>
            </a:r>
            <a:r>
              <a:rPr lang="en-GB" sz="1400" dirty="0"/>
              <a:t>ORs may </a:t>
            </a:r>
            <a:r>
              <a:rPr lang="en-GB" sz="1400" dirty="0" smtClean="0"/>
              <a:t>mobilise </a:t>
            </a:r>
            <a:r>
              <a:rPr lang="en-GB" sz="1400" dirty="0"/>
              <a:t>the </a:t>
            </a:r>
            <a:r>
              <a:rPr lang="en-GB" sz="1400" b="1" dirty="0" smtClean="0">
                <a:solidFill>
                  <a:srgbClr val="204D84"/>
                </a:solidFill>
              </a:rPr>
              <a:t>TA </a:t>
            </a:r>
            <a:r>
              <a:rPr lang="en-GB" sz="1400" dirty="0"/>
              <a:t>budgets of their </a:t>
            </a:r>
            <a:r>
              <a:rPr lang="en-GB" sz="1400" dirty="0" smtClean="0"/>
              <a:t>regional </a:t>
            </a:r>
            <a:r>
              <a:rPr lang="en-GB" sz="1400" dirty="0" smtClean="0"/>
              <a:t>OPs </a:t>
            </a:r>
            <a:r>
              <a:rPr lang="en-GB" sz="1400" dirty="0"/>
              <a:t>or </a:t>
            </a:r>
            <a:r>
              <a:rPr lang="en-GB" sz="1400" dirty="0" smtClean="0"/>
              <a:t>RDPs </a:t>
            </a:r>
            <a:r>
              <a:rPr lang="en-GB" sz="1400" dirty="0"/>
              <a:t>to receive technical support from </a:t>
            </a:r>
            <a:r>
              <a:rPr lang="en-GB" sz="1400" dirty="0" smtClean="0"/>
              <a:t>consultants </a:t>
            </a:r>
            <a:r>
              <a:rPr lang="en-GB" sz="1400" dirty="0"/>
              <a:t>for their FI </a:t>
            </a:r>
            <a:r>
              <a:rPr lang="en-GB" sz="1400" dirty="0" smtClean="0"/>
              <a:t>initiatives</a:t>
            </a:r>
          </a:p>
          <a:p>
            <a:pPr marL="252000" indent="-252000">
              <a:spcBef>
                <a:spcPts val="800"/>
              </a:spcBef>
              <a:buClr>
                <a:schemeClr val="tx1"/>
              </a:buClr>
            </a:pPr>
            <a:r>
              <a:rPr lang="en-GB" sz="1400" dirty="0" smtClean="0"/>
              <a:t>The </a:t>
            </a:r>
            <a:r>
              <a:rPr lang="en-GB" sz="1400" b="1" dirty="0" smtClean="0">
                <a:solidFill>
                  <a:srgbClr val="204D84"/>
                </a:solidFill>
              </a:rPr>
              <a:t>French ORs </a:t>
            </a:r>
            <a:r>
              <a:rPr lang="en-GB" sz="1400" dirty="0"/>
              <a:t>c</a:t>
            </a:r>
            <a:r>
              <a:rPr lang="en-GB" sz="1400" dirty="0" smtClean="0"/>
              <a:t>ould consider </a:t>
            </a:r>
            <a:r>
              <a:rPr lang="en-GB" sz="1400" dirty="0" smtClean="0"/>
              <a:t>benefiting from an existing </a:t>
            </a:r>
            <a:r>
              <a:rPr lang="en-GB" sz="1400" dirty="0" smtClean="0"/>
              <a:t>EIB/EFSI </a:t>
            </a:r>
            <a:r>
              <a:rPr lang="en-GB" sz="1400" dirty="0" smtClean="0"/>
              <a:t>programme targeting French Regions and leveraging their own initiatives for SMEs in the context of a </a:t>
            </a:r>
            <a:r>
              <a:rPr lang="en-GB" sz="1400" b="1" dirty="0" smtClean="0">
                <a:solidFill>
                  <a:srgbClr val="204D84"/>
                </a:solidFill>
              </a:rPr>
              <a:t>multi-regional IP able to create sufficient critical mass. </a:t>
            </a:r>
            <a:r>
              <a:rPr lang="en-GB" sz="1400" dirty="0" smtClean="0"/>
              <a:t>A </a:t>
            </a:r>
            <a:r>
              <a:rPr lang="en-GB" sz="1400" b="1" dirty="0" smtClean="0">
                <a:solidFill>
                  <a:srgbClr val="204D84"/>
                </a:solidFill>
              </a:rPr>
              <a:t>generic approach </a:t>
            </a:r>
            <a:r>
              <a:rPr lang="en-GB" sz="1400" dirty="0" smtClean="0"/>
              <a:t>could be considered by EIB, whereby each OR interested (and willing to dedicate resources) would contract with EIB separately under a common framework that would have been jointly agreed upon in advance. An adequate minimal amount would be around EUR 10m </a:t>
            </a:r>
            <a:r>
              <a:rPr lang="en-GB" sz="1400" i="1" dirty="0" smtClean="0"/>
              <a:t>per</a:t>
            </a:r>
            <a:r>
              <a:rPr lang="en-GB" sz="1400" dirty="0" smtClean="0"/>
              <a:t> OR. </a:t>
            </a:r>
            <a:r>
              <a:rPr lang="en-GB" sz="1400" dirty="0" smtClean="0">
                <a:solidFill>
                  <a:schemeClr val="dk1"/>
                </a:solidFill>
              </a:rPr>
              <a:t>This </a:t>
            </a:r>
            <a:r>
              <a:rPr lang="en-GB" sz="1400" dirty="0">
                <a:solidFill>
                  <a:schemeClr val="dk1"/>
                </a:solidFill>
              </a:rPr>
              <a:t>approach </a:t>
            </a:r>
            <a:r>
              <a:rPr lang="en-GB" sz="1400" dirty="0" smtClean="0">
                <a:solidFill>
                  <a:schemeClr val="dk1"/>
                </a:solidFill>
              </a:rPr>
              <a:t>could </a:t>
            </a:r>
            <a:r>
              <a:rPr lang="en-GB" sz="1400" dirty="0">
                <a:solidFill>
                  <a:schemeClr val="dk1"/>
                </a:solidFill>
              </a:rPr>
              <a:t>benefit from </a:t>
            </a:r>
            <a:r>
              <a:rPr lang="en-GB" sz="1400" b="1" dirty="0">
                <a:solidFill>
                  <a:srgbClr val="204D84"/>
                </a:solidFill>
              </a:rPr>
              <a:t>advisory </a:t>
            </a:r>
            <a:r>
              <a:rPr lang="en-GB" sz="1400" b="1" dirty="0" smtClean="0">
                <a:solidFill>
                  <a:srgbClr val="204D84"/>
                </a:solidFill>
              </a:rPr>
              <a:t>support</a:t>
            </a:r>
            <a:endParaRPr lang="en-GB" sz="1400" b="1" dirty="0">
              <a:latin typeface="Candara" panose="020E0502030303020204" pitchFamily="34" charset="0"/>
              <a:ea typeface="Calibri" panose="020F0502020204030204" pitchFamily="34" charset="0"/>
              <a:cs typeface="Times New Roman" panose="02020603050405020304" pitchFamily="18" charset="0"/>
            </a:endParaRPr>
          </a:p>
          <a:p>
            <a:pPr marL="252000" indent="-252000">
              <a:spcBef>
                <a:spcPts val="800"/>
              </a:spcBef>
              <a:buClr>
                <a:schemeClr val="tx1"/>
              </a:buClr>
            </a:pPr>
            <a:endParaRPr lang="en-GB" sz="1400" dirty="0"/>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sp>
        <p:nvSpPr>
          <p:cNvPr id="16" name="Content Placeholder 3"/>
          <p:cNvSpPr txBox="1">
            <a:spLocks/>
          </p:cNvSpPr>
          <p:nvPr/>
        </p:nvSpPr>
        <p:spPr>
          <a:xfrm>
            <a:off x="628650" y="1052736"/>
            <a:ext cx="7924478"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Clr>
                <a:schemeClr val="tx1"/>
              </a:buClr>
              <a:buNone/>
            </a:pPr>
            <a:r>
              <a:rPr lang="fr-CH" sz="2100" b="1" dirty="0" smtClean="0">
                <a:solidFill>
                  <a:srgbClr val="204D84"/>
                </a:solidFill>
              </a:rPr>
              <a:t>Regional </a:t>
            </a:r>
            <a:r>
              <a:rPr lang="fr-CH" sz="2100" b="1" dirty="0" err="1" smtClean="0">
                <a:solidFill>
                  <a:srgbClr val="204D84"/>
                </a:solidFill>
              </a:rPr>
              <a:t>level</a:t>
            </a:r>
            <a:r>
              <a:rPr lang="en-GB" sz="2100" b="1" dirty="0" smtClean="0">
                <a:solidFill>
                  <a:srgbClr val="204D84"/>
                </a:solidFill>
              </a:rPr>
              <a:t>, </a:t>
            </a:r>
            <a:r>
              <a:rPr lang="en-GB" sz="2100" b="1" dirty="0">
                <a:solidFill>
                  <a:srgbClr val="204D84"/>
                </a:solidFill>
              </a:rPr>
              <a:t>building on </a:t>
            </a:r>
            <a:r>
              <a:rPr lang="en-GB" sz="2100" b="1" dirty="0" smtClean="0">
                <a:solidFill>
                  <a:srgbClr val="204D84"/>
                </a:solidFill>
              </a:rPr>
              <a:t>local initiatives</a:t>
            </a:r>
            <a:endParaRPr lang="fr-CH" sz="2100" b="1" dirty="0">
              <a:solidFill>
                <a:srgbClr val="204D84"/>
              </a:solidFill>
            </a:endParaRPr>
          </a:p>
        </p:txBody>
      </p:sp>
      <p:graphicFrame>
        <p:nvGraphicFramePr>
          <p:cNvPr id="21" name="Content Placeholder 3"/>
          <p:cNvGraphicFramePr>
            <a:graphicFrameLocks noGrp="1"/>
          </p:cNvGraphicFramePr>
          <p:nvPr>
            <p:ph idx="1"/>
            <p:extLst>
              <p:ext uri="{D42A27DB-BD31-4B8C-83A1-F6EECF244321}">
                <p14:modId xmlns:p14="http://schemas.microsoft.com/office/powerpoint/2010/main" val="331790017"/>
              </p:ext>
            </p:extLst>
          </p:nvPr>
        </p:nvGraphicFramePr>
        <p:xfrm>
          <a:off x="524036" y="4018336"/>
          <a:ext cx="8095928" cy="2038840"/>
        </p:xfrm>
        <a:graphic>
          <a:graphicData uri="http://schemas.openxmlformats.org/drawingml/2006/table">
            <a:tbl>
              <a:tblPr firstRow="1">
                <a:tableStyleId>{5C22544A-7EE6-4342-B048-85BDC9FD1C3A}</a:tableStyleId>
              </a:tblPr>
              <a:tblGrid>
                <a:gridCol w="519572">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1311660">
                  <a:extLst>
                    <a:ext uri="{9D8B030D-6E8A-4147-A177-3AD203B41FA5}">
                      <a16:colId xmlns:a16="http://schemas.microsoft.com/office/drawing/2014/main" val="20005"/>
                    </a:ext>
                  </a:extLst>
                </a:gridCol>
              </a:tblGrid>
              <a:tr h="370840">
                <a:tc>
                  <a:txBody>
                    <a:bodyPr/>
                    <a:lstStyle/>
                    <a:p>
                      <a:pPr algn="ctr">
                        <a:spcBef>
                          <a:spcPts val="0"/>
                        </a:spcBef>
                        <a:spcAft>
                          <a:spcPts val="0"/>
                        </a:spcAft>
                      </a:pPr>
                      <a:r>
                        <a:rPr lang="en-GB" sz="1100" dirty="0" smtClean="0">
                          <a:solidFill>
                            <a:schemeClr val="bg1"/>
                          </a:solidFill>
                        </a:rPr>
                        <a:t>Scope</a:t>
                      </a:r>
                      <a:endParaRPr lang="en-GB" sz="1100" dirty="0">
                        <a:solidFill>
                          <a:schemeClr val="bg1"/>
                        </a:solidFill>
                      </a:endParaRPr>
                    </a:p>
                  </a:txBody>
                  <a:tcPr marL="36000" marR="36000" marT="36000" marB="36000" anchor="ctr">
                    <a:lnB w="38100" cap="flat" cmpd="sng" algn="ctr">
                      <a:solidFill>
                        <a:schemeClr val="bg1"/>
                      </a:solidFill>
                      <a:prstDash val="solid"/>
                      <a:round/>
                      <a:headEnd type="none" w="med" len="med"/>
                      <a:tailEnd type="none" w="med" len="med"/>
                    </a:lnB>
                  </a:tcPr>
                </a:tc>
                <a:tc>
                  <a:txBody>
                    <a:bodyPr/>
                    <a:lstStyle/>
                    <a:p>
                      <a:pPr algn="ctr">
                        <a:spcBef>
                          <a:spcPts val="0"/>
                        </a:spcBef>
                        <a:spcAft>
                          <a:spcPts val="0"/>
                        </a:spcAft>
                      </a:pPr>
                      <a:r>
                        <a:rPr lang="en-GB" sz="1100" dirty="0" smtClean="0">
                          <a:solidFill>
                            <a:schemeClr val="bg1"/>
                          </a:solidFill>
                        </a:rPr>
                        <a:t>Proposal</a:t>
                      </a:r>
                      <a:endParaRPr lang="en-GB" sz="1100" dirty="0">
                        <a:solidFill>
                          <a:schemeClr val="bg1"/>
                        </a:solidFill>
                      </a:endParaRPr>
                    </a:p>
                  </a:txBody>
                  <a:tcPr marL="36000" marR="36000" marT="36000" marB="36000" anchor="ctr">
                    <a:lnB w="38100" cap="flat" cmpd="sng" algn="ctr">
                      <a:solidFill>
                        <a:schemeClr val="bg1"/>
                      </a:solidFill>
                      <a:prstDash val="solid"/>
                      <a:round/>
                      <a:headEnd type="none" w="med" len="med"/>
                      <a:tailEnd type="none" w="med" len="med"/>
                    </a:lnB>
                  </a:tcPr>
                </a:tc>
                <a:tc>
                  <a:txBody>
                    <a:bodyPr/>
                    <a:lstStyle/>
                    <a:p>
                      <a:pPr algn="ctr">
                        <a:spcBef>
                          <a:spcPts val="0"/>
                        </a:spcBef>
                        <a:spcAft>
                          <a:spcPts val="0"/>
                        </a:spcAft>
                      </a:pPr>
                      <a:r>
                        <a:rPr lang="en-GB" sz="1100" dirty="0" smtClean="0">
                          <a:solidFill>
                            <a:schemeClr val="bg1"/>
                          </a:solidFill>
                        </a:rPr>
                        <a:t>Considerations and barriers</a:t>
                      </a:r>
                      <a:endParaRPr lang="en-GB" sz="1100" dirty="0">
                        <a:solidFill>
                          <a:schemeClr val="bg1"/>
                        </a:solidFill>
                      </a:endParaRPr>
                    </a:p>
                  </a:txBody>
                  <a:tcPr marL="36000" marR="36000" marT="36000" marB="36000" anchor="ctr">
                    <a:lnB w="38100" cap="flat" cmpd="sng" algn="ctr">
                      <a:solidFill>
                        <a:schemeClr val="bg1"/>
                      </a:solidFill>
                      <a:prstDash val="solid"/>
                      <a:round/>
                      <a:headEnd type="none" w="med" len="med"/>
                      <a:tailEnd type="none" w="med" len="med"/>
                    </a:lnB>
                  </a:tcPr>
                </a:tc>
                <a:tc>
                  <a:txBody>
                    <a:bodyPr/>
                    <a:lstStyle/>
                    <a:p>
                      <a:pPr algn="ctr">
                        <a:spcBef>
                          <a:spcPts val="0"/>
                        </a:spcBef>
                        <a:spcAft>
                          <a:spcPts val="0"/>
                        </a:spcAft>
                      </a:pPr>
                      <a:r>
                        <a:rPr lang="en-GB" sz="1100" dirty="0" smtClean="0">
                          <a:solidFill>
                            <a:schemeClr val="bg1"/>
                          </a:solidFill>
                        </a:rPr>
                        <a:t>Priority</a:t>
                      </a:r>
                      <a:endParaRPr lang="en-GB" sz="1100" dirty="0">
                        <a:solidFill>
                          <a:schemeClr val="bg1"/>
                        </a:solidFill>
                      </a:endParaRPr>
                    </a:p>
                  </a:txBody>
                  <a:tcPr marL="36000" marR="36000" marT="36000" marB="36000" anchor="ctr">
                    <a:lnB w="38100" cap="flat" cmpd="sng" algn="ctr">
                      <a:solidFill>
                        <a:schemeClr val="bg1"/>
                      </a:solidFill>
                      <a:prstDash val="solid"/>
                      <a:round/>
                      <a:headEnd type="none" w="med" len="med"/>
                      <a:tailEnd type="none" w="med" len="med"/>
                    </a:lnB>
                  </a:tcPr>
                </a:tc>
                <a:tc>
                  <a:txBody>
                    <a:bodyPr/>
                    <a:lstStyle/>
                    <a:p>
                      <a:pPr algn="ctr">
                        <a:spcBef>
                          <a:spcPts val="0"/>
                        </a:spcBef>
                        <a:spcAft>
                          <a:spcPts val="0"/>
                        </a:spcAft>
                      </a:pPr>
                      <a:r>
                        <a:rPr lang="en-GB" sz="1100" dirty="0" smtClean="0">
                          <a:solidFill>
                            <a:schemeClr val="bg1"/>
                          </a:solidFill>
                        </a:rPr>
                        <a:t>Short, medium or long-term approach</a:t>
                      </a:r>
                      <a:endParaRPr lang="en-GB" sz="1100" dirty="0">
                        <a:solidFill>
                          <a:schemeClr val="bg1"/>
                        </a:solidFill>
                      </a:endParaRPr>
                    </a:p>
                  </a:txBody>
                  <a:tcPr marL="36000" marR="36000" marT="36000" marB="36000" anchor="ctr">
                    <a:lnB w="38100" cap="flat" cmpd="sng" algn="ctr">
                      <a:solidFill>
                        <a:schemeClr val="bg1"/>
                      </a:solidFill>
                      <a:prstDash val="solid"/>
                      <a:round/>
                      <a:headEnd type="none" w="med" len="med"/>
                      <a:tailEnd type="none" w="med" len="med"/>
                    </a:lnB>
                  </a:tcPr>
                </a:tc>
                <a:tc>
                  <a:txBody>
                    <a:bodyPr/>
                    <a:lstStyle/>
                    <a:p>
                      <a:pPr algn="ctr">
                        <a:spcBef>
                          <a:spcPts val="0"/>
                        </a:spcBef>
                        <a:spcAft>
                          <a:spcPts val="0"/>
                        </a:spcAft>
                      </a:pPr>
                      <a:r>
                        <a:rPr lang="en-GB" sz="1100" dirty="0" smtClean="0">
                          <a:solidFill>
                            <a:schemeClr val="bg1"/>
                          </a:solidFill>
                        </a:rPr>
                        <a:t>Next steps</a:t>
                      </a:r>
                      <a:endParaRPr lang="en-GB" sz="1100" dirty="0">
                        <a:solidFill>
                          <a:schemeClr val="bg1"/>
                        </a:solidFill>
                      </a:endParaRPr>
                    </a:p>
                  </a:txBody>
                  <a:tcPr marL="36000" marR="36000" marT="36000" marB="36000"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a:lnSpc>
                          <a:spcPct val="100000"/>
                        </a:lnSpc>
                        <a:spcBef>
                          <a:spcPts val="200"/>
                        </a:spcBef>
                        <a:spcAft>
                          <a:spcPts val="200"/>
                        </a:spcAft>
                      </a:pPr>
                      <a:r>
                        <a:rPr lang="en-GB" sz="1000" b="1" kern="0" dirty="0">
                          <a:solidFill>
                            <a:schemeClr val="dk1"/>
                          </a:solidFill>
                          <a:effectLst/>
                          <a:latin typeface="+mj-lt"/>
                          <a:ea typeface="Calibri"/>
                          <a:cs typeface="Arial"/>
                        </a:rPr>
                        <a:t>French </a:t>
                      </a:r>
                      <a:r>
                        <a:rPr lang="en-GB" sz="1000" b="1" kern="0" dirty="0" smtClean="0">
                          <a:solidFill>
                            <a:schemeClr val="dk1"/>
                          </a:solidFill>
                          <a:effectLst/>
                          <a:latin typeface="+mj-lt"/>
                          <a:ea typeface="Calibri"/>
                          <a:cs typeface="Arial"/>
                        </a:rPr>
                        <a:t>ORs</a:t>
                      </a:r>
                      <a:endParaRPr lang="en-GB" sz="1000" b="1" kern="0" dirty="0">
                        <a:solidFill>
                          <a:schemeClr val="dk1"/>
                        </a:solidFill>
                        <a:effectLst/>
                        <a:latin typeface="+mj-lt"/>
                        <a:ea typeface="Calibri"/>
                        <a:cs typeface="Arial"/>
                      </a:endParaRPr>
                    </a:p>
                  </a:txBody>
                  <a:tcPr marL="36000" marR="36000" marT="36000" marB="3600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a:lnSpc>
                          <a:spcPct val="100000"/>
                        </a:lnSpc>
                        <a:spcBef>
                          <a:spcPts val="200"/>
                        </a:spcBef>
                        <a:spcAft>
                          <a:spcPts val="200"/>
                        </a:spcAft>
                      </a:pPr>
                      <a:r>
                        <a:rPr lang="en-GB" sz="1000" b="1" kern="1200" dirty="0" smtClean="0">
                          <a:solidFill>
                            <a:schemeClr val="dk1"/>
                          </a:solidFill>
                          <a:effectLst/>
                          <a:latin typeface="+mn-lt"/>
                          <a:ea typeface="+mn-ea"/>
                          <a:cs typeface="+mn-cs"/>
                        </a:rPr>
                        <a:t>Private-sector IP manager to be selected</a:t>
                      </a:r>
                      <a:endParaRPr lang="en-GB" sz="1000" kern="1200" dirty="0" smtClean="0">
                        <a:solidFill>
                          <a:schemeClr val="dk1"/>
                        </a:solidFill>
                        <a:effectLst/>
                        <a:latin typeface="+mn-lt"/>
                        <a:ea typeface="+mn-ea"/>
                        <a:cs typeface="+mn-cs"/>
                      </a:endParaRPr>
                    </a:p>
                    <a:p>
                      <a:pPr>
                        <a:lnSpc>
                          <a:spcPct val="100000"/>
                        </a:lnSpc>
                        <a:spcBef>
                          <a:spcPts val="200"/>
                        </a:spcBef>
                        <a:spcAft>
                          <a:spcPts val="200"/>
                        </a:spcAft>
                      </a:pPr>
                      <a:r>
                        <a:rPr lang="en-GB" sz="900" kern="1200" dirty="0" smtClean="0">
                          <a:solidFill>
                            <a:schemeClr val="dk1"/>
                          </a:solidFill>
                          <a:effectLst/>
                          <a:latin typeface="+mn-lt"/>
                          <a:ea typeface="+mn-ea"/>
                          <a:cs typeface="+mn-cs"/>
                        </a:rPr>
                        <a:t>In a long-term perspective and in view of a post-2020 approach, design a specific instrument for “short-term financing” (24- or 18-month mature loans) to facilitate treasury management of the SMEs in the ORs in the context of strong dependence upon grants</a:t>
                      </a:r>
                      <a:endParaRPr lang="en-GB" sz="900" b="0" kern="0" dirty="0">
                        <a:solidFill>
                          <a:schemeClr val="dk1"/>
                        </a:solidFill>
                        <a:effectLst/>
                        <a:latin typeface="+mj-lt"/>
                        <a:ea typeface="Calibri"/>
                        <a:cs typeface="Arial"/>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marL="180000" lvl="0" indent="-180000">
                        <a:lnSpc>
                          <a:spcPct val="100000"/>
                        </a:lnSpc>
                        <a:spcBef>
                          <a:spcPts val="200"/>
                        </a:spcBef>
                        <a:spcAft>
                          <a:spcPts val="200"/>
                        </a:spcAft>
                        <a:buFont typeface="Arial" panose="020B0604020202020204" pitchFamily="34" charset="0"/>
                        <a:buChar char="•"/>
                      </a:pPr>
                      <a:r>
                        <a:rPr lang="en-GB" sz="900" kern="1200" dirty="0" smtClean="0">
                          <a:solidFill>
                            <a:schemeClr val="dk1"/>
                          </a:solidFill>
                          <a:effectLst/>
                          <a:latin typeface="+mn-lt"/>
                          <a:ea typeface="+mn-ea"/>
                          <a:cs typeface="+mn-cs"/>
                        </a:rPr>
                        <a:t>A generic approach (leveraging the existing French Regions SME Programme of EIB) could be considered by EIB, where each OR interested (and willing to dedicate resources) would contract with EIB separately under a common framework jointly agreed upon in advance. An adequate minimal amount would be around EUR 10m </a:t>
                      </a:r>
                      <a:r>
                        <a:rPr lang="en-GB" sz="900" i="1" kern="1200" dirty="0" smtClean="0">
                          <a:solidFill>
                            <a:schemeClr val="dk1"/>
                          </a:solidFill>
                          <a:effectLst/>
                          <a:latin typeface="+mn-lt"/>
                          <a:ea typeface="+mn-ea"/>
                          <a:cs typeface="+mn-cs"/>
                        </a:rPr>
                        <a:t>per</a:t>
                      </a:r>
                      <a:r>
                        <a:rPr lang="en-GB" sz="900" kern="1200" dirty="0" smtClean="0">
                          <a:solidFill>
                            <a:schemeClr val="dk1"/>
                          </a:solidFill>
                          <a:effectLst/>
                          <a:latin typeface="+mn-lt"/>
                          <a:ea typeface="+mn-ea"/>
                          <a:cs typeface="+mn-cs"/>
                        </a:rPr>
                        <a:t> OR</a:t>
                      </a:r>
                    </a:p>
                    <a:p>
                      <a:pPr marL="180000" indent="-180000">
                        <a:lnSpc>
                          <a:spcPct val="100000"/>
                        </a:lnSpc>
                        <a:spcBef>
                          <a:spcPts val="200"/>
                        </a:spcBef>
                        <a:spcAft>
                          <a:spcPts val="200"/>
                        </a:spcAft>
                        <a:buFont typeface="Arial" panose="020B0604020202020204" pitchFamily="34" charset="0"/>
                        <a:buChar char="•"/>
                      </a:pPr>
                      <a:r>
                        <a:rPr lang="en-GB" sz="900" b="1" kern="1200" dirty="0" smtClean="0">
                          <a:solidFill>
                            <a:schemeClr val="dk1"/>
                          </a:solidFill>
                          <a:effectLst/>
                          <a:latin typeface="+mn-lt"/>
                          <a:ea typeface="+mn-ea"/>
                          <a:cs typeface="+mn-cs"/>
                        </a:rPr>
                        <a:t>Heavily depends on the interests to be expressed by a minimum number of French ORs </a:t>
                      </a:r>
                      <a:r>
                        <a:rPr lang="en-GB" sz="900" kern="1200" dirty="0" smtClean="0">
                          <a:solidFill>
                            <a:schemeClr val="dk1"/>
                          </a:solidFill>
                          <a:effectLst/>
                          <a:latin typeface="+mn-lt"/>
                          <a:ea typeface="+mn-ea"/>
                          <a:cs typeface="+mn-cs"/>
                        </a:rPr>
                        <a:t>and </a:t>
                      </a:r>
                      <a:r>
                        <a:rPr lang="en-GB" sz="900" b="1" kern="1200" dirty="0" smtClean="0">
                          <a:solidFill>
                            <a:schemeClr val="dk1"/>
                          </a:solidFill>
                          <a:effectLst/>
                          <a:latin typeface="+mn-lt"/>
                          <a:ea typeface="+mn-ea"/>
                          <a:cs typeface="+mn-cs"/>
                        </a:rPr>
                        <a:t>by potential financial intermediaries</a:t>
                      </a:r>
                      <a:r>
                        <a:rPr lang="en-GB" sz="900" kern="1200" dirty="0" smtClean="0">
                          <a:solidFill>
                            <a:schemeClr val="dk1"/>
                          </a:solidFill>
                          <a:effectLst/>
                          <a:latin typeface="+mn-lt"/>
                          <a:ea typeface="+mn-ea"/>
                          <a:cs typeface="+mn-cs"/>
                        </a:rPr>
                        <a:t> (banks)</a:t>
                      </a:r>
                      <a:endParaRPr lang="en-GB" sz="900" kern="0" baseline="0" dirty="0">
                        <a:solidFill>
                          <a:schemeClr val="dk1"/>
                        </a:solidFill>
                        <a:effectLst/>
                        <a:latin typeface="+mj-lt"/>
                        <a:ea typeface="Calibri"/>
                        <a:cs typeface="Times New Roman"/>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a:lnSpc>
                          <a:spcPct val="100000"/>
                        </a:lnSpc>
                        <a:spcBef>
                          <a:spcPts val="200"/>
                        </a:spcBef>
                        <a:spcAft>
                          <a:spcPts val="200"/>
                        </a:spcAft>
                      </a:pPr>
                      <a:r>
                        <a:rPr lang="en-GB" sz="900" kern="1200" dirty="0" smtClean="0">
                          <a:solidFill>
                            <a:schemeClr val="dk1"/>
                          </a:solidFill>
                          <a:effectLst/>
                          <a:latin typeface="+mn-lt"/>
                          <a:ea typeface="+mn-ea"/>
                          <a:cs typeface="+mn-cs"/>
                        </a:rPr>
                        <a:t>Yes</a:t>
                      </a:r>
                    </a:p>
                    <a:p>
                      <a:pPr>
                        <a:lnSpc>
                          <a:spcPct val="100000"/>
                        </a:lnSpc>
                        <a:spcBef>
                          <a:spcPts val="200"/>
                        </a:spcBef>
                        <a:spcAft>
                          <a:spcPts val="200"/>
                        </a:spcAft>
                      </a:pPr>
                      <a:r>
                        <a:rPr lang="en-GB" sz="900" kern="1200" dirty="0" smtClean="0">
                          <a:solidFill>
                            <a:schemeClr val="dk1"/>
                          </a:solidFill>
                          <a:effectLst/>
                          <a:latin typeface="+mn-lt"/>
                          <a:ea typeface="+mn-ea"/>
                          <a:cs typeface="+mn-cs"/>
                        </a:rPr>
                        <a:t>(Depending on the interest to be expressed by a sufficient number of French ORs for such IP)</a:t>
                      </a:r>
                      <a:endParaRPr lang="en-GB" sz="900" b="0" kern="0" dirty="0">
                        <a:solidFill>
                          <a:schemeClr val="dk1"/>
                        </a:solidFill>
                        <a:effectLst/>
                        <a:latin typeface="+mj-lt"/>
                        <a:ea typeface="Calibri"/>
                        <a:cs typeface="Arial"/>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algn="l">
                        <a:lnSpc>
                          <a:spcPct val="100000"/>
                        </a:lnSpc>
                        <a:spcBef>
                          <a:spcPts val="200"/>
                        </a:spcBef>
                        <a:spcAft>
                          <a:spcPts val="200"/>
                        </a:spcAft>
                      </a:pPr>
                      <a:r>
                        <a:rPr lang="en-GB" sz="900" dirty="0" smtClean="0">
                          <a:effectLst/>
                          <a:latin typeface="Candara" panose="020E0502030303020204" pitchFamily="34" charset="0"/>
                          <a:ea typeface="Calibri" panose="020F0502020204030204" pitchFamily="34" charset="0"/>
                          <a:cs typeface="Times New Roman" panose="02020603050405020304" pitchFamily="18" charset="0"/>
                        </a:rPr>
                        <a:t>Medium to long-term</a:t>
                      </a:r>
                    </a:p>
                    <a:p>
                      <a:pPr marL="0" marR="0" lvl="0" indent="0" algn="l" defTabSz="914400" rtl="0" eaLnBrk="1" fontAlgn="auto" latinLnBrk="0" hangingPunct="1">
                        <a:lnSpc>
                          <a:spcPct val="100000"/>
                        </a:lnSpc>
                        <a:spcBef>
                          <a:spcPts val="200"/>
                        </a:spcBef>
                        <a:spcAft>
                          <a:spcPts val="200"/>
                        </a:spcAft>
                        <a:buClrTx/>
                        <a:buSzTx/>
                        <a:buFontTx/>
                        <a:buNone/>
                        <a:tabLst/>
                        <a:defRPr/>
                      </a:pPr>
                      <a:r>
                        <a:rPr lang="en-GB" sz="900" dirty="0" smtClean="0">
                          <a:effectLst/>
                          <a:latin typeface="Candara" panose="020E0502030303020204" pitchFamily="34" charset="0"/>
                          <a:ea typeface="Calibri" panose="020F0502020204030204" pitchFamily="34" charset="0"/>
                          <a:cs typeface="Times New Roman" panose="02020603050405020304" pitchFamily="18" charset="0"/>
                        </a:rPr>
                        <a:t>(</a:t>
                      </a:r>
                      <a:r>
                        <a:rPr lang="en-GB" sz="900" b="1" dirty="0" smtClean="0">
                          <a:effectLst/>
                          <a:latin typeface="Candara" panose="020E0502030303020204" pitchFamily="34" charset="0"/>
                          <a:ea typeface="Calibri" panose="020F0502020204030204" pitchFamily="34" charset="0"/>
                          <a:cs typeface="Times New Roman" panose="02020603050405020304" pitchFamily="18" charset="0"/>
                        </a:rPr>
                        <a:t>within the current MFF or for the new MFF</a:t>
                      </a:r>
                      <a:r>
                        <a:rPr lang="en-GB" sz="900" dirty="0" smtClean="0">
                          <a:effectLst/>
                          <a:latin typeface="Candara" panose="020E0502030303020204" pitchFamily="34" charset="0"/>
                          <a:ea typeface="Calibri" panose="020F0502020204030204" pitchFamily="34" charset="0"/>
                          <a:cs typeface="Times New Roman" panose="02020603050405020304" pitchFamily="18" charset="0"/>
                        </a:rPr>
                        <a:t>)</a:t>
                      </a:r>
                    </a:p>
                    <a:p>
                      <a:pPr algn="l">
                        <a:lnSpc>
                          <a:spcPct val="100000"/>
                        </a:lnSpc>
                        <a:spcBef>
                          <a:spcPts val="200"/>
                        </a:spcBef>
                        <a:spcAft>
                          <a:spcPts val="200"/>
                        </a:spcAft>
                      </a:pPr>
                      <a:r>
                        <a:rPr lang="en-GB" sz="900" dirty="0" smtClean="0">
                          <a:effectLst/>
                          <a:latin typeface="Candara" panose="020E0502030303020204" pitchFamily="34" charset="0"/>
                          <a:ea typeface="Calibri" panose="020F0502020204030204" pitchFamily="34" charset="0"/>
                          <a:cs typeface="Times New Roman" panose="02020603050405020304" pitchFamily="18" charset="0"/>
                        </a:rPr>
                        <a:t>(</a:t>
                      </a:r>
                      <a:r>
                        <a:rPr lang="en-GB" sz="900" kern="1200" dirty="0" smtClean="0">
                          <a:solidFill>
                            <a:schemeClr val="dk1"/>
                          </a:solidFill>
                          <a:effectLst/>
                          <a:latin typeface="+mn-lt"/>
                          <a:ea typeface="+mn-ea"/>
                          <a:cs typeface="+mn-cs"/>
                        </a:rPr>
                        <a:t>Depending on the interests of potential ORs and financial intermediaries for such IP</a:t>
                      </a:r>
                      <a:r>
                        <a:rPr lang="en-GB" sz="900" dirty="0" smtClean="0">
                          <a:effectLst/>
                          <a:latin typeface="Candara" panose="020E0502030303020204" pitchFamily="34" charset="0"/>
                          <a:ea typeface="Calibri" panose="020F0502020204030204" pitchFamily="34" charset="0"/>
                          <a:cs typeface="Times New Roman" panose="02020603050405020304" pitchFamily="18" charset="0"/>
                        </a:rPr>
                        <a:t>)</a:t>
                      </a:r>
                    </a:p>
                    <a:p>
                      <a:pPr algn="l">
                        <a:lnSpc>
                          <a:spcPct val="100000"/>
                        </a:lnSpc>
                        <a:spcBef>
                          <a:spcPts val="200"/>
                        </a:spcBef>
                        <a:spcAft>
                          <a:spcPts val="200"/>
                        </a:spcAft>
                      </a:pPr>
                      <a:endParaRPr lang="en-GB" sz="900" dirty="0">
                        <a:effectLst/>
                        <a:latin typeface="Candara" panose="020E050203030302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a:lnSpc>
                          <a:spcPct val="100000"/>
                        </a:lnSpc>
                        <a:spcBef>
                          <a:spcPts val="200"/>
                        </a:spcBef>
                        <a:spcAft>
                          <a:spcPts val="200"/>
                        </a:spcAft>
                      </a:pPr>
                      <a:r>
                        <a:rPr lang="en-GB" sz="900" kern="1200" dirty="0" smtClean="0">
                          <a:solidFill>
                            <a:schemeClr val="dk1"/>
                          </a:solidFill>
                          <a:effectLst/>
                          <a:latin typeface="+mn-lt"/>
                          <a:ea typeface="+mn-ea"/>
                          <a:cs typeface="+mn-cs"/>
                        </a:rPr>
                        <a:t>EIB Group’s internal processes to start as soon as an interest from a minimum number of French ORs is reached and for a sufficient amount</a:t>
                      </a:r>
                    </a:p>
                    <a:p>
                      <a:pPr>
                        <a:lnSpc>
                          <a:spcPct val="100000"/>
                        </a:lnSpc>
                        <a:spcBef>
                          <a:spcPts val="200"/>
                        </a:spcBef>
                        <a:spcAft>
                          <a:spcPts val="200"/>
                        </a:spcAft>
                      </a:pPr>
                      <a:r>
                        <a:rPr lang="en-GB" sz="900" kern="1200" dirty="0" smtClean="0">
                          <a:solidFill>
                            <a:schemeClr val="dk1"/>
                          </a:solidFill>
                          <a:effectLst/>
                          <a:latin typeface="+mn-lt"/>
                          <a:ea typeface="+mn-ea"/>
                          <a:cs typeface="+mn-cs"/>
                        </a:rPr>
                        <a:t>It is likely that this approach would benefit from advisory support under EIAH to design and set up the IP</a:t>
                      </a:r>
                      <a:endParaRPr lang="en-GB" sz="900" b="1" dirty="0">
                        <a:effectLst/>
                        <a:latin typeface="Candara" panose="020E050203030302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17"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Tree>
    <p:extLst>
      <p:ext uri="{BB962C8B-B14F-4D97-AF65-F5344CB8AC3E}">
        <p14:creationId xmlns:p14="http://schemas.microsoft.com/office/powerpoint/2010/main" val="71091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28650" y="332656"/>
            <a:ext cx="7180907" cy="553998"/>
          </a:xfrm>
          <a:prstGeom prst="rect">
            <a:avLst/>
          </a:prstGeom>
          <a:noFill/>
        </p:spPr>
        <p:txBody>
          <a:bodyPr wrap="square" rtlCol="0">
            <a:spAutoFit/>
          </a:bodyPr>
          <a:lstStyle/>
          <a:p>
            <a:r>
              <a:rPr lang="fr-CH" sz="3000" b="1" dirty="0" err="1" smtClean="0">
                <a:solidFill>
                  <a:prstClr val="black">
                    <a:lumMod val="50000"/>
                    <a:lumOff val="50000"/>
                  </a:prstClr>
                </a:solidFill>
              </a:rPr>
              <a:t>Technical</a:t>
            </a:r>
            <a:r>
              <a:rPr lang="fr-CH" sz="3000" b="1" dirty="0" smtClean="0">
                <a:solidFill>
                  <a:prstClr val="black">
                    <a:lumMod val="50000"/>
                    <a:lumOff val="50000"/>
                  </a:prstClr>
                </a:solidFill>
              </a:rPr>
              <a:t> </a:t>
            </a:r>
            <a:r>
              <a:rPr lang="fr-CH" sz="3000" b="1" dirty="0">
                <a:solidFill>
                  <a:prstClr val="black">
                    <a:lumMod val="50000"/>
                    <a:lumOff val="50000"/>
                  </a:prstClr>
                </a:solidFill>
              </a:rPr>
              <a:t>Assistance </a:t>
            </a:r>
            <a:r>
              <a:rPr lang="fr-CH" sz="3000" b="1" dirty="0" err="1">
                <a:solidFill>
                  <a:prstClr val="black">
                    <a:lumMod val="50000"/>
                    <a:lumOff val="50000"/>
                  </a:prstClr>
                </a:solidFill>
              </a:rPr>
              <a:t>needs</a:t>
            </a:r>
            <a:r>
              <a:rPr lang="fr-CH" sz="3000" b="1" dirty="0">
                <a:solidFill>
                  <a:prstClr val="black">
                    <a:lumMod val="50000"/>
                    <a:lumOff val="50000"/>
                  </a:prstClr>
                </a:solidFill>
              </a:rPr>
              <a:t> </a:t>
            </a:r>
            <a:r>
              <a:rPr lang="fr-CH" sz="3000" b="1" dirty="0" err="1" smtClean="0">
                <a:solidFill>
                  <a:prstClr val="black">
                    <a:lumMod val="50000"/>
                    <a:lumOff val="50000"/>
                  </a:prstClr>
                </a:solidFill>
              </a:rPr>
              <a:t>identified</a:t>
            </a:r>
            <a:endParaRPr lang="fr-CH" sz="3000" b="1" dirty="0">
              <a:solidFill>
                <a:prstClr val="black">
                  <a:lumMod val="50000"/>
                  <a:lumOff val="50000"/>
                </a:prstClr>
              </a:solidFill>
            </a:endParaRPr>
          </a:p>
        </p:txBody>
      </p:sp>
      <p:cxnSp>
        <p:nvCxnSpPr>
          <p:cNvPr id="10" name="Straight Connector 9"/>
          <p:cNvCxnSpPr/>
          <p:nvPr/>
        </p:nvCxnSpPr>
        <p:spPr>
          <a:xfrm>
            <a:off x="628650" y="6343098"/>
            <a:ext cx="78867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Date Placeholder 2"/>
          <p:cNvSpPr>
            <a:spLocks noGrp="1"/>
          </p:cNvSpPr>
          <p:nvPr>
            <p:ph type="dt" sz="half" idx="10"/>
          </p:nvPr>
        </p:nvSpPr>
        <p:spPr>
          <a:xfrm>
            <a:off x="539552" y="6356350"/>
            <a:ext cx="2133600" cy="365125"/>
          </a:xfrm>
        </p:spPr>
        <p:txBody>
          <a:bodyPr/>
          <a:lstStyle/>
          <a:p>
            <a:r>
              <a:rPr lang="en-US" b="1" smtClean="0">
                <a:solidFill>
                  <a:srgbClr val="898989"/>
                </a:solidFill>
                <a:latin typeface="+mj-lt"/>
              </a:rPr>
              <a:t>26 June 2018</a:t>
            </a:r>
            <a:endParaRPr lang="en-US" b="1" dirty="0">
              <a:solidFill>
                <a:srgbClr val="898989"/>
              </a:solidFill>
              <a:latin typeface="+mj-lt"/>
            </a:endParaRPr>
          </a:p>
        </p:txBody>
      </p:sp>
      <p:sp>
        <p:nvSpPr>
          <p:cNvPr id="15" name="Slide Number Placeholder 4"/>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BB72D-52FF-4217-9670-FF0FC1A09F06}" type="slidenum">
              <a:rPr lang="en-US" b="1" smtClean="0">
                <a:solidFill>
                  <a:srgbClr val="898989"/>
                </a:solidFill>
                <a:latin typeface="+mj-lt"/>
              </a:rPr>
              <a:pPr/>
              <a:t>9</a:t>
            </a:fld>
            <a:endParaRPr lang="en-US" b="1" dirty="0">
              <a:solidFill>
                <a:srgbClr val="898989"/>
              </a:solidFill>
              <a:latin typeface="+mj-lt"/>
            </a:endParaRPr>
          </a:p>
        </p:txBody>
      </p:sp>
      <p:pic>
        <p:nvPicPr>
          <p:cNvPr id="19" name="Picture 18"/>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6762647" y="38702"/>
            <a:ext cx="1409753" cy="628450"/>
          </a:xfrm>
          <a:prstGeom prst="rect">
            <a:avLst/>
          </a:prstGeom>
        </p:spPr>
      </p:pic>
      <p:pic>
        <p:nvPicPr>
          <p:cNvPr id="20" name="Picture 2" descr="K:\_Templates\09. Logos\01. Logos EC\jpg-hr\en\logo_ce-en-rvb-hr.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4433" y="38702"/>
            <a:ext cx="908127" cy="628450"/>
          </a:xfrm>
          <a:prstGeom prst="rect">
            <a:avLst/>
          </a:prstGeom>
          <a:noFill/>
          <a:extLst>
            <a:ext uri="{909E8E84-426E-40DD-AFC4-6F175D3DCCD1}">
              <a14:hiddenFill xmlns:a14="http://schemas.microsoft.com/office/drawing/2010/main">
                <a:solidFill>
                  <a:srgbClr val="FFFFFF"/>
                </a:solidFill>
              </a14:hiddenFill>
            </a:ext>
          </a:extLst>
        </p:spPr>
      </p:pic>
      <p:sp>
        <p:nvSpPr>
          <p:cNvPr id="18" name="Content Placeholder 3"/>
          <p:cNvSpPr txBox="1">
            <a:spLocks/>
          </p:cNvSpPr>
          <p:nvPr/>
        </p:nvSpPr>
        <p:spPr>
          <a:xfrm>
            <a:off x="628650" y="1104078"/>
            <a:ext cx="7924478" cy="513323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52000" indent="-252000"/>
            <a:r>
              <a:rPr lang="en-GB" sz="1500" dirty="0" smtClean="0"/>
              <a:t>The </a:t>
            </a:r>
            <a:r>
              <a:rPr lang="en-GB" sz="1500" b="1" dirty="0">
                <a:solidFill>
                  <a:srgbClr val="204D84"/>
                </a:solidFill>
              </a:rPr>
              <a:t>need for </a:t>
            </a:r>
            <a:r>
              <a:rPr lang="en-GB" sz="1500" b="1" dirty="0" smtClean="0">
                <a:solidFill>
                  <a:srgbClr val="204D84"/>
                </a:solidFill>
              </a:rPr>
              <a:t>TA</a:t>
            </a:r>
            <a:r>
              <a:rPr lang="en-GB" sz="1500" b="1" dirty="0">
                <a:solidFill>
                  <a:srgbClr val="204D84"/>
                </a:solidFill>
              </a:rPr>
              <a:t> / advisory </a:t>
            </a:r>
            <a:r>
              <a:rPr lang="en-GB" sz="1500" dirty="0"/>
              <a:t>has </a:t>
            </a:r>
            <a:r>
              <a:rPr lang="en-GB" sz="1500" dirty="0" smtClean="0"/>
              <a:t>been identified : (</a:t>
            </a:r>
            <a:r>
              <a:rPr lang="en-GB" sz="1500" dirty="0" err="1"/>
              <a:t>i</a:t>
            </a:r>
            <a:r>
              <a:rPr lang="en-GB" sz="1500" dirty="0"/>
              <a:t>) </a:t>
            </a:r>
            <a:r>
              <a:rPr lang="en-GB" sz="1500" b="1" dirty="0">
                <a:solidFill>
                  <a:srgbClr val="204D84"/>
                </a:solidFill>
              </a:rPr>
              <a:t>raising awareness in relation to existing financing facilities</a:t>
            </a:r>
            <a:r>
              <a:rPr lang="en-GB" sz="1500" dirty="0"/>
              <a:t>, (ii) </a:t>
            </a:r>
            <a:r>
              <a:rPr lang="en-GB" sz="1500" b="1" dirty="0">
                <a:solidFill>
                  <a:srgbClr val="204D84"/>
                </a:solidFill>
              </a:rPr>
              <a:t>developing project </a:t>
            </a:r>
            <a:r>
              <a:rPr lang="en-GB" sz="1500" b="1" dirty="0" smtClean="0">
                <a:solidFill>
                  <a:srgbClr val="204D84"/>
                </a:solidFill>
              </a:rPr>
              <a:t>pipelines</a:t>
            </a:r>
            <a:r>
              <a:rPr lang="en-GB" sz="1500" dirty="0" smtClean="0"/>
              <a:t>, (iii</a:t>
            </a:r>
            <a:r>
              <a:rPr lang="en-GB" sz="1500" dirty="0"/>
              <a:t>) </a:t>
            </a:r>
            <a:r>
              <a:rPr lang="en-GB" sz="1500" b="1" dirty="0">
                <a:solidFill>
                  <a:srgbClr val="204D84"/>
                </a:solidFill>
              </a:rPr>
              <a:t>generating new project activity and financing demand for new financing mechanisms</a:t>
            </a:r>
            <a:r>
              <a:rPr lang="en-GB" sz="1500" dirty="0"/>
              <a:t>. T</a:t>
            </a:r>
            <a:r>
              <a:rPr lang="en-GB" sz="1500" dirty="0" smtClean="0"/>
              <a:t>he </a:t>
            </a:r>
            <a:r>
              <a:rPr lang="en-GB" sz="1500" dirty="0"/>
              <a:t>ORs may </a:t>
            </a:r>
            <a:r>
              <a:rPr lang="en-GB" sz="1500" b="1" dirty="0">
                <a:solidFill>
                  <a:srgbClr val="204D84"/>
                </a:solidFill>
              </a:rPr>
              <a:t>mobilise </a:t>
            </a:r>
            <a:r>
              <a:rPr lang="en-GB" sz="1500" b="1" dirty="0" smtClean="0">
                <a:solidFill>
                  <a:srgbClr val="204D84"/>
                </a:solidFill>
              </a:rPr>
              <a:t>TA </a:t>
            </a:r>
            <a:r>
              <a:rPr lang="en-GB" sz="1500" b="1" dirty="0">
                <a:solidFill>
                  <a:srgbClr val="204D84"/>
                </a:solidFill>
              </a:rPr>
              <a:t>budgets in their regional ESIF </a:t>
            </a:r>
            <a:r>
              <a:rPr lang="en-GB" sz="1500" b="1" dirty="0" smtClean="0">
                <a:solidFill>
                  <a:srgbClr val="204D84"/>
                </a:solidFill>
              </a:rPr>
              <a:t>OPs/RDPs </a:t>
            </a:r>
            <a:r>
              <a:rPr lang="en-GB" sz="1500" dirty="0" smtClean="0"/>
              <a:t>to </a:t>
            </a:r>
            <a:r>
              <a:rPr lang="en-GB" sz="1500" dirty="0"/>
              <a:t>receive technical support from external </a:t>
            </a:r>
            <a:r>
              <a:rPr lang="en-GB" sz="1500" dirty="0" smtClean="0"/>
              <a:t>consultants</a:t>
            </a:r>
            <a:endParaRPr lang="en-GB" sz="1500" dirty="0"/>
          </a:p>
          <a:p>
            <a:pPr marL="252000" indent="-252000">
              <a:spcBef>
                <a:spcPts val="600"/>
              </a:spcBef>
            </a:pPr>
            <a:r>
              <a:rPr lang="en-GB" sz="1500" dirty="0" smtClean="0"/>
              <a:t>The </a:t>
            </a:r>
            <a:r>
              <a:rPr lang="en-GB" sz="1500" dirty="0"/>
              <a:t>EIB has access to </a:t>
            </a:r>
            <a:r>
              <a:rPr lang="en-GB" sz="1500" b="1" dirty="0">
                <a:solidFill>
                  <a:srgbClr val="204D84"/>
                </a:solidFill>
              </a:rPr>
              <a:t>EU-funded TA support </a:t>
            </a:r>
            <a:r>
              <a:rPr lang="en-GB" sz="1500" b="1" dirty="0" smtClean="0">
                <a:solidFill>
                  <a:srgbClr val="204D84"/>
                </a:solidFill>
              </a:rPr>
              <a:t>services</a:t>
            </a:r>
            <a:r>
              <a:rPr lang="en-GB" sz="1500" dirty="0" smtClean="0"/>
              <a:t>, </a:t>
            </a:r>
            <a:r>
              <a:rPr lang="en-GB" sz="1500" i="1" dirty="0" err="1" smtClean="0"/>
              <a:t>i.a</a:t>
            </a:r>
            <a:r>
              <a:rPr lang="en-GB" sz="1500" i="1" dirty="0" smtClean="0"/>
              <a:t>.</a:t>
            </a:r>
            <a:r>
              <a:rPr lang="en-GB" sz="1500" dirty="0" smtClean="0"/>
              <a:t> </a:t>
            </a:r>
            <a:r>
              <a:rPr lang="en-GB" sz="1500" b="1" dirty="0" smtClean="0">
                <a:solidFill>
                  <a:srgbClr val="204D84"/>
                </a:solidFill>
              </a:rPr>
              <a:t>JASPERS</a:t>
            </a:r>
            <a:r>
              <a:rPr lang="en-GB" sz="1500" dirty="0" smtClean="0"/>
              <a:t>, </a:t>
            </a:r>
            <a:r>
              <a:rPr lang="en-GB" sz="1500" b="1" dirty="0">
                <a:solidFill>
                  <a:srgbClr val="204D84"/>
                </a:solidFill>
              </a:rPr>
              <a:t>EIAH</a:t>
            </a:r>
            <a:r>
              <a:rPr lang="en-GB" sz="1500" dirty="0"/>
              <a:t>, </a:t>
            </a:r>
            <a:r>
              <a:rPr lang="en-GB" sz="1500" b="1" dirty="0">
                <a:solidFill>
                  <a:srgbClr val="204D84"/>
                </a:solidFill>
              </a:rPr>
              <a:t>ELENA</a:t>
            </a:r>
            <a:r>
              <a:rPr lang="en-GB" sz="1500" dirty="0"/>
              <a:t> </a:t>
            </a:r>
            <a:r>
              <a:rPr lang="en-GB" sz="1500" dirty="0" smtClean="0"/>
              <a:t>and </a:t>
            </a:r>
            <a:r>
              <a:rPr lang="en-GB" sz="1500" b="1" dirty="0" err="1">
                <a:solidFill>
                  <a:srgbClr val="204D84"/>
                </a:solidFill>
              </a:rPr>
              <a:t>InnovFin</a:t>
            </a:r>
            <a:r>
              <a:rPr lang="en-GB" sz="1500" b="1" dirty="0">
                <a:solidFill>
                  <a:srgbClr val="204D84"/>
                </a:solidFill>
              </a:rPr>
              <a:t> Advisory</a:t>
            </a:r>
            <a:r>
              <a:rPr lang="en-GB" sz="1500" dirty="0"/>
              <a:t>, </a:t>
            </a:r>
            <a:r>
              <a:rPr lang="en-GB" sz="1500" dirty="0" smtClean="0"/>
              <a:t>primarily </a:t>
            </a:r>
            <a:r>
              <a:rPr lang="en-GB" sz="1500" dirty="0"/>
              <a:t>to support large </a:t>
            </a:r>
            <a:r>
              <a:rPr lang="en-GB" sz="1500" dirty="0" smtClean="0"/>
              <a:t>projects. </a:t>
            </a:r>
            <a:r>
              <a:rPr lang="en-GB" sz="1500" dirty="0"/>
              <a:t>T</a:t>
            </a:r>
            <a:r>
              <a:rPr lang="en-GB" sz="1500" dirty="0" smtClean="0"/>
              <a:t>he study </a:t>
            </a:r>
            <a:r>
              <a:rPr lang="en-GB" sz="1500" dirty="0"/>
              <a:t>has highlighted a </a:t>
            </a:r>
            <a:r>
              <a:rPr lang="en-GB" sz="1500" b="1" dirty="0">
                <a:solidFill>
                  <a:srgbClr val="204D84"/>
                </a:solidFill>
              </a:rPr>
              <a:t>lack of awareness of these existing </a:t>
            </a:r>
            <a:r>
              <a:rPr lang="en-GB" sz="1500" b="1" dirty="0" smtClean="0">
                <a:solidFill>
                  <a:srgbClr val="204D84"/>
                </a:solidFill>
              </a:rPr>
              <a:t>TA support services</a:t>
            </a:r>
            <a:r>
              <a:rPr lang="en-GB" sz="1500" dirty="0" smtClean="0"/>
              <a:t>. These </a:t>
            </a:r>
            <a:r>
              <a:rPr lang="en-GB" sz="1500" dirty="0"/>
              <a:t>TA support services exist and/or </a:t>
            </a:r>
            <a:r>
              <a:rPr lang="en-GB" sz="1500" b="1" dirty="0">
                <a:solidFill>
                  <a:srgbClr val="204D84"/>
                </a:solidFill>
              </a:rPr>
              <a:t>may be designed to promote IPs and/or support large mature projects in the ORs</a:t>
            </a:r>
            <a:endParaRPr lang="en-GB" sz="1500" dirty="0"/>
          </a:p>
          <a:p>
            <a:pPr marL="252000" indent="-252000"/>
            <a:r>
              <a:rPr lang="en-GB" sz="1500" dirty="0"/>
              <a:t>The </a:t>
            </a:r>
            <a:r>
              <a:rPr lang="en-GB" sz="1500" b="1" dirty="0">
                <a:solidFill>
                  <a:srgbClr val="204D84"/>
                </a:solidFill>
              </a:rPr>
              <a:t>characteristics</a:t>
            </a:r>
            <a:r>
              <a:rPr lang="en-GB" sz="1500" dirty="0"/>
              <a:t> of such TA services (including their exact scope and delivery mechanisms) </a:t>
            </a:r>
            <a:r>
              <a:rPr lang="en-GB" sz="1500" b="1" dirty="0">
                <a:solidFill>
                  <a:srgbClr val="204D84"/>
                </a:solidFill>
              </a:rPr>
              <a:t>remain to be defined </a:t>
            </a:r>
            <a:r>
              <a:rPr lang="en-GB" sz="1500" dirty="0"/>
              <a:t>with the relevant </a:t>
            </a:r>
            <a:r>
              <a:rPr lang="en-GB" sz="1500" dirty="0" smtClean="0"/>
              <a:t>stakeholders</a:t>
            </a:r>
            <a:endParaRPr lang="en-GB" sz="1500" dirty="0"/>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6125674"/>
            <a:ext cx="1226897" cy="372451"/>
          </a:xfrm>
          <a:prstGeom prst="rect">
            <a:avLst/>
          </a:prstGeom>
        </p:spPr>
      </p:pic>
      <p:grpSp>
        <p:nvGrpSpPr>
          <p:cNvPr id="21" name="Group 20"/>
          <p:cNvGrpSpPr/>
          <p:nvPr/>
        </p:nvGrpSpPr>
        <p:grpSpPr>
          <a:xfrm>
            <a:off x="849858" y="3752920"/>
            <a:ext cx="7444284" cy="2304256"/>
            <a:chOff x="360897" y="908720"/>
            <a:chExt cx="10875953" cy="5472608"/>
          </a:xfrm>
        </p:grpSpPr>
        <p:sp>
          <p:nvSpPr>
            <p:cNvPr id="22" name="Rectangle 21"/>
            <p:cNvSpPr/>
            <p:nvPr/>
          </p:nvSpPr>
          <p:spPr bwMode="ltGray">
            <a:xfrm>
              <a:off x="668219" y="908720"/>
              <a:ext cx="3656608" cy="1238966"/>
            </a:xfrm>
            <a:prstGeom prst="rect">
              <a:avLst/>
            </a:prstGeom>
            <a:solidFill>
              <a:srgbClr val="4F81BD"/>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smtClean="0">
                  <a:solidFill>
                    <a:schemeClr val="bg1"/>
                  </a:solidFill>
                  <a:latin typeface="+mj-lt"/>
                </a:rPr>
                <a:t>TA support throughout </a:t>
              </a:r>
            </a:p>
            <a:p>
              <a:pPr algn="ctr"/>
              <a:r>
                <a:rPr lang="en-GB" sz="1200" b="1" dirty="0" smtClean="0">
                  <a:solidFill>
                    <a:schemeClr val="bg1"/>
                  </a:solidFill>
                  <a:latin typeface="+mj-lt"/>
                </a:rPr>
                <a:t>the IPs’ lifecycle</a:t>
              </a:r>
            </a:p>
          </p:txBody>
        </p:sp>
        <p:sp>
          <p:nvSpPr>
            <p:cNvPr id="23" name="Rectangle 22"/>
            <p:cNvSpPr/>
            <p:nvPr/>
          </p:nvSpPr>
          <p:spPr bwMode="ltGray">
            <a:xfrm>
              <a:off x="4408663" y="908720"/>
              <a:ext cx="6828186" cy="1238966"/>
            </a:xfrm>
            <a:prstGeom prst="rect">
              <a:avLst/>
            </a:prstGeom>
            <a:noFill/>
            <a:ln w="31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just"/>
              <a:r>
                <a:rPr lang="en-GB" sz="900" dirty="0" smtClean="0">
                  <a:solidFill>
                    <a:schemeClr val="tx1"/>
                  </a:solidFill>
                  <a:latin typeface="+mj-lt"/>
                </a:rPr>
                <a:t>The EIB Group can provide TA to IP managers (including NPBIs) throughout the IP lifecycle (design, set-up, implementation and winding-up)</a:t>
              </a:r>
              <a:endParaRPr lang="en-GB" sz="900" dirty="0">
                <a:solidFill>
                  <a:schemeClr val="tx1"/>
                </a:solidFill>
                <a:latin typeface="+mj-lt"/>
              </a:endParaRPr>
            </a:p>
          </p:txBody>
        </p:sp>
        <p:sp>
          <p:nvSpPr>
            <p:cNvPr id="24" name="Rectangle 23"/>
            <p:cNvSpPr/>
            <p:nvPr/>
          </p:nvSpPr>
          <p:spPr bwMode="ltGray">
            <a:xfrm>
              <a:off x="668219" y="2319934"/>
              <a:ext cx="3656608" cy="1238966"/>
            </a:xfrm>
            <a:prstGeom prst="rect">
              <a:avLst/>
            </a:prstGeom>
            <a:solidFill>
              <a:srgbClr val="4F81BD"/>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smtClean="0">
                  <a:solidFill>
                    <a:schemeClr val="bg1"/>
                  </a:solidFill>
                  <a:latin typeface="+mj-lt"/>
                </a:rPr>
                <a:t>TA support </a:t>
              </a:r>
            </a:p>
            <a:p>
              <a:pPr algn="ctr"/>
              <a:r>
                <a:rPr lang="en-GB" sz="1200" b="1" dirty="0" smtClean="0">
                  <a:solidFill>
                    <a:schemeClr val="bg1"/>
                  </a:solidFill>
                  <a:latin typeface="+mj-lt"/>
                </a:rPr>
                <a:t>for micro-credit provision</a:t>
              </a:r>
              <a:endParaRPr lang="en-GB" sz="1200" b="1" dirty="0">
                <a:solidFill>
                  <a:schemeClr val="bg1"/>
                </a:solidFill>
                <a:latin typeface="+mj-lt"/>
              </a:endParaRPr>
            </a:p>
          </p:txBody>
        </p:sp>
        <p:sp>
          <p:nvSpPr>
            <p:cNvPr id="25" name="Rectangle 24"/>
            <p:cNvSpPr/>
            <p:nvPr/>
          </p:nvSpPr>
          <p:spPr bwMode="ltGray">
            <a:xfrm>
              <a:off x="4408664" y="2319934"/>
              <a:ext cx="6828186" cy="1238966"/>
            </a:xfrm>
            <a:prstGeom prst="rect">
              <a:avLst/>
            </a:prstGeom>
            <a:noFill/>
            <a:ln w="31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just"/>
              <a:r>
                <a:rPr lang="en-US" sz="900" dirty="0" smtClean="0">
                  <a:solidFill>
                    <a:schemeClr val="tx1"/>
                  </a:solidFill>
                  <a:latin typeface="+mj-lt"/>
                </a:rPr>
                <a:t>Bespoke TA packages for the micro-credit sector in the ORs could be implemented, providing support to both: </a:t>
              </a:r>
            </a:p>
            <a:p>
              <a:pPr marL="180000" indent="-180000" algn="just">
                <a:buFont typeface="Arial" panose="020B0604020202020204" pitchFamily="34" charset="0"/>
                <a:buChar char="•"/>
              </a:pPr>
              <a:r>
                <a:rPr lang="en-US" sz="900" dirty="0" smtClean="0">
                  <a:solidFill>
                    <a:schemeClr val="tx1"/>
                  </a:solidFill>
                  <a:latin typeface="+mj-lt"/>
                </a:rPr>
                <a:t>Micro-Credit </a:t>
              </a:r>
              <a:r>
                <a:rPr lang="en-US" sz="900" dirty="0">
                  <a:solidFill>
                    <a:schemeClr val="tx1"/>
                  </a:solidFill>
                  <a:latin typeface="+mj-lt"/>
                </a:rPr>
                <a:t>P</a:t>
              </a:r>
              <a:r>
                <a:rPr lang="en-US" sz="900" dirty="0" smtClean="0">
                  <a:solidFill>
                    <a:schemeClr val="tx1"/>
                  </a:solidFill>
                  <a:latin typeface="+mj-lt"/>
                </a:rPr>
                <a:t>roviders for their internal processes (as with </a:t>
              </a:r>
              <a:r>
                <a:rPr lang="en-US" sz="900" dirty="0" err="1" smtClean="0">
                  <a:solidFill>
                    <a:schemeClr val="tx1"/>
                  </a:solidFill>
                  <a:latin typeface="+mj-lt"/>
                </a:rPr>
                <a:t>EaSI</a:t>
              </a:r>
              <a:r>
                <a:rPr lang="en-US" sz="900" dirty="0" smtClean="0">
                  <a:solidFill>
                    <a:schemeClr val="tx1"/>
                  </a:solidFill>
                  <a:latin typeface="+mj-lt"/>
                </a:rPr>
                <a:t> TA); and </a:t>
              </a:r>
            </a:p>
            <a:p>
              <a:pPr marL="180000" indent="-180000" algn="just">
                <a:buFont typeface="Arial" panose="020B0604020202020204" pitchFamily="34" charset="0"/>
                <a:buChar char="•"/>
              </a:pPr>
              <a:r>
                <a:rPr lang="en-US" sz="900" dirty="0">
                  <a:solidFill>
                    <a:schemeClr val="tx1"/>
                  </a:solidFill>
                  <a:latin typeface="+mj-lt"/>
                </a:rPr>
                <a:t>F</a:t>
              </a:r>
              <a:r>
                <a:rPr lang="en-US" sz="900" dirty="0" smtClean="0">
                  <a:solidFill>
                    <a:schemeClr val="tx1"/>
                  </a:solidFill>
                  <a:latin typeface="+mj-lt"/>
                </a:rPr>
                <a:t>inal recipients (which would be a new TA support)</a:t>
              </a:r>
              <a:endParaRPr lang="en-GB" sz="900" dirty="0">
                <a:solidFill>
                  <a:schemeClr val="tx1"/>
                </a:solidFill>
                <a:latin typeface="+mj-lt"/>
              </a:endParaRPr>
            </a:p>
          </p:txBody>
        </p:sp>
        <p:sp>
          <p:nvSpPr>
            <p:cNvPr id="26" name="Rectangle 25"/>
            <p:cNvSpPr/>
            <p:nvPr/>
          </p:nvSpPr>
          <p:spPr bwMode="ltGray">
            <a:xfrm>
              <a:off x="668219" y="5142362"/>
              <a:ext cx="3656608" cy="1238966"/>
            </a:xfrm>
            <a:prstGeom prst="rect">
              <a:avLst/>
            </a:prstGeom>
            <a:solidFill>
              <a:srgbClr val="4F81BD"/>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smtClean="0">
                  <a:solidFill>
                    <a:schemeClr val="bg1"/>
                  </a:solidFill>
                  <a:latin typeface="+mj-lt"/>
                </a:rPr>
                <a:t>TA support for </a:t>
              </a:r>
            </a:p>
            <a:p>
              <a:pPr algn="ctr"/>
              <a:r>
                <a:rPr lang="en-GB" sz="1200" b="1" dirty="0">
                  <a:solidFill>
                    <a:schemeClr val="bg1"/>
                  </a:solidFill>
                  <a:latin typeface="+mj-lt"/>
                </a:rPr>
                <a:t>m</a:t>
              </a:r>
              <a:r>
                <a:rPr lang="en-GB" sz="1200" b="1" dirty="0" smtClean="0">
                  <a:solidFill>
                    <a:schemeClr val="bg1"/>
                  </a:solidFill>
                  <a:latin typeface="+mj-lt"/>
                </a:rPr>
                <a:t>ature projects</a:t>
              </a:r>
              <a:endParaRPr lang="en-GB" sz="1200" b="1" dirty="0">
                <a:solidFill>
                  <a:schemeClr val="bg1"/>
                </a:solidFill>
                <a:latin typeface="+mj-lt"/>
              </a:endParaRPr>
            </a:p>
          </p:txBody>
        </p:sp>
        <p:sp>
          <p:nvSpPr>
            <p:cNvPr id="27" name="Rectangle 26"/>
            <p:cNvSpPr/>
            <p:nvPr/>
          </p:nvSpPr>
          <p:spPr bwMode="ltGray">
            <a:xfrm>
              <a:off x="4408664" y="5142362"/>
              <a:ext cx="6828186" cy="1238966"/>
            </a:xfrm>
            <a:prstGeom prst="rect">
              <a:avLst/>
            </a:prstGeom>
            <a:noFill/>
            <a:ln w="31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just"/>
              <a:r>
                <a:rPr lang="en-GB" sz="900" dirty="0" smtClean="0">
                  <a:solidFill>
                    <a:schemeClr val="tx1"/>
                  </a:solidFill>
                  <a:latin typeface="+mj-lt"/>
                </a:rPr>
                <a:t>The EIB, in partnership with the EC, is managing several TA programmes (</a:t>
              </a:r>
              <a:r>
                <a:rPr lang="en-GB" sz="900" i="1" dirty="0" smtClean="0">
                  <a:solidFill>
                    <a:schemeClr val="tx1"/>
                  </a:solidFill>
                  <a:latin typeface="+mj-lt"/>
                </a:rPr>
                <a:t>e.g. </a:t>
              </a:r>
              <a:r>
                <a:rPr lang="en-GB" sz="900" dirty="0" smtClean="0">
                  <a:solidFill>
                    <a:schemeClr val="tx1"/>
                  </a:solidFill>
                  <a:latin typeface="+mj-lt"/>
                </a:rPr>
                <a:t>EIAH, JASPERS, ELENA, </a:t>
              </a:r>
              <a:r>
                <a:rPr lang="en-GB" sz="900" dirty="0" err="1" smtClean="0">
                  <a:solidFill>
                    <a:schemeClr val="tx1"/>
                  </a:solidFill>
                  <a:latin typeface="+mj-lt"/>
                </a:rPr>
                <a:t>InnovFin</a:t>
              </a:r>
              <a:r>
                <a:rPr lang="en-GB" sz="900" dirty="0" smtClean="0">
                  <a:solidFill>
                    <a:schemeClr val="tx1"/>
                  </a:solidFill>
                  <a:latin typeface="+mj-lt"/>
                </a:rPr>
                <a:t> Advisory) that ORs can access to support their large/mature projects (which can </a:t>
              </a:r>
              <a:r>
                <a:rPr lang="en-GB" sz="900" dirty="0">
                  <a:solidFill>
                    <a:schemeClr val="tx1"/>
                  </a:solidFill>
                  <a:latin typeface="+mj-lt"/>
                </a:rPr>
                <a:t>then </a:t>
              </a:r>
              <a:r>
                <a:rPr lang="en-GB" sz="900" dirty="0" smtClean="0">
                  <a:solidFill>
                    <a:schemeClr val="tx1"/>
                  </a:solidFill>
                  <a:latin typeface="+mj-lt"/>
                </a:rPr>
                <a:t>potentially be financed by EIB, including with an EFSI guarantee)</a:t>
              </a:r>
              <a:endParaRPr lang="en-GB" sz="900" b="1" dirty="0">
                <a:solidFill>
                  <a:schemeClr val="tx1"/>
                </a:solidFill>
                <a:latin typeface="+mj-lt"/>
              </a:endParaRPr>
            </a:p>
          </p:txBody>
        </p:sp>
        <p:sp>
          <p:nvSpPr>
            <p:cNvPr id="28" name="Rectangle 27"/>
            <p:cNvSpPr/>
            <p:nvPr/>
          </p:nvSpPr>
          <p:spPr bwMode="ltGray">
            <a:xfrm>
              <a:off x="668219" y="3731148"/>
              <a:ext cx="3656608" cy="1238966"/>
            </a:xfrm>
            <a:prstGeom prst="rect">
              <a:avLst/>
            </a:prstGeom>
            <a:solidFill>
              <a:srgbClr val="4F81BD"/>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smtClean="0">
                  <a:solidFill>
                    <a:schemeClr val="bg1"/>
                  </a:solidFill>
                  <a:latin typeface="+mj-lt"/>
                </a:rPr>
                <a:t>TA support to final recipients </a:t>
              </a:r>
            </a:p>
            <a:p>
              <a:pPr algn="ctr"/>
              <a:r>
                <a:rPr lang="en-GB" sz="1200" b="1" dirty="0" smtClean="0">
                  <a:solidFill>
                    <a:schemeClr val="bg1"/>
                  </a:solidFill>
                  <a:latin typeface="+mj-lt"/>
                </a:rPr>
                <a:t>through the NPBIs</a:t>
              </a:r>
              <a:endParaRPr lang="en-GB" sz="1200" b="1" dirty="0">
                <a:solidFill>
                  <a:schemeClr val="bg1"/>
                </a:solidFill>
                <a:latin typeface="+mj-lt"/>
              </a:endParaRPr>
            </a:p>
          </p:txBody>
        </p:sp>
        <p:sp>
          <p:nvSpPr>
            <p:cNvPr id="29" name="Rectangle 28"/>
            <p:cNvSpPr/>
            <p:nvPr/>
          </p:nvSpPr>
          <p:spPr bwMode="ltGray">
            <a:xfrm>
              <a:off x="4408664" y="3731148"/>
              <a:ext cx="6828186" cy="1238966"/>
            </a:xfrm>
            <a:prstGeom prst="rect">
              <a:avLst/>
            </a:prstGeom>
            <a:noFill/>
            <a:ln w="31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just"/>
              <a:r>
                <a:rPr lang="en-GB" sz="900" dirty="0" smtClean="0">
                  <a:solidFill>
                    <a:schemeClr val="tx1"/>
                  </a:solidFill>
                  <a:latin typeface="+mj-lt"/>
                </a:rPr>
                <a:t>NPBIs willing to provide advisory support to their final recipients in the ORs could be supported by EIAH in the structuring of their respective TA programmes, helping the absorption of their available resources (including provided through IPs)</a:t>
              </a:r>
              <a:endParaRPr lang="en-GB" sz="900" b="1" dirty="0">
                <a:solidFill>
                  <a:schemeClr val="tx1"/>
                </a:solidFill>
                <a:latin typeface="+mj-lt"/>
              </a:endParaRPr>
            </a:p>
          </p:txBody>
        </p:sp>
        <p:sp>
          <p:nvSpPr>
            <p:cNvPr id="30" name="Oval 29"/>
            <p:cNvSpPr/>
            <p:nvPr/>
          </p:nvSpPr>
          <p:spPr>
            <a:xfrm>
              <a:off x="360897" y="2759417"/>
              <a:ext cx="480000" cy="360000"/>
            </a:xfrm>
            <a:prstGeom prst="ellipse">
              <a:avLst/>
            </a:prstGeom>
            <a:solidFill>
              <a:srgbClr val="DBE5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mj-lt"/>
                </a:rPr>
                <a:t>2</a:t>
              </a:r>
              <a:endParaRPr lang="en-GB" sz="1100" b="1" dirty="0">
                <a:solidFill>
                  <a:schemeClr val="tx1"/>
                </a:solidFill>
                <a:latin typeface="+mj-lt"/>
              </a:endParaRPr>
            </a:p>
          </p:txBody>
        </p:sp>
        <p:sp>
          <p:nvSpPr>
            <p:cNvPr id="31" name="Oval 30"/>
            <p:cNvSpPr/>
            <p:nvPr/>
          </p:nvSpPr>
          <p:spPr>
            <a:xfrm>
              <a:off x="360897" y="1348203"/>
              <a:ext cx="480000" cy="360000"/>
            </a:xfrm>
            <a:prstGeom prst="ellipse">
              <a:avLst/>
            </a:prstGeom>
            <a:solidFill>
              <a:srgbClr val="DBE5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mj-lt"/>
                </a:rPr>
                <a:t>1</a:t>
              </a:r>
              <a:endParaRPr lang="en-GB" sz="1100" b="1" dirty="0">
                <a:solidFill>
                  <a:schemeClr val="tx1"/>
                </a:solidFill>
                <a:latin typeface="+mj-lt"/>
              </a:endParaRPr>
            </a:p>
          </p:txBody>
        </p:sp>
        <p:sp>
          <p:nvSpPr>
            <p:cNvPr id="32" name="Oval 31"/>
            <p:cNvSpPr/>
            <p:nvPr/>
          </p:nvSpPr>
          <p:spPr>
            <a:xfrm>
              <a:off x="360897" y="4170631"/>
              <a:ext cx="480000" cy="360000"/>
            </a:xfrm>
            <a:prstGeom prst="ellipse">
              <a:avLst/>
            </a:prstGeom>
            <a:solidFill>
              <a:srgbClr val="DBE5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mj-lt"/>
                </a:rPr>
                <a:t>3</a:t>
              </a:r>
              <a:endParaRPr lang="en-GB" sz="1100" b="1" dirty="0">
                <a:solidFill>
                  <a:schemeClr val="tx1"/>
                </a:solidFill>
                <a:latin typeface="+mj-lt"/>
              </a:endParaRPr>
            </a:p>
          </p:txBody>
        </p:sp>
        <p:sp>
          <p:nvSpPr>
            <p:cNvPr id="33" name="Oval 32"/>
            <p:cNvSpPr/>
            <p:nvPr/>
          </p:nvSpPr>
          <p:spPr>
            <a:xfrm>
              <a:off x="360897" y="5581845"/>
              <a:ext cx="480000" cy="360000"/>
            </a:xfrm>
            <a:prstGeom prst="ellipse">
              <a:avLst/>
            </a:prstGeom>
            <a:solidFill>
              <a:srgbClr val="DBE5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mj-lt"/>
                </a:rPr>
                <a:t>4</a:t>
              </a:r>
              <a:endParaRPr lang="en-GB" sz="1100" b="1" dirty="0">
                <a:solidFill>
                  <a:schemeClr val="tx1"/>
                </a:solidFill>
                <a:latin typeface="+mj-lt"/>
              </a:endParaRPr>
            </a:p>
          </p:txBody>
        </p:sp>
      </p:grpSp>
      <p:sp>
        <p:nvSpPr>
          <p:cNvPr id="34" name="Footer Placeholder 3"/>
          <p:cNvSpPr>
            <a:spLocks noGrp="1"/>
          </p:cNvSpPr>
          <p:nvPr>
            <p:ph type="ftr" sz="quarter" idx="4294967295"/>
          </p:nvPr>
        </p:nvSpPr>
        <p:spPr>
          <a:xfrm>
            <a:off x="1688371" y="6356350"/>
            <a:ext cx="5754360" cy="365125"/>
          </a:xfrm>
          <a:prstGeom prst="rect">
            <a:avLst/>
          </a:prstGeom>
        </p:spPr>
        <p:txBody>
          <a:bodyPr anchor="ctr"/>
          <a:lstStyle>
            <a:lvl1pPr>
              <a:defRPr lang="en-US" sz="1200" kern="1200" dirty="0" smtClean="0">
                <a:solidFill>
                  <a:prstClr val="black">
                    <a:tint val="75000"/>
                  </a:prstClr>
                </a:solidFill>
                <a:latin typeface="+mn-lt"/>
                <a:ea typeface="+mn-ea"/>
                <a:cs typeface="+mn-cs"/>
              </a:defRPr>
            </a:lvl1pPr>
          </a:lstStyle>
          <a:p>
            <a:pPr algn="ctr"/>
            <a:r>
              <a:rPr lang="en-US" b="1" smtClean="0"/>
              <a:t>EIAH Study on IPs in the ORs – ORs Forum for Maritime Affairs and Fisheries</a:t>
            </a:r>
            <a:endParaRPr lang="en-US" b="1" dirty="0"/>
          </a:p>
        </p:txBody>
      </p:sp>
    </p:spTree>
    <p:extLst>
      <p:ext uri="{BB962C8B-B14F-4D97-AF65-F5344CB8AC3E}">
        <p14:creationId xmlns:p14="http://schemas.microsoft.com/office/powerpoint/2010/main" val="937221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IB Corporate Theme">
  <a:themeElements>
    <a:clrScheme name="_EIB Corporate">
      <a:dk1>
        <a:sysClr val="windowText" lastClr="000000"/>
      </a:dk1>
      <a:lt1>
        <a:sysClr val="window" lastClr="FFFFFF"/>
      </a:lt1>
      <a:dk2>
        <a:srgbClr val="00529F"/>
      </a:dk2>
      <a:lt2>
        <a:srgbClr val="DEE1F0"/>
      </a:lt2>
      <a:accent1>
        <a:srgbClr val="597DB9"/>
      </a:accent1>
      <a:accent2>
        <a:srgbClr val="A5B2D8"/>
      </a:accent2>
      <a:accent3>
        <a:srgbClr val="DEE1F0"/>
      </a:accent3>
      <a:accent4>
        <a:srgbClr val="1BA77F"/>
      </a:accent4>
      <a:accent5>
        <a:srgbClr val="7AC2A5"/>
      </a:accent5>
      <a:accent6>
        <a:srgbClr val="BBDDCD"/>
      </a:accent6>
      <a:hlink>
        <a:srgbClr val="0000FF"/>
      </a:hlink>
      <a:folHlink>
        <a:srgbClr val="800080"/>
      </a:folHlink>
    </a:clrScheme>
    <a:fontScheme name="_EIB Them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6241</TotalTime>
  <Words>1936</Words>
  <Application>Microsoft Office PowerPoint</Application>
  <PresentationFormat>On-screen Show (4:3)</PresentationFormat>
  <Paragraphs>177</Paragraphs>
  <Slides>12</Slides>
  <Notes>11</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12</vt:i4>
      </vt:variant>
    </vt:vector>
  </HeadingPairs>
  <TitlesOfParts>
    <vt:vector size="26" baseType="lpstr">
      <vt:lpstr>MS PGothic</vt:lpstr>
      <vt:lpstr>Arial</vt:lpstr>
      <vt:lpstr>Arial Unicode MS</vt:lpstr>
      <vt:lpstr>Calibri</vt:lpstr>
      <vt:lpstr>Calibri Light</vt:lpstr>
      <vt:lpstr>Candara</vt:lpstr>
      <vt:lpstr>Courier New</vt:lpstr>
      <vt:lpstr>Times New Roman</vt:lpstr>
      <vt:lpstr>Wingdings</vt:lpstr>
      <vt:lpstr>Office Theme</vt:lpstr>
      <vt:lpstr>1_EIB Corporate Theme</vt:lpstr>
      <vt:lpstr>Custom Design</vt:lpstr>
      <vt:lpstr>1_Custom Design</vt:lpstr>
      <vt:lpstr>1_Office Theme</vt:lpstr>
      <vt:lpstr>EIAH Feasibility Study for Investments Platforms in the Outermost Regions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European Investment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TRAYKOV Petar</dc:creator>
  <cp:lastModifiedBy>KAUFFMANN Alain</cp:lastModifiedBy>
  <cp:revision>379</cp:revision>
  <cp:lastPrinted>2018-02-20T10:12:20Z</cp:lastPrinted>
  <dcterms:created xsi:type="dcterms:W3CDTF">2016-04-21T09:03:22Z</dcterms:created>
  <dcterms:modified xsi:type="dcterms:W3CDTF">2018-06-22T08:25:14Z</dcterms:modified>
</cp:coreProperties>
</file>