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72" r:id="rId4"/>
    <p:sldId id="257" r:id="rId5"/>
    <p:sldId id="267" r:id="rId6"/>
    <p:sldId id="270" r:id="rId7"/>
    <p:sldId id="261" r:id="rId8"/>
    <p:sldId id="263" r:id="rId9"/>
    <p:sldId id="259" r:id="rId10"/>
    <p:sldId id="266" r:id="rId11"/>
    <p:sldId id="273" r:id="rId12"/>
    <p:sldId id="265" r:id="rId13"/>
    <p:sldId id="264" r:id="rId14"/>
  </p:sldIdLst>
  <p:sldSz cx="9144000" cy="6858000" type="screen4x3"/>
  <p:notesSz cx="6718300" cy="985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2D5EC1"/>
    <a:srgbClr val="3166CF"/>
    <a:srgbClr val="FFD624"/>
    <a:srgbClr val="3E6FD2"/>
    <a:srgbClr val="BDDEFF"/>
    <a:srgbClr val="99CC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829" autoAdjust="0"/>
  </p:normalViewPr>
  <p:slideViewPr>
    <p:cSldViewPr>
      <p:cViewPr>
        <p:scale>
          <a:sx n="75" d="100"/>
          <a:sy n="75" d="100"/>
        </p:scale>
        <p:origin x="-2670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72" y="-78"/>
      </p:cViewPr>
      <p:guideLst>
        <p:guide orient="horz" pos="3104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309A6B-F9D7-49A7-9B86-04B15CAA7868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BD9CA40-78F8-4F3B-9D0A-5A8D49F27B78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1400" noProof="0" dirty="0" smtClean="0"/>
            <a:t>Today</a:t>
          </a:r>
          <a:endParaRPr lang="en-GB" sz="1400" noProof="0" dirty="0"/>
        </a:p>
      </dgm:t>
    </dgm:pt>
    <dgm:pt modelId="{56071633-1301-46B1-96DB-41D65D524BA1}" type="parTrans" cxnId="{0268BA67-84A3-41D4-BE2F-B60286F4E447}">
      <dgm:prSet/>
      <dgm:spPr/>
      <dgm:t>
        <a:bodyPr/>
        <a:lstStyle/>
        <a:p>
          <a:endParaRPr lang="en-GB"/>
        </a:p>
      </dgm:t>
    </dgm:pt>
    <dgm:pt modelId="{307179BC-F074-4300-8C0C-4F635EBAC7AC}" type="sibTrans" cxnId="{0268BA67-84A3-41D4-BE2F-B60286F4E447}">
      <dgm:prSet/>
      <dgm:spPr/>
      <dgm:t>
        <a:bodyPr/>
        <a:lstStyle/>
        <a:p>
          <a:endParaRPr lang="en-GB"/>
        </a:p>
      </dgm:t>
    </dgm:pt>
    <dgm:pt modelId="{708A78F0-12D3-4EDE-96BC-CC5EE6B2E7DE}">
      <dgm:prSet phldrT="[Text]" custT="1"/>
      <dgm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GB" sz="1400" noProof="0" dirty="0" smtClean="0">
              <a:solidFill>
                <a:srgbClr val="0F5494"/>
              </a:solidFill>
            </a:rPr>
            <a:t>High costs for electricity production </a:t>
          </a:r>
          <a:endParaRPr lang="en-GB" sz="1400" noProof="0" dirty="0">
            <a:solidFill>
              <a:srgbClr val="0F5494"/>
            </a:solidFill>
          </a:endParaRPr>
        </a:p>
      </dgm:t>
    </dgm:pt>
    <dgm:pt modelId="{C2D16766-7047-44BF-8F08-9A4917EEA3DB}" type="parTrans" cxnId="{8A6AC196-799A-4E47-BD8D-3464657E5C4D}">
      <dgm:prSet/>
      <dgm:spPr/>
      <dgm:t>
        <a:bodyPr/>
        <a:lstStyle/>
        <a:p>
          <a:endParaRPr lang="en-GB"/>
        </a:p>
      </dgm:t>
    </dgm:pt>
    <dgm:pt modelId="{17E0E3A5-EE9A-464C-ACED-257FC142547C}" type="sibTrans" cxnId="{8A6AC196-799A-4E47-BD8D-3464657E5C4D}">
      <dgm:prSet/>
      <dgm:spPr/>
      <dgm:t>
        <a:bodyPr/>
        <a:lstStyle/>
        <a:p>
          <a:endParaRPr lang="en-GB"/>
        </a:p>
      </dgm:t>
    </dgm:pt>
    <dgm:pt modelId="{231D6C08-592B-42F9-9B3E-489D1002129F}">
      <dgm:prSet phldrT="[Text]" custT="1"/>
      <dgm:spPr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GB" sz="1400" noProof="0" dirty="0" smtClean="0">
              <a:solidFill>
                <a:srgbClr val="0F5494"/>
              </a:solidFill>
            </a:rPr>
            <a:t>Compensation of these high cost: over 3 billion EURO annually</a:t>
          </a:r>
          <a:endParaRPr lang="en-GB" sz="1400" noProof="0" dirty="0">
            <a:solidFill>
              <a:srgbClr val="0F5494"/>
            </a:solidFill>
          </a:endParaRPr>
        </a:p>
      </dgm:t>
    </dgm:pt>
    <dgm:pt modelId="{A0F4B36E-FE77-47CB-9CD9-1C6D9C857ABB}" type="parTrans" cxnId="{ABB8D3D9-F660-40CF-A4B5-CF39F08B1D4C}">
      <dgm:prSet/>
      <dgm:spPr/>
      <dgm:t>
        <a:bodyPr/>
        <a:lstStyle/>
        <a:p>
          <a:endParaRPr lang="en-GB"/>
        </a:p>
      </dgm:t>
    </dgm:pt>
    <dgm:pt modelId="{65BCC9DD-C464-41B4-B966-522F5990BE9E}" type="sibTrans" cxnId="{ABB8D3D9-F660-40CF-A4B5-CF39F08B1D4C}">
      <dgm:prSet/>
      <dgm:spPr/>
      <dgm:t>
        <a:bodyPr/>
        <a:lstStyle/>
        <a:p>
          <a:endParaRPr lang="en-GB"/>
        </a:p>
      </dgm:t>
    </dgm:pt>
    <dgm:pt modelId="{F41ED5A0-E054-409B-BACA-0C619109EA03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1300" noProof="0" dirty="0" smtClean="0"/>
            <a:t>Looking ahead</a:t>
          </a:r>
          <a:endParaRPr lang="en-GB" sz="1300" noProof="0" dirty="0"/>
        </a:p>
      </dgm:t>
    </dgm:pt>
    <dgm:pt modelId="{5AEEDC8D-55B6-4374-81FD-08E0395F927D}" type="parTrans" cxnId="{479B37BA-15AA-491A-92ED-34F319CD47C5}">
      <dgm:prSet/>
      <dgm:spPr/>
      <dgm:t>
        <a:bodyPr/>
        <a:lstStyle/>
        <a:p>
          <a:endParaRPr lang="en-GB"/>
        </a:p>
      </dgm:t>
    </dgm:pt>
    <dgm:pt modelId="{7EFB776D-2C21-4406-BDB8-3CEBC1A4A6AE}" type="sibTrans" cxnId="{479B37BA-15AA-491A-92ED-34F319CD47C5}">
      <dgm:prSet/>
      <dgm:spPr/>
      <dgm:t>
        <a:bodyPr/>
        <a:lstStyle/>
        <a:p>
          <a:endParaRPr lang="en-GB"/>
        </a:p>
      </dgm:t>
    </dgm:pt>
    <dgm:pt modelId="{1BD55A58-9C81-4080-9555-9BD0FA6B272F}">
      <dgm:prSet phldrT="[Text]" custT="1"/>
      <dgm:spPr>
        <a:gradFill rotWithShape="0">
          <a:gsLst>
            <a:gs pos="0">
              <a:schemeClr val="accent3">
                <a:lumMod val="20000"/>
                <a:lumOff val="80000"/>
              </a:schemeClr>
            </a:gs>
            <a:gs pos="0">
              <a:schemeClr val="accent3"/>
            </a:gs>
            <a:gs pos="7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</a:gra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GB" sz="1400" noProof="0" dirty="0" smtClean="0">
              <a:solidFill>
                <a:srgbClr val="0F5494"/>
              </a:solidFill>
            </a:rPr>
            <a:t>Bring down energy production costs</a:t>
          </a:r>
          <a:endParaRPr lang="en-GB" sz="1400" noProof="0" dirty="0">
            <a:solidFill>
              <a:srgbClr val="0F5494"/>
            </a:solidFill>
          </a:endParaRPr>
        </a:p>
      </dgm:t>
    </dgm:pt>
    <dgm:pt modelId="{001DEE46-0CAF-410F-AA24-4ECC7DB702DA}" type="parTrans" cxnId="{69B12009-1E8D-4598-A9CB-D43CB5675CA2}">
      <dgm:prSet/>
      <dgm:spPr/>
      <dgm:t>
        <a:bodyPr/>
        <a:lstStyle/>
        <a:p>
          <a:endParaRPr lang="en-GB"/>
        </a:p>
      </dgm:t>
    </dgm:pt>
    <dgm:pt modelId="{F36AD285-5FE1-4845-8B4F-E1567861F804}" type="sibTrans" cxnId="{69B12009-1E8D-4598-A9CB-D43CB5675CA2}">
      <dgm:prSet/>
      <dgm:spPr/>
      <dgm:t>
        <a:bodyPr/>
        <a:lstStyle/>
        <a:p>
          <a:endParaRPr lang="en-GB"/>
        </a:p>
      </dgm:t>
    </dgm:pt>
    <dgm:pt modelId="{0A5FA0CC-1D62-433B-8252-F5718FFBE97D}">
      <dgm:prSet phldrT="[Text]" custT="1"/>
      <dgm:spPr>
        <a:gradFill rotWithShape="0">
          <a:gsLst>
            <a:gs pos="0">
              <a:schemeClr val="accent3">
                <a:lumMod val="20000"/>
                <a:lumOff val="80000"/>
              </a:schemeClr>
            </a:gs>
            <a:gs pos="0">
              <a:schemeClr val="accent3"/>
            </a:gs>
            <a:gs pos="7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</a:gra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GB" sz="1400" noProof="0" dirty="0" smtClean="0">
              <a:solidFill>
                <a:srgbClr val="0F5494"/>
              </a:solidFill>
            </a:rPr>
            <a:t>Eliminate subsidies for fossil fuels</a:t>
          </a:r>
          <a:endParaRPr lang="en-GB" sz="1400" noProof="0" dirty="0">
            <a:solidFill>
              <a:srgbClr val="0F5494"/>
            </a:solidFill>
          </a:endParaRPr>
        </a:p>
      </dgm:t>
    </dgm:pt>
    <dgm:pt modelId="{C9FAE5F0-5D95-4C2A-B1F1-9472E3D2F01A}" type="parTrans" cxnId="{AD3325F4-BD08-4A2A-BFA2-623B346E1F14}">
      <dgm:prSet/>
      <dgm:spPr/>
      <dgm:t>
        <a:bodyPr/>
        <a:lstStyle/>
        <a:p>
          <a:endParaRPr lang="en-GB"/>
        </a:p>
      </dgm:t>
    </dgm:pt>
    <dgm:pt modelId="{23A358F9-4D3D-4ADC-AA3C-1A1570E05F63}" type="sibTrans" cxnId="{AD3325F4-BD08-4A2A-BFA2-623B346E1F14}">
      <dgm:prSet/>
      <dgm:spPr/>
      <dgm:t>
        <a:bodyPr/>
        <a:lstStyle/>
        <a:p>
          <a:endParaRPr lang="en-GB"/>
        </a:p>
      </dgm:t>
    </dgm:pt>
    <dgm:pt modelId="{0216B816-9E54-4646-BC64-989A2F0A5D87}">
      <dgm:prSet phldrT="[Text]" custT="1"/>
      <dgm:spPr>
        <a:gradFill rotWithShape="0">
          <a:gsLst>
            <a:gs pos="0">
              <a:schemeClr val="accent3">
                <a:lumMod val="20000"/>
                <a:lumOff val="80000"/>
              </a:schemeClr>
            </a:gs>
            <a:gs pos="0">
              <a:schemeClr val="accent3"/>
            </a:gs>
            <a:gs pos="7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</a:gra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GB" sz="1400" noProof="0" dirty="0" smtClean="0">
              <a:solidFill>
                <a:srgbClr val="0F5494"/>
              </a:solidFill>
            </a:rPr>
            <a:t>Focus on energy efficiency and renewables, with best use of available technologies</a:t>
          </a:r>
          <a:endParaRPr lang="en-GB" sz="1400" noProof="0" dirty="0">
            <a:solidFill>
              <a:srgbClr val="0F5494"/>
            </a:solidFill>
          </a:endParaRPr>
        </a:p>
      </dgm:t>
    </dgm:pt>
    <dgm:pt modelId="{C4C4464A-27EC-4D03-9FAE-DF105C3BC2FB}" type="parTrans" cxnId="{7BCE9E1A-6C59-4B48-A018-81F11E124BD1}">
      <dgm:prSet/>
      <dgm:spPr/>
      <dgm:t>
        <a:bodyPr/>
        <a:lstStyle/>
        <a:p>
          <a:endParaRPr lang="en-GB"/>
        </a:p>
      </dgm:t>
    </dgm:pt>
    <dgm:pt modelId="{748B01DF-6EA8-406F-9FB3-8DB9E4CE5C1E}" type="sibTrans" cxnId="{7BCE9E1A-6C59-4B48-A018-81F11E124BD1}">
      <dgm:prSet/>
      <dgm:spPr/>
      <dgm:t>
        <a:bodyPr/>
        <a:lstStyle/>
        <a:p>
          <a:endParaRPr lang="en-GB"/>
        </a:p>
      </dgm:t>
    </dgm:pt>
    <dgm:pt modelId="{E62A35E6-D89D-41DF-890B-84041A347B07}">
      <dgm:prSet phldrT="[Text]" custT="1"/>
      <dgm:spPr>
        <a:gradFill rotWithShape="0">
          <a:gsLst>
            <a:gs pos="0">
              <a:schemeClr val="accent3">
                <a:lumMod val="20000"/>
                <a:lumOff val="80000"/>
              </a:schemeClr>
            </a:gs>
            <a:gs pos="0">
              <a:schemeClr val="accent3"/>
            </a:gs>
            <a:gs pos="7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</a:gra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GB" sz="1400" noProof="0" dirty="0" smtClean="0">
              <a:solidFill>
                <a:srgbClr val="0F5494"/>
              </a:solidFill>
            </a:rPr>
            <a:t>Dependence on fossil fuel </a:t>
          </a:r>
          <a:endParaRPr lang="en-GB" sz="1400" noProof="0" dirty="0">
            <a:solidFill>
              <a:srgbClr val="0F5494"/>
            </a:solidFill>
          </a:endParaRPr>
        </a:p>
      </dgm:t>
    </dgm:pt>
    <dgm:pt modelId="{C04D75D3-1DB8-48CC-9BA1-A9B44E74CCCD}" type="sibTrans" cxnId="{A0275DBA-0A44-44FF-B72E-830F73A28339}">
      <dgm:prSet/>
      <dgm:spPr/>
      <dgm:t>
        <a:bodyPr/>
        <a:lstStyle/>
        <a:p>
          <a:endParaRPr lang="en-GB"/>
        </a:p>
      </dgm:t>
    </dgm:pt>
    <dgm:pt modelId="{CF95CD51-9C71-44E5-BCE8-67C91D005606}" type="parTrans" cxnId="{A0275DBA-0A44-44FF-B72E-830F73A28339}">
      <dgm:prSet/>
      <dgm:spPr/>
      <dgm:t>
        <a:bodyPr/>
        <a:lstStyle/>
        <a:p>
          <a:endParaRPr lang="en-GB"/>
        </a:p>
      </dgm:t>
    </dgm:pt>
    <dgm:pt modelId="{C397B809-7CE7-4C36-A492-621EF2A11318}" type="pres">
      <dgm:prSet presAssocID="{63309A6B-F9D7-49A7-9B86-04B15CAA786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77673033-7A34-4D10-A4AF-C7E309308237}" type="pres">
      <dgm:prSet presAssocID="{DBD9CA40-78F8-4F3B-9D0A-5A8D49F27B78}" presName="posSpace" presStyleCnt="0"/>
      <dgm:spPr/>
      <dgm:t>
        <a:bodyPr/>
        <a:lstStyle/>
        <a:p>
          <a:endParaRPr lang="en-GB"/>
        </a:p>
      </dgm:t>
    </dgm:pt>
    <dgm:pt modelId="{4102B134-38B8-4B45-A2C7-7A90F685FED0}" type="pres">
      <dgm:prSet presAssocID="{DBD9CA40-78F8-4F3B-9D0A-5A8D49F27B78}" presName="vertFlow" presStyleCnt="0"/>
      <dgm:spPr/>
      <dgm:t>
        <a:bodyPr/>
        <a:lstStyle/>
        <a:p>
          <a:endParaRPr lang="en-GB"/>
        </a:p>
      </dgm:t>
    </dgm:pt>
    <dgm:pt modelId="{E85C402D-D8D4-4458-83A0-F76521BA7AC2}" type="pres">
      <dgm:prSet presAssocID="{DBD9CA40-78F8-4F3B-9D0A-5A8D49F27B78}" presName="topSpace" presStyleCnt="0"/>
      <dgm:spPr/>
      <dgm:t>
        <a:bodyPr/>
        <a:lstStyle/>
        <a:p>
          <a:endParaRPr lang="en-GB"/>
        </a:p>
      </dgm:t>
    </dgm:pt>
    <dgm:pt modelId="{7DFDFC67-B752-4353-9BE9-83836B756F68}" type="pres">
      <dgm:prSet presAssocID="{DBD9CA40-78F8-4F3B-9D0A-5A8D49F27B78}" presName="firstComp" presStyleCnt="0"/>
      <dgm:spPr/>
      <dgm:t>
        <a:bodyPr/>
        <a:lstStyle/>
        <a:p>
          <a:endParaRPr lang="en-GB"/>
        </a:p>
      </dgm:t>
    </dgm:pt>
    <dgm:pt modelId="{03A14A12-CCCE-45B6-8E5E-A27D6EC06E2F}" type="pres">
      <dgm:prSet presAssocID="{DBD9CA40-78F8-4F3B-9D0A-5A8D49F27B78}" presName="firstChild" presStyleLbl="bgAccFollowNode1" presStyleIdx="0" presStyleCnt="6" custScaleX="145164" custLinFactNeighborX="-1205"/>
      <dgm:spPr/>
      <dgm:t>
        <a:bodyPr/>
        <a:lstStyle/>
        <a:p>
          <a:endParaRPr lang="en-GB"/>
        </a:p>
      </dgm:t>
    </dgm:pt>
    <dgm:pt modelId="{6D9549C2-CCF1-4226-B332-A558A75CF652}" type="pres">
      <dgm:prSet presAssocID="{DBD9CA40-78F8-4F3B-9D0A-5A8D49F27B78}" presName="firstChildTx" presStyleLbl="b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D74331-F23F-4533-AADC-2BC4FE46F4B6}" type="pres">
      <dgm:prSet presAssocID="{708A78F0-12D3-4EDE-96BC-CC5EE6B2E7DE}" presName="comp" presStyleCnt="0"/>
      <dgm:spPr/>
      <dgm:t>
        <a:bodyPr/>
        <a:lstStyle/>
        <a:p>
          <a:endParaRPr lang="en-GB"/>
        </a:p>
      </dgm:t>
    </dgm:pt>
    <dgm:pt modelId="{BBE52C7A-61AA-4232-8346-5EBCB542DC45}" type="pres">
      <dgm:prSet presAssocID="{708A78F0-12D3-4EDE-96BC-CC5EE6B2E7DE}" presName="child" presStyleLbl="bgAccFollowNode1" presStyleIdx="1" presStyleCnt="6" custScaleX="144526"/>
      <dgm:spPr/>
      <dgm:t>
        <a:bodyPr/>
        <a:lstStyle/>
        <a:p>
          <a:endParaRPr lang="en-GB"/>
        </a:p>
      </dgm:t>
    </dgm:pt>
    <dgm:pt modelId="{A65D6216-973B-4EEA-91E2-2E607FA3DA5E}" type="pres">
      <dgm:prSet presAssocID="{708A78F0-12D3-4EDE-96BC-CC5EE6B2E7DE}" presName="childTx" presStyleLbl="b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8B0B014-FA8C-4A77-B79D-44E19CF1F40E}" type="pres">
      <dgm:prSet presAssocID="{231D6C08-592B-42F9-9B3E-489D1002129F}" presName="comp" presStyleCnt="0"/>
      <dgm:spPr/>
      <dgm:t>
        <a:bodyPr/>
        <a:lstStyle/>
        <a:p>
          <a:endParaRPr lang="en-GB"/>
        </a:p>
      </dgm:t>
    </dgm:pt>
    <dgm:pt modelId="{E83BDD50-E9C6-4B81-80B7-E5E2315AB2EF}" type="pres">
      <dgm:prSet presAssocID="{231D6C08-592B-42F9-9B3E-489D1002129F}" presName="child" presStyleLbl="bgAccFollowNode1" presStyleIdx="2" presStyleCnt="6" custScaleX="144526" custLinFactNeighborX="-2227" custLinFactNeighborY="-3541"/>
      <dgm:spPr/>
      <dgm:t>
        <a:bodyPr/>
        <a:lstStyle/>
        <a:p>
          <a:endParaRPr lang="en-GB"/>
        </a:p>
      </dgm:t>
    </dgm:pt>
    <dgm:pt modelId="{E06FC3E1-9D43-4E46-BBED-051D622334A1}" type="pres">
      <dgm:prSet presAssocID="{231D6C08-592B-42F9-9B3E-489D1002129F}" presName="childTx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DE8486-ADB3-46A8-93F5-AB9D86604A98}" type="pres">
      <dgm:prSet presAssocID="{DBD9CA40-78F8-4F3B-9D0A-5A8D49F27B78}" presName="negSpace" presStyleCnt="0"/>
      <dgm:spPr/>
      <dgm:t>
        <a:bodyPr/>
        <a:lstStyle/>
        <a:p>
          <a:endParaRPr lang="en-GB"/>
        </a:p>
      </dgm:t>
    </dgm:pt>
    <dgm:pt modelId="{345A14C2-AECD-4EEB-B0B6-5A39DDCA8857}" type="pres">
      <dgm:prSet presAssocID="{DBD9CA40-78F8-4F3B-9D0A-5A8D49F27B78}" presName="circle" presStyleLbl="node1" presStyleIdx="0" presStyleCnt="2" custScaleX="79260" custScaleY="80484" custLinFactNeighborX="-59142" custLinFactNeighborY="-274"/>
      <dgm:spPr/>
      <dgm:t>
        <a:bodyPr/>
        <a:lstStyle/>
        <a:p>
          <a:endParaRPr lang="en-GB"/>
        </a:p>
      </dgm:t>
    </dgm:pt>
    <dgm:pt modelId="{0C92F2D5-4EC1-4FB3-B32F-60D03DA3D5C2}" type="pres">
      <dgm:prSet presAssocID="{307179BC-F074-4300-8C0C-4F635EBAC7AC}" presName="transSpace" presStyleCnt="0"/>
      <dgm:spPr/>
      <dgm:t>
        <a:bodyPr/>
        <a:lstStyle/>
        <a:p>
          <a:endParaRPr lang="en-GB"/>
        </a:p>
      </dgm:t>
    </dgm:pt>
    <dgm:pt modelId="{49A9BB76-3ED7-44F4-A7B0-04CDAC672104}" type="pres">
      <dgm:prSet presAssocID="{F41ED5A0-E054-409B-BACA-0C619109EA03}" presName="posSpace" presStyleCnt="0"/>
      <dgm:spPr/>
      <dgm:t>
        <a:bodyPr/>
        <a:lstStyle/>
        <a:p>
          <a:endParaRPr lang="en-GB"/>
        </a:p>
      </dgm:t>
    </dgm:pt>
    <dgm:pt modelId="{BDE7E167-06CD-4FBD-9AC9-16657DE7A9B9}" type="pres">
      <dgm:prSet presAssocID="{F41ED5A0-E054-409B-BACA-0C619109EA03}" presName="vertFlow" presStyleCnt="0"/>
      <dgm:spPr/>
      <dgm:t>
        <a:bodyPr/>
        <a:lstStyle/>
        <a:p>
          <a:endParaRPr lang="en-GB"/>
        </a:p>
      </dgm:t>
    </dgm:pt>
    <dgm:pt modelId="{E54803C0-0FAB-4432-8618-918A88C84AF4}" type="pres">
      <dgm:prSet presAssocID="{F41ED5A0-E054-409B-BACA-0C619109EA03}" presName="topSpace" presStyleCnt="0"/>
      <dgm:spPr/>
      <dgm:t>
        <a:bodyPr/>
        <a:lstStyle/>
        <a:p>
          <a:endParaRPr lang="en-GB"/>
        </a:p>
      </dgm:t>
    </dgm:pt>
    <dgm:pt modelId="{728880A3-1879-4E5D-AEC5-94C4B2F2101A}" type="pres">
      <dgm:prSet presAssocID="{F41ED5A0-E054-409B-BACA-0C619109EA03}" presName="firstComp" presStyleCnt="0"/>
      <dgm:spPr/>
      <dgm:t>
        <a:bodyPr/>
        <a:lstStyle/>
        <a:p>
          <a:endParaRPr lang="en-GB"/>
        </a:p>
      </dgm:t>
    </dgm:pt>
    <dgm:pt modelId="{581D4AC8-E721-4DB2-A734-49E79B29E491}" type="pres">
      <dgm:prSet presAssocID="{F41ED5A0-E054-409B-BACA-0C619109EA03}" presName="firstChild" presStyleLbl="bgAccFollowNode1" presStyleIdx="3" presStyleCnt="6" custScaleX="163276" custLinFactNeighborX="-20151"/>
      <dgm:spPr/>
      <dgm:t>
        <a:bodyPr/>
        <a:lstStyle/>
        <a:p>
          <a:endParaRPr lang="en-GB"/>
        </a:p>
      </dgm:t>
    </dgm:pt>
    <dgm:pt modelId="{1DB43C2D-284B-4182-BCF7-F064352752D0}" type="pres">
      <dgm:prSet presAssocID="{F41ED5A0-E054-409B-BACA-0C619109EA03}" presName="firstChildTx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ACAC53-7872-4085-8AB1-B2857D136FCA}" type="pres">
      <dgm:prSet presAssocID="{0A5FA0CC-1D62-433B-8252-F5718FFBE97D}" presName="comp" presStyleCnt="0"/>
      <dgm:spPr/>
      <dgm:t>
        <a:bodyPr/>
        <a:lstStyle/>
        <a:p>
          <a:endParaRPr lang="en-GB"/>
        </a:p>
      </dgm:t>
    </dgm:pt>
    <dgm:pt modelId="{B4146507-66FC-4031-A7E2-F7C4B26CC8C0}" type="pres">
      <dgm:prSet presAssocID="{0A5FA0CC-1D62-433B-8252-F5718FFBE97D}" presName="child" presStyleLbl="bgAccFollowNode1" presStyleIdx="4" presStyleCnt="6" custScaleX="163276" custLinFactNeighborX="-20151"/>
      <dgm:spPr/>
      <dgm:t>
        <a:bodyPr/>
        <a:lstStyle/>
        <a:p>
          <a:endParaRPr lang="en-GB"/>
        </a:p>
      </dgm:t>
    </dgm:pt>
    <dgm:pt modelId="{38B77C55-F6F2-4680-8F20-C86CB6940F8B}" type="pres">
      <dgm:prSet presAssocID="{0A5FA0CC-1D62-433B-8252-F5718FFBE97D}" presName="childTx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E0D782-B1AD-4D6A-873F-9985DB06828C}" type="pres">
      <dgm:prSet presAssocID="{0216B816-9E54-4646-BC64-989A2F0A5D87}" presName="comp" presStyleCnt="0"/>
      <dgm:spPr/>
      <dgm:t>
        <a:bodyPr/>
        <a:lstStyle/>
        <a:p>
          <a:endParaRPr lang="en-GB"/>
        </a:p>
      </dgm:t>
    </dgm:pt>
    <dgm:pt modelId="{27B988C4-AA18-4ECA-B6A7-E5CD842C19DB}" type="pres">
      <dgm:prSet presAssocID="{0216B816-9E54-4646-BC64-989A2F0A5D87}" presName="child" presStyleLbl="bgAccFollowNode1" presStyleIdx="5" presStyleCnt="6" custScaleX="162869" custLinFactNeighborX="-20151"/>
      <dgm:spPr/>
      <dgm:t>
        <a:bodyPr/>
        <a:lstStyle/>
        <a:p>
          <a:endParaRPr lang="en-GB"/>
        </a:p>
      </dgm:t>
    </dgm:pt>
    <dgm:pt modelId="{34C0B06F-E747-4968-BCAF-E920B88452C4}" type="pres">
      <dgm:prSet presAssocID="{0216B816-9E54-4646-BC64-989A2F0A5D87}" presName="childTx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1CD47E6-07A2-4B80-9096-882B985DEFAC}" type="pres">
      <dgm:prSet presAssocID="{F41ED5A0-E054-409B-BACA-0C619109EA03}" presName="negSpace" presStyleCnt="0"/>
      <dgm:spPr/>
      <dgm:t>
        <a:bodyPr/>
        <a:lstStyle/>
        <a:p>
          <a:endParaRPr lang="en-GB"/>
        </a:p>
      </dgm:t>
    </dgm:pt>
    <dgm:pt modelId="{D9987714-ABC7-4446-A7A2-2B8882937D78}" type="pres">
      <dgm:prSet presAssocID="{F41ED5A0-E054-409B-BACA-0C619109EA03}" presName="circle" presStyleLbl="node1" presStyleIdx="1" presStyleCnt="2" custScaleX="90978" custScaleY="89329" custLinFactX="-20606" custLinFactNeighborX="-100000" custLinFactNeighborY="-274"/>
      <dgm:spPr/>
      <dgm:t>
        <a:bodyPr/>
        <a:lstStyle/>
        <a:p>
          <a:endParaRPr lang="en-GB"/>
        </a:p>
      </dgm:t>
    </dgm:pt>
  </dgm:ptLst>
  <dgm:cxnLst>
    <dgm:cxn modelId="{ABB8D3D9-F660-40CF-A4B5-CF39F08B1D4C}" srcId="{DBD9CA40-78F8-4F3B-9D0A-5A8D49F27B78}" destId="{231D6C08-592B-42F9-9B3E-489D1002129F}" srcOrd="2" destOrd="0" parTransId="{A0F4B36E-FE77-47CB-9CD9-1C6D9C857ABB}" sibTransId="{65BCC9DD-C464-41B4-B966-522F5990BE9E}"/>
    <dgm:cxn modelId="{69B12009-1E8D-4598-A9CB-D43CB5675CA2}" srcId="{F41ED5A0-E054-409B-BACA-0C619109EA03}" destId="{1BD55A58-9C81-4080-9555-9BD0FA6B272F}" srcOrd="0" destOrd="0" parTransId="{001DEE46-0CAF-410F-AA24-4ECC7DB702DA}" sibTransId="{F36AD285-5FE1-4845-8B4F-E1567861F804}"/>
    <dgm:cxn modelId="{446BF42A-4670-44EF-9D68-AF8A12FC6357}" type="presOf" srcId="{E62A35E6-D89D-41DF-890B-84041A347B07}" destId="{03A14A12-CCCE-45B6-8E5E-A27D6EC06E2F}" srcOrd="0" destOrd="0" presId="urn:microsoft.com/office/officeart/2005/8/layout/hList9"/>
    <dgm:cxn modelId="{049C0ED2-52E4-49DF-B0A4-C8A6B8493421}" type="presOf" srcId="{63309A6B-F9D7-49A7-9B86-04B15CAA7868}" destId="{C397B809-7CE7-4C36-A492-621EF2A11318}" srcOrd="0" destOrd="0" presId="urn:microsoft.com/office/officeart/2005/8/layout/hList9"/>
    <dgm:cxn modelId="{30C47DEC-D655-446D-92E9-DD9F6D1738F2}" type="presOf" srcId="{0A5FA0CC-1D62-433B-8252-F5718FFBE97D}" destId="{B4146507-66FC-4031-A7E2-F7C4B26CC8C0}" srcOrd="0" destOrd="0" presId="urn:microsoft.com/office/officeart/2005/8/layout/hList9"/>
    <dgm:cxn modelId="{8A6AC196-799A-4E47-BD8D-3464657E5C4D}" srcId="{DBD9CA40-78F8-4F3B-9D0A-5A8D49F27B78}" destId="{708A78F0-12D3-4EDE-96BC-CC5EE6B2E7DE}" srcOrd="1" destOrd="0" parTransId="{C2D16766-7047-44BF-8F08-9A4917EEA3DB}" sibTransId="{17E0E3A5-EE9A-464C-ACED-257FC142547C}"/>
    <dgm:cxn modelId="{479B37BA-15AA-491A-92ED-34F319CD47C5}" srcId="{63309A6B-F9D7-49A7-9B86-04B15CAA7868}" destId="{F41ED5A0-E054-409B-BACA-0C619109EA03}" srcOrd="1" destOrd="0" parTransId="{5AEEDC8D-55B6-4374-81FD-08E0395F927D}" sibTransId="{7EFB776D-2C21-4406-BDB8-3CEBC1A4A6AE}"/>
    <dgm:cxn modelId="{AD3325F4-BD08-4A2A-BFA2-623B346E1F14}" srcId="{F41ED5A0-E054-409B-BACA-0C619109EA03}" destId="{0A5FA0CC-1D62-433B-8252-F5718FFBE97D}" srcOrd="1" destOrd="0" parTransId="{C9FAE5F0-5D95-4C2A-B1F1-9472E3D2F01A}" sibTransId="{23A358F9-4D3D-4ADC-AA3C-1A1570E05F63}"/>
    <dgm:cxn modelId="{5F1C484C-A246-425B-876F-A24AF4BAFB32}" type="presOf" srcId="{F41ED5A0-E054-409B-BACA-0C619109EA03}" destId="{D9987714-ABC7-4446-A7A2-2B8882937D78}" srcOrd="0" destOrd="0" presId="urn:microsoft.com/office/officeart/2005/8/layout/hList9"/>
    <dgm:cxn modelId="{0D231187-B1C8-4FC2-93EF-6E157ABB141A}" type="presOf" srcId="{0216B816-9E54-4646-BC64-989A2F0A5D87}" destId="{34C0B06F-E747-4968-BCAF-E920B88452C4}" srcOrd="1" destOrd="0" presId="urn:microsoft.com/office/officeart/2005/8/layout/hList9"/>
    <dgm:cxn modelId="{06D52027-43F8-45DE-B520-BE7E65038F40}" type="presOf" srcId="{1BD55A58-9C81-4080-9555-9BD0FA6B272F}" destId="{581D4AC8-E721-4DB2-A734-49E79B29E491}" srcOrd="0" destOrd="0" presId="urn:microsoft.com/office/officeart/2005/8/layout/hList9"/>
    <dgm:cxn modelId="{BD1929E8-FAC5-4EE7-9ACD-1422C96114D0}" type="presOf" srcId="{231D6C08-592B-42F9-9B3E-489D1002129F}" destId="{E06FC3E1-9D43-4E46-BBED-051D622334A1}" srcOrd="1" destOrd="0" presId="urn:microsoft.com/office/officeart/2005/8/layout/hList9"/>
    <dgm:cxn modelId="{A0275DBA-0A44-44FF-B72E-830F73A28339}" srcId="{DBD9CA40-78F8-4F3B-9D0A-5A8D49F27B78}" destId="{E62A35E6-D89D-41DF-890B-84041A347B07}" srcOrd="0" destOrd="0" parTransId="{CF95CD51-9C71-44E5-BCE8-67C91D005606}" sibTransId="{C04D75D3-1DB8-48CC-9BA1-A9B44E74CCCD}"/>
    <dgm:cxn modelId="{C1182BDE-853B-42F0-A881-419EB67DBBA7}" type="presOf" srcId="{E62A35E6-D89D-41DF-890B-84041A347B07}" destId="{6D9549C2-CCF1-4226-B332-A558A75CF652}" srcOrd="1" destOrd="0" presId="urn:microsoft.com/office/officeart/2005/8/layout/hList9"/>
    <dgm:cxn modelId="{895EA5D5-6732-4D8A-965E-8847B20F8B75}" type="presOf" srcId="{1BD55A58-9C81-4080-9555-9BD0FA6B272F}" destId="{1DB43C2D-284B-4182-BCF7-F064352752D0}" srcOrd="1" destOrd="0" presId="urn:microsoft.com/office/officeart/2005/8/layout/hList9"/>
    <dgm:cxn modelId="{3AFABFD2-AFCC-4EF3-B458-93E27C4191C9}" type="presOf" srcId="{231D6C08-592B-42F9-9B3E-489D1002129F}" destId="{E83BDD50-E9C6-4B81-80B7-E5E2315AB2EF}" srcOrd="0" destOrd="0" presId="urn:microsoft.com/office/officeart/2005/8/layout/hList9"/>
    <dgm:cxn modelId="{8F5ED431-64FD-4211-A71F-DE846860DE07}" type="presOf" srcId="{708A78F0-12D3-4EDE-96BC-CC5EE6B2E7DE}" destId="{A65D6216-973B-4EEA-91E2-2E607FA3DA5E}" srcOrd="1" destOrd="0" presId="urn:microsoft.com/office/officeart/2005/8/layout/hList9"/>
    <dgm:cxn modelId="{0FDB59B8-DCC0-4DD3-B53F-952F750FF47A}" type="presOf" srcId="{708A78F0-12D3-4EDE-96BC-CC5EE6B2E7DE}" destId="{BBE52C7A-61AA-4232-8346-5EBCB542DC45}" srcOrd="0" destOrd="0" presId="urn:microsoft.com/office/officeart/2005/8/layout/hList9"/>
    <dgm:cxn modelId="{7BCE9E1A-6C59-4B48-A018-81F11E124BD1}" srcId="{F41ED5A0-E054-409B-BACA-0C619109EA03}" destId="{0216B816-9E54-4646-BC64-989A2F0A5D87}" srcOrd="2" destOrd="0" parTransId="{C4C4464A-27EC-4D03-9FAE-DF105C3BC2FB}" sibTransId="{748B01DF-6EA8-406F-9FB3-8DB9E4CE5C1E}"/>
    <dgm:cxn modelId="{17837962-C62D-45BD-AD36-6D9EAD0CA701}" type="presOf" srcId="{0A5FA0CC-1D62-433B-8252-F5718FFBE97D}" destId="{38B77C55-F6F2-4680-8F20-C86CB6940F8B}" srcOrd="1" destOrd="0" presId="urn:microsoft.com/office/officeart/2005/8/layout/hList9"/>
    <dgm:cxn modelId="{680DC618-29C7-4DFD-B226-AB3CFBF753AA}" type="presOf" srcId="{DBD9CA40-78F8-4F3B-9D0A-5A8D49F27B78}" destId="{345A14C2-AECD-4EEB-B0B6-5A39DDCA8857}" srcOrd="0" destOrd="0" presId="urn:microsoft.com/office/officeart/2005/8/layout/hList9"/>
    <dgm:cxn modelId="{A52F686D-1010-4DE7-BD7D-9EF23E8AD7C4}" type="presOf" srcId="{0216B816-9E54-4646-BC64-989A2F0A5D87}" destId="{27B988C4-AA18-4ECA-B6A7-E5CD842C19DB}" srcOrd="0" destOrd="0" presId="urn:microsoft.com/office/officeart/2005/8/layout/hList9"/>
    <dgm:cxn modelId="{0268BA67-84A3-41D4-BE2F-B60286F4E447}" srcId="{63309A6B-F9D7-49A7-9B86-04B15CAA7868}" destId="{DBD9CA40-78F8-4F3B-9D0A-5A8D49F27B78}" srcOrd="0" destOrd="0" parTransId="{56071633-1301-46B1-96DB-41D65D524BA1}" sibTransId="{307179BC-F074-4300-8C0C-4F635EBAC7AC}"/>
    <dgm:cxn modelId="{7237BCB2-CFA5-4DB1-8795-D4F1DCB7CA7F}" type="presParOf" srcId="{C397B809-7CE7-4C36-A492-621EF2A11318}" destId="{77673033-7A34-4D10-A4AF-C7E309308237}" srcOrd="0" destOrd="0" presId="urn:microsoft.com/office/officeart/2005/8/layout/hList9"/>
    <dgm:cxn modelId="{EA8DF851-5CBE-41BD-89DF-816BAD8A294D}" type="presParOf" srcId="{C397B809-7CE7-4C36-A492-621EF2A11318}" destId="{4102B134-38B8-4B45-A2C7-7A90F685FED0}" srcOrd="1" destOrd="0" presId="urn:microsoft.com/office/officeart/2005/8/layout/hList9"/>
    <dgm:cxn modelId="{FF90F5BE-2C39-4023-BFDC-CB600A8B4E36}" type="presParOf" srcId="{4102B134-38B8-4B45-A2C7-7A90F685FED0}" destId="{E85C402D-D8D4-4458-83A0-F76521BA7AC2}" srcOrd="0" destOrd="0" presId="urn:microsoft.com/office/officeart/2005/8/layout/hList9"/>
    <dgm:cxn modelId="{756DF91D-FE85-4E9F-918C-338F63FA4680}" type="presParOf" srcId="{4102B134-38B8-4B45-A2C7-7A90F685FED0}" destId="{7DFDFC67-B752-4353-9BE9-83836B756F68}" srcOrd="1" destOrd="0" presId="urn:microsoft.com/office/officeart/2005/8/layout/hList9"/>
    <dgm:cxn modelId="{07B87AF6-5F78-44FA-A63A-8783A066AF83}" type="presParOf" srcId="{7DFDFC67-B752-4353-9BE9-83836B756F68}" destId="{03A14A12-CCCE-45B6-8E5E-A27D6EC06E2F}" srcOrd="0" destOrd="0" presId="urn:microsoft.com/office/officeart/2005/8/layout/hList9"/>
    <dgm:cxn modelId="{7DAC9315-18C0-4260-A230-501EAE2917EA}" type="presParOf" srcId="{7DFDFC67-B752-4353-9BE9-83836B756F68}" destId="{6D9549C2-CCF1-4226-B332-A558A75CF652}" srcOrd="1" destOrd="0" presId="urn:microsoft.com/office/officeart/2005/8/layout/hList9"/>
    <dgm:cxn modelId="{068E11C9-1C71-4C39-8BF2-32C5DB630341}" type="presParOf" srcId="{4102B134-38B8-4B45-A2C7-7A90F685FED0}" destId="{F8D74331-F23F-4533-AADC-2BC4FE46F4B6}" srcOrd="2" destOrd="0" presId="urn:microsoft.com/office/officeart/2005/8/layout/hList9"/>
    <dgm:cxn modelId="{0C4E94C1-4B4F-4934-BF51-B96C42851D7F}" type="presParOf" srcId="{F8D74331-F23F-4533-AADC-2BC4FE46F4B6}" destId="{BBE52C7A-61AA-4232-8346-5EBCB542DC45}" srcOrd="0" destOrd="0" presId="urn:microsoft.com/office/officeart/2005/8/layout/hList9"/>
    <dgm:cxn modelId="{D0FFE4A8-3B32-4357-9565-20661FC7B847}" type="presParOf" srcId="{F8D74331-F23F-4533-AADC-2BC4FE46F4B6}" destId="{A65D6216-973B-4EEA-91E2-2E607FA3DA5E}" srcOrd="1" destOrd="0" presId="urn:microsoft.com/office/officeart/2005/8/layout/hList9"/>
    <dgm:cxn modelId="{A686F7A1-0684-4527-8E0E-3E863765B262}" type="presParOf" srcId="{4102B134-38B8-4B45-A2C7-7A90F685FED0}" destId="{98B0B014-FA8C-4A77-B79D-44E19CF1F40E}" srcOrd="3" destOrd="0" presId="urn:microsoft.com/office/officeart/2005/8/layout/hList9"/>
    <dgm:cxn modelId="{AE82F140-804E-47AA-ACF1-D1B15D23CFFB}" type="presParOf" srcId="{98B0B014-FA8C-4A77-B79D-44E19CF1F40E}" destId="{E83BDD50-E9C6-4B81-80B7-E5E2315AB2EF}" srcOrd="0" destOrd="0" presId="urn:microsoft.com/office/officeart/2005/8/layout/hList9"/>
    <dgm:cxn modelId="{6023D750-CE43-4C78-877A-17DE4612A890}" type="presParOf" srcId="{98B0B014-FA8C-4A77-B79D-44E19CF1F40E}" destId="{E06FC3E1-9D43-4E46-BBED-051D622334A1}" srcOrd="1" destOrd="0" presId="urn:microsoft.com/office/officeart/2005/8/layout/hList9"/>
    <dgm:cxn modelId="{6675F1A5-663F-4230-813A-AA824C4446AA}" type="presParOf" srcId="{C397B809-7CE7-4C36-A492-621EF2A11318}" destId="{95DE8486-ADB3-46A8-93F5-AB9D86604A98}" srcOrd="2" destOrd="0" presId="urn:microsoft.com/office/officeart/2005/8/layout/hList9"/>
    <dgm:cxn modelId="{3DF1093C-26FD-49CC-B28B-1D6FF40BB101}" type="presParOf" srcId="{C397B809-7CE7-4C36-A492-621EF2A11318}" destId="{345A14C2-AECD-4EEB-B0B6-5A39DDCA8857}" srcOrd="3" destOrd="0" presId="urn:microsoft.com/office/officeart/2005/8/layout/hList9"/>
    <dgm:cxn modelId="{E549FE23-3878-4DE0-86CB-50B0968E6E9C}" type="presParOf" srcId="{C397B809-7CE7-4C36-A492-621EF2A11318}" destId="{0C92F2D5-4EC1-4FB3-B32F-60D03DA3D5C2}" srcOrd="4" destOrd="0" presId="urn:microsoft.com/office/officeart/2005/8/layout/hList9"/>
    <dgm:cxn modelId="{5CAF1094-8890-4569-960B-6B4E4EBBFAA9}" type="presParOf" srcId="{C397B809-7CE7-4C36-A492-621EF2A11318}" destId="{49A9BB76-3ED7-44F4-A7B0-04CDAC672104}" srcOrd="5" destOrd="0" presId="urn:microsoft.com/office/officeart/2005/8/layout/hList9"/>
    <dgm:cxn modelId="{BF92589D-120F-42EF-9FC6-1C6487DB9966}" type="presParOf" srcId="{C397B809-7CE7-4C36-A492-621EF2A11318}" destId="{BDE7E167-06CD-4FBD-9AC9-16657DE7A9B9}" srcOrd="6" destOrd="0" presId="urn:microsoft.com/office/officeart/2005/8/layout/hList9"/>
    <dgm:cxn modelId="{2EA10626-7EA9-4C2F-952B-1DEE15237F9B}" type="presParOf" srcId="{BDE7E167-06CD-4FBD-9AC9-16657DE7A9B9}" destId="{E54803C0-0FAB-4432-8618-918A88C84AF4}" srcOrd="0" destOrd="0" presId="urn:microsoft.com/office/officeart/2005/8/layout/hList9"/>
    <dgm:cxn modelId="{6CB3BD5F-A016-41A0-A973-EF8ACD6F64A8}" type="presParOf" srcId="{BDE7E167-06CD-4FBD-9AC9-16657DE7A9B9}" destId="{728880A3-1879-4E5D-AEC5-94C4B2F2101A}" srcOrd="1" destOrd="0" presId="urn:microsoft.com/office/officeart/2005/8/layout/hList9"/>
    <dgm:cxn modelId="{FA686114-FAC1-4366-BED0-72C5B7275F7D}" type="presParOf" srcId="{728880A3-1879-4E5D-AEC5-94C4B2F2101A}" destId="{581D4AC8-E721-4DB2-A734-49E79B29E491}" srcOrd="0" destOrd="0" presId="urn:microsoft.com/office/officeart/2005/8/layout/hList9"/>
    <dgm:cxn modelId="{3BA17476-F1E1-480F-88BF-1110716D0094}" type="presParOf" srcId="{728880A3-1879-4E5D-AEC5-94C4B2F2101A}" destId="{1DB43C2D-284B-4182-BCF7-F064352752D0}" srcOrd="1" destOrd="0" presId="urn:microsoft.com/office/officeart/2005/8/layout/hList9"/>
    <dgm:cxn modelId="{8900EB83-99A2-4F6D-BC47-F738B6BA4014}" type="presParOf" srcId="{BDE7E167-06CD-4FBD-9AC9-16657DE7A9B9}" destId="{5AACAC53-7872-4085-8AB1-B2857D136FCA}" srcOrd="2" destOrd="0" presId="urn:microsoft.com/office/officeart/2005/8/layout/hList9"/>
    <dgm:cxn modelId="{D5C2F651-901E-4C73-B376-74E964C77C29}" type="presParOf" srcId="{5AACAC53-7872-4085-8AB1-B2857D136FCA}" destId="{B4146507-66FC-4031-A7E2-F7C4B26CC8C0}" srcOrd="0" destOrd="0" presId="urn:microsoft.com/office/officeart/2005/8/layout/hList9"/>
    <dgm:cxn modelId="{995BFF69-8B4F-4127-B4F3-1F70A82FD08C}" type="presParOf" srcId="{5AACAC53-7872-4085-8AB1-B2857D136FCA}" destId="{38B77C55-F6F2-4680-8F20-C86CB6940F8B}" srcOrd="1" destOrd="0" presId="urn:microsoft.com/office/officeart/2005/8/layout/hList9"/>
    <dgm:cxn modelId="{FB2FE07D-FDD5-49C5-A39A-4E3C0FA1EC76}" type="presParOf" srcId="{BDE7E167-06CD-4FBD-9AC9-16657DE7A9B9}" destId="{CEE0D782-B1AD-4D6A-873F-9985DB06828C}" srcOrd="3" destOrd="0" presId="urn:microsoft.com/office/officeart/2005/8/layout/hList9"/>
    <dgm:cxn modelId="{F27FEFA1-0223-45EB-815D-E513758E7ADD}" type="presParOf" srcId="{CEE0D782-B1AD-4D6A-873F-9985DB06828C}" destId="{27B988C4-AA18-4ECA-B6A7-E5CD842C19DB}" srcOrd="0" destOrd="0" presId="urn:microsoft.com/office/officeart/2005/8/layout/hList9"/>
    <dgm:cxn modelId="{D7EC07A4-9FA2-4603-9D09-6192EE7A2B6B}" type="presParOf" srcId="{CEE0D782-B1AD-4D6A-873F-9985DB06828C}" destId="{34C0B06F-E747-4968-BCAF-E920B88452C4}" srcOrd="1" destOrd="0" presId="urn:microsoft.com/office/officeart/2005/8/layout/hList9"/>
    <dgm:cxn modelId="{7FA49B18-304D-49CF-8D88-6A17408090BD}" type="presParOf" srcId="{C397B809-7CE7-4C36-A492-621EF2A11318}" destId="{21CD47E6-07A2-4B80-9096-882B985DEFAC}" srcOrd="7" destOrd="0" presId="urn:microsoft.com/office/officeart/2005/8/layout/hList9"/>
    <dgm:cxn modelId="{BF20FCEC-EB0A-4DE8-B75B-353657181DBF}" type="presParOf" srcId="{C397B809-7CE7-4C36-A492-621EF2A11318}" destId="{D9987714-ABC7-4446-A7A2-2B8882937D78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A14A12-CCCE-45B6-8E5E-A27D6EC06E2F}">
      <dsp:nvSpPr>
        <dsp:cNvPr id="0" name=""/>
        <dsp:cNvSpPr/>
      </dsp:nvSpPr>
      <dsp:spPr>
        <a:xfrm>
          <a:off x="100090" y="459328"/>
          <a:ext cx="3608350" cy="1142133"/>
        </a:xfrm>
        <a:prstGeom prst="rect">
          <a:avLst/>
        </a:prstGeom>
        <a:gradFill rotWithShape="0">
          <a:gsLst>
            <a:gs pos="0">
              <a:schemeClr val="accent3">
                <a:lumMod val="20000"/>
                <a:lumOff val="80000"/>
              </a:schemeClr>
            </a:gs>
            <a:gs pos="0">
              <a:schemeClr val="accent3"/>
            </a:gs>
            <a:gs pos="7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</a:gra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>
              <a:solidFill>
                <a:srgbClr val="0F5494"/>
              </a:solidFill>
            </a:rPr>
            <a:t>Dependence on fossil fuel </a:t>
          </a:r>
          <a:endParaRPr lang="en-GB" sz="1400" kern="1200" noProof="0" dirty="0">
            <a:solidFill>
              <a:srgbClr val="0F5494"/>
            </a:solidFill>
          </a:endParaRPr>
        </a:p>
      </dsp:txBody>
      <dsp:txXfrm>
        <a:off x="677426" y="459328"/>
        <a:ext cx="3031014" cy="1142133"/>
      </dsp:txXfrm>
    </dsp:sp>
    <dsp:sp modelId="{BBE52C7A-61AA-4232-8346-5EBCB542DC45}">
      <dsp:nvSpPr>
        <dsp:cNvPr id="0" name=""/>
        <dsp:cNvSpPr/>
      </dsp:nvSpPr>
      <dsp:spPr>
        <a:xfrm>
          <a:off x="137972" y="1601461"/>
          <a:ext cx="3592492" cy="1142133"/>
        </a:xfrm>
        <a:prstGeom prst="rect">
          <a:avLst/>
        </a:prstGeom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>
              <a:solidFill>
                <a:srgbClr val="0F5494"/>
              </a:solidFill>
            </a:rPr>
            <a:t>High costs for electricity production </a:t>
          </a:r>
          <a:endParaRPr lang="en-GB" sz="1400" kern="1200" noProof="0" dirty="0">
            <a:solidFill>
              <a:srgbClr val="0F5494"/>
            </a:solidFill>
          </a:endParaRPr>
        </a:p>
      </dsp:txBody>
      <dsp:txXfrm>
        <a:off x="712771" y="1601461"/>
        <a:ext cx="3017693" cy="1142133"/>
      </dsp:txXfrm>
    </dsp:sp>
    <dsp:sp modelId="{E83BDD50-E9C6-4B81-80B7-E5E2315AB2EF}">
      <dsp:nvSpPr>
        <dsp:cNvPr id="0" name=""/>
        <dsp:cNvSpPr/>
      </dsp:nvSpPr>
      <dsp:spPr>
        <a:xfrm>
          <a:off x="82616" y="2703152"/>
          <a:ext cx="3592492" cy="1142133"/>
        </a:xfrm>
        <a:prstGeom prst="rect">
          <a:avLst/>
        </a:prstGeom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>
              <a:solidFill>
                <a:srgbClr val="0F5494"/>
              </a:solidFill>
            </a:rPr>
            <a:t>Compensation of these high cost: over 3 billion EURO annually</a:t>
          </a:r>
          <a:endParaRPr lang="en-GB" sz="1400" kern="1200" noProof="0" dirty="0">
            <a:solidFill>
              <a:srgbClr val="0F5494"/>
            </a:solidFill>
          </a:endParaRPr>
        </a:p>
      </dsp:txBody>
      <dsp:txXfrm>
        <a:off x="657414" y="2703152"/>
        <a:ext cx="3017693" cy="1142133"/>
      </dsp:txXfrm>
    </dsp:sp>
    <dsp:sp modelId="{345A14C2-AECD-4EEB-B0B6-5A39DDCA8857}">
      <dsp:nvSpPr>
        <dsp:cNvPr id="0" name=""/>
        <dsp:cNvSpPr/>
      </dsp:nvSpPr>
      <dsp:spPr>
        <a:xfrm>
          <a:off x="100086" y="0"/>
          <a:ext cx="904802" cy="918775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/>
            <a:t>Today</a:t>
          </a:r>
          <a:endParaRPr lang="en-GB" sz="1400" kern="1200" noProof="0" dirty="0"/>
        </a:p>
      </dsp:txBody>
      <dsp:txXfrm>
        <a:off x="232591" y="134551"/>
        <a:ext cx="639792" cy="649673"/>
      </dsp:txXfrm>
    </dsp:sp>
    <dsp:sp modelId="{581D4AC8-E721-4DB2-A734-49E79B29E491}">
      <dsp:nvSpPr>
        <dsp:cNvPr id="0" name=""/>
        <dsp:cNvSpPr/>
      </dsp:nvSpPr>
      <dsp:spPr>
        <a:xfrm>
          <a:off x="4079805" y="459328"/>
          <a:ext cx="4564945" cy="1142133"/>
        </a:xfrm>
        <a:prstGeom prst="rect">
          <a:avLst/>
        </a:prstGeom>
        <a:gradFill rotWithShape="0">
          <a:gsLst>
            <a:gs pos="0">
              <a:schemeClr val="accent3">
                <a:lumMod val="20000"/>
                <a:lumOff val="80000"/>
              </a:schemeClr>
            </a:gs>
            <a:gs pos="0">
              <a:schemeClr val="accent3"/>
            </a:gs>
            <a:gs pos="7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</a:gra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>
              <a:solidFill>
                <a:srgbClr val="0F5494"/>
              </a:solidFill>
            </a:rPr>
            <a:t>Bring down energy production costs</a:t>
          </a:r>
          <a:endParaRPr lang="en-GB" sz="1400" kern="1200" noProof="0" dirty="0">
            <a:solidFill>
              <a:srgbClr val="0F5494"/>
            </a:solidFill>
          </a:endParaRPr>
        </a:p>
      </dsp:txBody>
      <dsp:txXfrm>
        <a:off x="4810197" y="459328"/>
        <a:ext cx="3834554" cy="1142133"/>
      </dsp:txXfrm>
    </dsp:sp>
    <dsp:sp modelId="{B4146507-66FC-4031-A7E2-F7C4B26CC8C0}">
      <dsp:nvSpPr>
        <dsp:cNvPr id="0" name=""/>
        <dsp:cNvSpPr/>
      </dsp:nvSpPr>
      <dsp:spPr>
        <a:xfrm>
          <a:off x="4079805" y="1601461"/>
          <a:ext cx="4564945" cy="1142133"/>
        </a:xfrm>
        <a:prstGeom prst="rect">
          <a:avLst/>
        </a:prstGeom>
        <a:gradFill rotWithShape="0">
          <a:gsLst>
            <a:gs pos="0">
              <a:schemeClr val="accent3">
                <a:lumMod val="20000"/>
                <a:lumOff val="80000"/>
              </a:schemeClr>
            </a:gs>
            <a:gs pos="0">
              <a:schemeClr val="accent3"/>
            </a:gs>
            <a:gs pos="7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</a:gra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>
              <a:solidFill>
                <a:srgbClr val="0F5494"/>
              </a:solidFill>
            </a:rPr>
            <a:t>Eliminate subsidies for fossil fuels</a:t>
          </a:r>
          <a:endParaRPr lang="en-GB" sz="1400" kern="1200" noProof="0" dirty="0">
            <a:solidFill>
              <a:srgbClr val="0F5494"/>
            </a:solidFill>
          </a:endParaRPr>
        </a:p>
      </dsp:txBody>
      <dsp:txXfrm>
        <a:off x="4810197" y="1601461"/>
        <a:ext cx="3834554" cy="1142133"/>
      </dsp:txXfrm>
    </dsp:sp>
    <dsp:sp modelId="{27B988C4-AA18-4ECA-B6A7-E5CD842C19DB}">
      <dsp:nvSpPr>
        <dsp:cNvPr id="0" name=""/>
        <dsp:cNvSpPr/>
      </dsp:nvSpPr>
      <dsp:spPr>
        <a:xfrm>
          <a:off x="4085495" y="2743595"/>
          <a:ext cx="4553566" cy="1142133"/>
        </a:xfrm>
        <a:prstGeom prst="rect">
          <a:avLst/>
        </a:prstGeom>
        <a:gradFill rotWithShape="0">
          <a:gsLst>
            <a:gs pos="0">
              <a:schemeClr val="accent3">
                <a:lumMod val="20000"/>
                <a:lumOff val="80000"/>
              </a:schemeClr>
            </a:gs>
            <a:gs pos="0">
              <a:schemeClr val="accent3"/>
            </a:gs>
            <a:gs pos="7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</a:gra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>
              <a:solidFill>
                <a:srgbClr val="0F5494"/>
              </a:solidFill>
            </a:rPr>
            <a:t>Focus on energy efficiency and renewables, with best use of available technologies</a:t>
          </a:r>
          <a:endParaRPr lang="en-GB" sz="1400" kern="1200" noProof="0" dirty="0">
            <a:solidFill>
              <a:srgbClr val="0F5494"/>
            </a:solidFill>
          </a:endParaRPr>
        </a:p>
      </dsp:txBody>
      <dsp:txXfrm>
        <a:off x="4814065" y="2743595"/>
        <a:ext cx="3824995" cy="1142133"/>
      </dsp:txXfrm>
    </dsp:sp>
    <dsp:sp modelId="{D9987714-ABC7-4446-A7A2-2B8882937D78}">
      <dsp:nvSpPr>
        <dsp:cNvPr id="0" name=""/>
        <dsp:cNvSpPr/>
      </dsp:nvSpPr>
      <dsp:spPr>
        <a:xfrm>
          <a:off x="3721725" y="0"/>
          <a:ext cx="1038570" cy="1019746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noProof="0" dirty="0" smtClean="0"/>
            <a:t>Looking ahead</a:t>
          </a:r>
          <a:endParaRPr lang="en-GB" sz="1300" kern="1200" noProof="0" dirty="0"/>
        </a:p>
      </dsp:txBody>
      <dsp:txXfrm>
        <a:off x="3873820" y="149338"/>
        <a:ext cx="734380" cy="7210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4736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0313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4736" y="9360313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791FB233-1A00-4C85-9DC6-0126205F4FE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3353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4736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6012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6" y="4680945"/>
            <a:ext cx="5375268" cy="4435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313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4736" y="9360313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412CFD76-FA2E-40B6-917D-A9EF26EC611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7732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CFD76-FA2E-40B6-917D-A9EF26EC6118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609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34814" y="4567560"/>
            <a:ext cx="6048672" cy="511256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CFD76-FA2E-40B6-917D-A9EF26EC6118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36909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CFD76-FA2E-40B6-917D-A9EF26EC6118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4641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CFD76-FA2E-40B6-917D-A9EF26EC6118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1667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CFD76-FA2E-40B6-917D-A9EF26EC6118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3374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CFD76-FA2E-40B6-917D-A9EF26EC6118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1750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CFD76-FA2E-40B6-917D-A9EF26EC6118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7878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62806" y="4495552"/>
            <a:ext cx="6336704" cy="462046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CFD76-FA2E-40B6-917D-A9EF26EC6118}" type="slidenum">
              <a:rPr lang="en-GB" altLang="en-US" smtClean="0"/>
              <a:pPr/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47221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90798" y="4680944"/>
            <a:ext cx="6336704" cy="499918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CFD76-FA2E-40B6-917D-A9EF26EC6118}" type="slidenum">
              <a:rPr lang="en-GB" altLang="en-US" smtClean="0"/>
              <a:pPr/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24557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CFD76-FA2E-40B6-917D-A9EF26EC6118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3573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CFD76-FA2E-40B6-917D-A9EF26EC6118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8850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CFD76-FA2E-40B6-917D-A9EF26EC6118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3474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B30C67DD-6920-4715-83E8-B4C9FBE7C18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2C21B-DAF0-4DA5-97EC-5DAF9755B4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115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744EB-F52B-480A-88AF-FAB67A8C31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5504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0442E-3F93-455B-A2EF-FA9E80C96B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1999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B6C14-2340-4A81-927C-5408D2A57D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713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5DFD8-5BA2-4444-8C87-95B43E141E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3944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AD25F-3FDB-43D4-B3F9-8516631587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254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8D460-46FE-4159-9612-CEE1653E15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377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76648-DDDC-4378-9CBF-516343F1DE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661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8C8A3-5AD8-4BA0-9A41-571DEB3C7A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464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384BB-BFC1-4FD9-AA88-B4711FFF6F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484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0E66B19F-0CEF-4879-BED9-B43CF7C1A93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Action%20to%20boost%20the%20clean%20energy%20transitio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39552" y="2565400"/>
            <a:ext cx="8496498" cy="790575"/>
          </a:xfrm>
        </p:spPr>
        <p:txBody>
          <a:bodyPr/>
          <a:lstStyle/>
          <a:p>
            <a:r>
              <a:rPr lang="en-GB" altLang="en-US" sz="4400" dirty="0" smtClean="0"/>
              <a:t>Clean Energy for EU Islands </a:t>
            </a:r>
            <a:r>
              <a:rPr lang="en-GB" altLang="en-US" sz="4400" dirty="0" smtClean="0"/>
              <a:t>Initiative </a:t>
            </a:r>
            <a:br>
              <a:rPr lang="en-GB" altLang="en-US" sz="4400" dirty="0" smtClean="0"/>
            </a:br>
            <a:r>
              <a:rPr lang="en-GB" altLang="en-US" sz="2800" dirty="0" smtClean="0"/>
              <a:t>and why does it matter for OMRs?</a:t>
            </a:r>
            <a:endParaRPr lang="en-GB" altLang="en-US" sz="2800" dirty="0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fr-BE" altLang="en-US" sz="2000" dirty="0" smtClean="0"/>
          </a:p>
          <a:p>
            <a:endParaRPr lang="en-GB" altLang="en-US" sz="2000" dirty="0" smtClean="0"/>
          </a:p>
          <a:p>
            <a:endParaRPr lang="en-GB" altLang="en-US" sz="2000" dirty="0"/>
          </a:p>
          <a:p>
            <a:r>
              <a:rPr lang="en-GB" altLang="en-US" sz="2000" dirty="0" smtClean="0"/>
              <a:t>Wioletta </a:t>
            </a:r>
            <a:r>
              <a:rPr lang="en-GB" altLang="en-US" sz="2000" dirty="0" err="1"/>
              <a:t>Dunin-Majewska</a:t>
            </a:r>
            <a:r>
              <a:rPr lang="en-GB" altLang="en-US" sz="2000" dirty="0"/>
              <a:t> </a:t>
            </a:r>
          </a:p>
          <a:p>
            <a:r>
              <a:rPr lang="en-GB" altLang="en-US" sz="2000" dirty="0"/>
              <a:t>DG ENER B3 Retail Markets</a:t>
            </a:r>
          </a:p>
          <a:p>
            <a:r>
              <a:rPr lang="fr-BE" altLang="en-US" sz="2000" dirty="0" err="1" smtClean="0"/>
              <a:t>European</a:t>
            </a:r>
            <a:r>
              <a:rPr lang="fr-BE" altLang="en-US" sz="2000" dirty="0" smtClean="0"/>
              <a:t> Commission</a:t>
            </a:r>
            <a:endParaRPr lang="fr-BE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229600" cy="936625"/>
          </a:xfrm>
        </p:spPr>
        <p:txBody>
          <a:bodyPr/>
          <a:lstStyle/>
          <a:p>
            <a:r>
              <a:rPr lang="en-GB" altLang="en-US" sz="2400" dirty="0" smtClean="0">
                <a:solidFill>
                  <a:srgbClr val="FFC000"/>
                </a:solidFill>
              </a:rPr>
              <a:t>Clean </a:t>
            </a:r>
            <a:r>
              <a:rPr lang="en-GB" altLang="en-US" sz="2400" dirty="0">
                <a:solidFill>
                  <a:srgbClr val="FFC000"/>
                </a:solidFill>
              </a:rPr>
              <a:t>Energy for EU Islands </a:t>
            </a:r>
            <a:r>
              <a:rPr lang="en-GB" altLang="en-US" sz="2400" dirty="0" smtClean="0">
                <a:solidFill>
                  <a:srgbClr val="FFC000"/>
                </a:solidFill>
              </a:rPr>
              <a:t>Initiative</a:t>
            </a:r>
            <a:br>
              <a:rPr lang="en-GB" altLang="en-US" sz="2400" dirty="0" smtClean="0">
                <a:solidFill>
                  <a:srgbClr val="FFC000"/>
                </a:solidFill>
              </a:rPr>
            </a:br>
            <a:r>
              <a:rPr lang="en-GB" altLang="en-US" sz="2400" dirty="0" smtClean="0">
                <a:solidFill>
                  <a:srgbClr val="FFC000"/>
                </a:solidFill>
              </a:rPr>
              <a:t>Secretariat 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19256" cy="4248471"/>
          </a:xfrm>
        </p:spPr>
        <p:txBody>
          <a:bodyPr/>
          <a:lstStyle/>
          <a:p>
            <a:pPr marL="0" indent="0">
              <a:buNone/>
            </a:pPr>
            <a:r>
              <a:rPr lang="en-GB" sz="2000" b="1" i="0" dirty="0" smtClean="0"/>
              <a:t>Main </a:t>
            </a:r>
            <a:r>
              <a:rPr lang="en-GB" sz="2000" b="1" i="0" dirty="0" smtClean="0"/>
              <a:t>tasks</a:t>
            </a:r>
            <a:r>
              <a:rPr lang="en-GB" sz="2000" b="1" i="0" dirty="0" smtClean="0"/>
              <a:t>:</a:t>
            </a:r>
          </a:p>
          <a:p>
            <a:pPr marL="0" indent="0">
              <a:buNone/>
            </a:pPr>
            <a:endParaRPr lang="en-GB" sz="2000" b="1" i="0" dirty="0" smtClean="0"/>
          </a:p>
          <a:p>
            <a:pPr>
              <a:buClr>
                <a:srgbClr val="0F5494"/>
              </a:buClr>
            </a:pPr>
            <a:r>
              <a:rPr lang="en-GB" sz="2000" i="0" dirty="0"/>
              <a:t>Capacity-building for islands' stakeholders on the design, development and financing of integrated decarbonisation plans;</a:t>
            </a:r>
          </a:p>
          <a:p>
            <a:pPr lvl="0">
              <a:buClr>
                <a:srgbClr val="0F5494"/>
              </a:buClr>
            </a:pPr>
            <a:r>
              <a:rPr lang="en-GB" sz="2000" i="0" dirty="0"/>
              <a:t>Performing a benchmarking study on energy systems on islands </a:t>
            </a:r>
            <a:endParaRPr lang="en-GB" sz="2000" i="0" dirty="0" smtClean="0"/>
          </a:p>
          <a:p>
            <a:pPr lvl="0">
              <a:buClr>
                <a:srgbClr val="0F5494"/>
              </a:buClr>
            </a:pPr>
            <a:r>
              <a:rPr lang="en-GB" sz="2000" i="0" dirty="0" smtClean="0"/>
              <a:t>Awareness </a:t>
            </a:r>
            <a:r>
              <a:rPr lang="en-GB" sz="2000" i="0" dirty="0"/>
              <a:t>raising and communication;</a:t>
            </a:r>
          </a:p>
          <a:p>
            <a:pPr lvl="0">
              <a:buClr>
                <a:srgbClr val="0F5494"/>
              </a:buClr>
            </a:pPr>
            <a:r>
              <a:rPr lang="en-GB" sz="2000" i="0" dirty="0"/>
              <a:t>Organisation of four forums for the Islands Initiative and two islands technology fairs;</a:t>
            </a:r>
          </a:p>
          <a:p>
            <a:pPr lvl="0">
              <a:buClr>
                <a:srgbClr val="0F5494"/>
              </a:buClr>
            </a:pPr>
            <a:r>
              <a:rPr lang="en-GB" sz="2000" i="0" dirty="0"/>
              <a:t>Creating and maintaining the Islands Initiative web </a:t>
            </a:r>
            <a:r>
              <a:rPr lang="en-GB" sz="2000" i="0" dirty="0" smtClean="0"/>
              <a:t>portal</a:t>
            </a:r>
            <a:endParaRPr lang="en-GB" sz="2000" i="0" dirty="0"/>
          </a:p>
          <a:p>
            <a:endParaRPr lang="en-GB" sz="2000" b="1" dirty="0">
              <a:solidFill>
                <a:srgbClr val="2D5EC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175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TASK FORCE La Reunion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2D5EC1"/>
              </a:buClr>
            </a:pPr>
            <a:r>
              <a:rPr lang="en-GB" dirty="0" smtClean="0"/>
              <a:t>Clean energy lab</a:t>
            </a:r>
          </a:p>
          <a:p>
            <a:pPr>
              <a:buClr>
                <a:srgbClr val="2D5EC1"/>
              </a:buClr>
            </a:pPr>
            <a:r>
              <a:rPr lang="en-GB" dirty="0" smtClean="0"/>
              <a:t>Fight against energy poverty</a:t>
            </a:r>
          </a:p>
          <a:p>
            <a:pPr>
              <a:buClr>
                <a:srgbClr val="2D5EC1"/>
              </a:buClr>
            </a:pPr>
            <a:r>
              <a:rPr lang="en-GB" dirty="0" smtClean="0"/>
              <a:t>Intelligent energy</a:t>
            </a:r>
          </a:p>
          <a:p>
            <a:pPr>
              <a:buClr>
                <a:srgbClr val="2D5EC1"/>
              </a:buClr>
            </a:pPr>
            <a:r>
              <a:rPr lang="en-GB" dirty="0" smtClean="0"/>
              <a:t>Self-consumption </a:t>
            </a:r>
          </a:p>
          <a:p>
            <a:pPr>
              <a:buClr>
                <a:srgbClr val="2D5EC1"/>
              </a:buClr>
            </a:pPr>
            <a:r>
              <a:rPr lang="en-GB" dirty="0" smtClean="0"/>
              <a:t>Employment and training </a:t>
            </a:r>
          </a:p>
          <a:p>
            <a:pPr>
              <a:buClr>
                <a:srgbClr val="2D5EC1"/>
              </a:buClr>
            </a:pPr>
            <a:r>
              <a:rPr lang="en-GB" dirty="0" smtClean="0"/>
              <a:t>Transport </a:t>
            </a:r>
          </a:p>
          <a:p>
            <a:pPr>
              <a:buClr>
                <a:srgbClr val="2D5EC1"/>
              </a:buClr>
            </a:pPr>
            <a:r>
              <a:rPr lang="en-GB" dirty="0" smtClean="0"/>
              <a:t>Studies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461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D624"/>
                </a:solidFill>
              </a:rPr>
              <a:t>Next steps</a:t>
            </a:r>
            <a:endParaRPr lang="en-GB" dirty="0">
              <a:solidFill>
                <a:srgbClr val="FFD62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F5494"/>
              </a:buClr>
            </a:pPr>
            <a:r>
              <a:rPr lang="en-GB" i="0" dirty="0" smtClean="0"/>
              <a:t>Clean Energy Package: creating the right legal framework (RES, consumers and stability for investment)</a:t>
            </a:r>
          </a:p>
          <a:p>
            <a:pPr>
              <a:buClr>
                <a:srgbClr val="0F5494"/>
              </a:buClr>
            </a:pPr>
            <a:r>
              <a:rPr lang="en-GB" i="0" dirty="0" smtClean="0"/>
              <a:t>Engagement with stakeholders at different levels </a:t>
            </a:r>
          </a:p>
          <a:p>
            <a:pPr>
              <a:buClr>
                <a:srgbClr val="0F5494"/>
              </a:buClr>
            </a:pPr>
            <a:r>
              <a:rPr lang="en-GB" i="0" dirty="0" smtClean="0"/>
              <a:t>Providing technical assistance via the Secretariat and Islands Facility</a:t>
            </a:r>
          </a:p>
          <a:p>
            <a:pPr>
              <a:buClr>
                <a:srgbClr val="0F5494"/>
              </a:buClr>
            </a:pPr>
            <a:r>
              <a:rPr lang="en-GB" i="0" dirty="0" smtClean="0"/>
              <a:t>Providing financial assistance for demonstration projects under the new MFF </a:t>
            </a:r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1011714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565400"/>
            <a:ext cx="8496498" cy="790575"/>
          </a:xfrm>
        </p:spPr>
        <p:txBody>
          <a:bodyPr/>
          <a:lstStyle/>
          <a:p>
            <a:r>
              <a:rPr lang="en-GB" sz="3600" dirty="0" smtClean="0"/>
              <a:t>Clean Energy for EU Islands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Thank you for your attention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3512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srgbClr val="FFC000"/>
                </a:solidFill>
              </a:rPr>
              <a:t>Outline</a:t>
            </a:r>
            <a:endParaRPr lang="en-GB" sz="36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rgbClr val="0F5494"/>
              </a:buClr>
              <a:buFont typeface="+mj-lt"/>
              <a:buAutoNum type="arabicPeriod"/>
            </a:pPr>
            <a:r>
              <a:rPr lang="en-GB" b="1" i="0" dirty="0" smtClean="0"/>
              <a:t>Political context</a:t>
            </a:r>
          </a:p>
          <a:p>
            <a:pPr marL="457200" indent="-457200">
              <a:buClr>
                <a:srgbClr val="0F5494"/>
              </a:buClr>
              <a:buFont typeface="+mj-lt"/>
              <a:buAutoNum type="arabicPeriod"/>
            </a:pPr>
            <a:r>
              <a:rPr lang="en-GB" b="1" i="0" dirty="0" smtClean="0"/>
              <a:t>Clean Energy for EU Islands</a:t>
            </a:r>
          </a:p>
          <a:p>
            <a:pPr marL="457200" indent="-457200">
              <a:buClr>
                <a:srgbClr val="0F5494"/>
              </a:buClr>
              <a:buFont typeface="+mj-lt"/>
              <a:buAutoNum type="arabicPeriod"/>
            </a:pPr>
            <a:r>
              <a:rPr lang="fr-BE" b="1" i="0" dirty="0" smtClean="0"/>
              <a:t>Objectives</a:t>
            </a:r>
          </a:p>
          <a:p>
            <a:pPr marL="457200" indent="-457200">
              <a:buClr>
                <a:srgbClr val="0F5494"/>
              </a:buClr>
              <a:buFont typeface="+mj-lt"/>
              <a:buAutoNum type="arabicPeriod"/>
            </a:pPr>
            <a:r>
              <a:rPr lang="fr-BE" b="1" i="0" dirty="0" smtClean="0"/>
              <a:t>Support by the Commission </a:t>
            </a:r>
          </a:p>
          <a:p>
            <a:pPr marL="457200" indent="-457200">
              <a:buClr>
                <a:srgbClr val="0F5494"/>
              </a:buClr>
              <a:buFont typeface="+mj-lt"/>
              <a:buAutoNum type="arabicPeriod"/>
            </a:pPr>
            <a:r>
              <a:rPr lang="en-GB" b="1" i="0" dirty="0" smtClean="0"/>
              <a:t>Secretariat for the Initiative</a:t>
            </a:r>
          </a:p>
          <a:p>
            <a:pPr marL="457200" indent="-457200">
              <a:buClr>
                <a:srgbClr val="0F5494"/>
              </a:buClr>
              <a:buFont typeface="+mj-lt"/>
              <a:buAutoNum type="arabicPeriod"/>
            </a:pPr>
            <a:r>
              <a:rPr lang="en-GB" b="1" i="0" dirty="0" smtClean="0"/>
              <a:t>Next </a:t>
            </a:r>
            <a:r>
              <a:rPr lang="en-GB" b="1" i="0" dirty="0" smtClean="0"/>
              <a:t>steps</a:t>
            </a:r>
          </a:p>
        </p:txBody>
      </p:sp>
    </p:spTree>
    <p:extLst>
      <p:ext uri="{BB962C8B-B14F-4D97-AF65-F5344CB8AC3E}">
        <p14:creationId xmlns:p14="http://schemas.microsoft.com/office/powerpoint/2010/main" val="63102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en-GB" sz="3600" dirty="0">
                <a:solidFill>
                  <a:srgbClr val="FFC000"/>
                </a:solidFill>
              </a:rPr>
              <a:t/>
            </a:r>
            <a:br>
              <a:rPr lang="en-GB" sz="3600" dirty="0">
                <a:solidFill>
                  <a:srgbClr val="FFC000"/>
                </a:solidFill>
              </a:rPr>
            </a:br>
            <a:r>
              <a:rPr lang="en-GB" sz="3600" dirty="0" smtClean="0">
                <a:solidFill>
                  <a:srgbClr val="FFC000"/>
                </a:solidFill>
              </a:rPr>
              <a:t>Clean </a:t>
            </a:r>
            <a:r>
              <a:rPr lang="en-GB" sz="3600" dirty="0">
                <a:solidFill>
                  <a:srgbClr val="FFC000"/>
                </a:solidFill>
              </a:rPr>
              <a:t>Energy Package 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3816524"/>
          </a:xfrm>
        </p:spPr>
        <p:txBody>
          <a:bodyPr/>
          <a:lstStyle/>
          <a:p>
            <a:pPr marL="0" indent="0">
              <a:buNone/>
            </a:pPr>
            <a:r>
              <a:rPr lang="en-GB" b="1" i="0" kern="1200" dirty="0" smtClean="0"/>
              <a:t>8 legislative proposals under discussion in the Council and the EP </a:t>
            </a:r>
          </a:p>
          <a:p>
            <a:pPr marL="0" indent="0">
              <a:buNone/>
            </a:pPr>
            <a:endParaRPr lang="en-GB" b="1" i="0" kern="1200" dirty="0"/>
          </a:p>
          <a:p>
            <a:pPr marL="0" indent="0">
              <a:buNone/>
            </a:pPr>
            <a:r>
              <a:rPr lang="en-GB" b="1" i="0" kern="1200" dirty="0" smtClean="0"/>
              <a:t>Goal: EU becoming a low </a:t>
            </a:r>
            <a:r>
              <a:rPr lang="en-GB" b="1" i="0" kern="1200" dirty="0"/>
              <a:t>carbon </a:t>
            </a:r>
            <a:r>
              <a:rPr lang="en-GB" b="1" i="0" kern="1200" dirty="0" smtClean="0"/>
              <a:t>economy via transformation of its energy system</a:t>
            </a:r>
          </a:p>
          <a:p>
            <a:pPr marL="0" indent="0">
              <a:buNone/>
            </a:pPr>
            <a:endParaRPr lang="en-GB" b="1" i="0" kern="1200" dirty="0" smtClean="0"/>
          </a:p>
          <a:p>
            <a:pPr>
              <a:buClr>
                <a:srgbClr val="0F5494"/>
              </a:buClr>
            </a:pPr>
            <a:r>
              <a:rPr lang="en-GB" b="1" i="0" kern="1200" dirty="0" smtClean="0"/>
              <a:t>putting </a:t>
            </a:r>
            <a:r>
              <a:rPr lang="en-GB" b="1" i="0" kern="1200" dirty="0"/>
              <a:t>energy efficiency </a:t>
            </a:r>
            <a:r>
              <a:rPr lang="en-GB" b="1" i="0" kern="1200" dirty="0" smtClean="0"/>
              <a:t>first</a:t>
            </a:r>
          </a:p>
          <a:p>
            <a:pPr>
              <a:buClr>
                <a:srgbClr val="0F5494"/>
              </a:buClr>
            </a:pPr>
            <a:r>
              <a:rPr lang="en-GB" b="1" i="0" kern="1200" dirty="0" smtClean="0"/>
              <a:t>achieving </a:t>
            </a:r>
            <a:r>
              <a:rPr lang="en-GB" b="1" i="0" kern="1200" dirty="0"/>
              <a:t>global leadership in renewable </a:t>
            </a:r>
            <a:r>
              <a:rPr lang="en-GB" b="1" i="0" kern="1200" dirty="0" smtClean="0"/>
              <a:t>energies</a:t>
            </a:r>
          </a:p>
          <a:p>
            <a:pPr>
              <a:buClr>
                <a:srgbClr val="0F5494"/>
              </a:buClr>
            </a:pPr>
            <a:r>
              <a:rPr lang="en-GB" b="1" i="0" kern="1200" dirty="0" smtClean="0"/>
              <a:t>providing </a:t>
            </a:r>
            <a:r>
              <a:rPr lang="en-GB" b="1" i="0" kern="1200" dirty="0"/>
              <a:t>a fair deal for </a:t>
            </a:r>
            <a:r>
              <a:rPr lang="en-GB" b="1" i="0" kern="1200" dirty="0" smtClean="0"/>
              <a:t>consumers</a:t>
            </a:r>
            <a:endParaRPr lang="en-GB" b="1" i="0" kern="1200" dirty="0"/>
          </a:p>
          <a:p>
            <a:r>
              <a:rPr lang="en-GB" b="1" kern="1200" dirty="0">
                <a:solidFill>
                  <a:schemeClr val="tx1"/>
                </a:solidFill>
                <a:latin typeface="Arial" charset="0"/>
              </a:rPr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761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339850"/>
            <a:ext cx="8497192" cy="936625"/>
          </a:xfrm>
        </p:spPr>
        <p:txBody>
          <a:bodyPr/>
          <a:lstStyle/>
          <a:p>
            <a:r>
              <a:rPr lang="en-GB" altLang="en-US" sz="3200" dirty="0" smtClean="0">
                <a:solidFill>
                  <a:srgbClr val="FFC000"/>
                </a:solidFill>
              </a:rPr>
              <a:t>Clean Energy Package</a:t>
            </a:r>
            <a:br>
              <a:rPr lang="en-GB" altLang="en-US" sz="3200" dirty="0" smtClean="0">
                <a:solidFill>
                  <a:srgbClr val="FFC000"/>
                </a:solidFill>
              </a:rPr>
            </a:br>
            <a:r>
              <a:rPr lang="en-GB" altLang="en-US" sz="3200" dirty="0" smtClean="0">
                <a:solidFill>
                  <a:srgbClr val="FFC000"/>
                </a:solidFill>
              </a:rPr>
              <a:t>Political context</a:t>
            </a:r>
            <a:endParaRPr lang="en-US" altLang="en-US" dirty="0">
              <a:solidFill>
                <a:srgbClr val="FFC000"/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2348881"/>
            <a:ext cx="6768752" cy="3672508"/>
          </a:xfrm>
        </p:spPr>
        <p:txBody>
          <a:bodyPr/>
          <a:lstStyle/>
          <a:p>
            <a:pPr marL="0" lvl="1"/>
            <a:r>
              <a:rPr lang="en-GB" altLang="en-US" sz="1400" dirty="0">
                <a:solidFill>
                  <a:srgbClr val="7F7F7F"/>
                </a:solidFill>
                <a:latin typeface="Arial" charset="0"/>
                <a:cs typeface="Arial" charset="0"/>
              </a:rPr>
              <a:t>Commission Communication on Clean Energy for All Europeans</a:t>
            </a:r>
          </a:p>
          <a:p>
            <a:pPr marL="0" lvl="1"/>
            <a:endParaRPr lang="en-GB" altLang="en-US" sz="1400" dirty="0">
              <a:solidFill>
                <a:srgbClr val="7F7F7F"/>
              </a:solidFill>
              <a:latin typeface="Arial" charset="0"/>
              <a:cs typeface="Arial" charset="0"/>
            </a:endParaRPr>
          </a:p>
          <a:p>
            <a:pPr marL="0" lvl="1"/>
            <a:r>
              <a:rPr lang="en-GB" altLang="en-US" sz="1400" dirty="0">
                <a:solidFill>
                  <a:srgbClr val="7F7F7F"/>
                </a:solidFill>
                <a:latin typeface="Arial" charset="0"/>
                <a:cs typeface="Arial" charset="0"/>
              </a:rPr>
              <a:t>"(…) </a:t>
            </a:r>
            <a:r>
              <a:rPr lang="en-US" sz="1400" i="1" dirty="0"/>
              <a:t>the Commission will hold a high level meeting in Valletta on the clean energy opportunities and challenges for islands. This will launch a process to support islands in their clean energy transition. </a:t>
            </a:r>
          </a:p>
          <a:p>
            <a:pPr marL="0" lvl="1"/>
            <a:r>
              <a:rPr lang="en-GB" altLang="en-US" sz="1400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"</a:t>
            </a:r>
            <a:endParaRPr lang="en-GB" altLang="en-US" sz="1400" dirty="0">
              <a:solidFill>
                <a:srgbClr val="7F7F7F"/>
              </a:solidFill>
              <a:latin typeface="Arial" charset="0"/>
              <a:cs typeface="Arial" charset="0"/>
            </a:endParaRPr>
          </a:p>
          <a:p>
            <a:pPr marL="0" lvl="1"/>
            <a:endParaRPr lang="en-GB" altLang="en-US" sz="1400" i="1" dirty="0">
              <a:solidFill>
                <a:srgbClr val="7F7F7F"/>
              </a:solidFill>
              <a:latin typeface="Arial" charset="0"/>
              <a:cs typeface="Arial" charset="0"/>
            </a:endParaRPr>
          </a:p>
          <a:p>
            <a:pPr marL="0" lvl="1"/>
            <a:r>
              <a:rPr lang="en-GB" altLang="en-US" sz="1400" i="1" dirty="0">
                <a:solidFill>
                  <a:srgbClr val="7F7F7F"/>
                </a:solidFill>
                <a:latin typeface="Arial" charset="0"/>
                <a:cs typeface="Arial" charset="0"/>
              </a:rPr>
              <a:t>source: Communication on Clean Energy for All Europeans, Annex 2: </a:t>
            </a:r>
            <a:r>
              <a:rPr lang="en-GB" altLang="en-US" sz="1400" i="1" dirty="0">
                <a:solidFill>
                  <a:srgbClr val="7F7F7F"/>
                </a:solidFill>
                <a:latin typeface="Arial" charset="0"/>
                <a:cs typeface="Arial" charset="0"/>
                <a:hlinkClick r:id="rId3" action="ppaction://hlinkfile"/>
              </a:rPr>
              <a:t>Action to boost clean energy transition</a:t>
            </a:r>
            <a:r>
              <a:rPr lang="en-GB" altLang="en-US" sz="1400" i="1" dirty="0">
                <a:solidFill>
                  <a:srgbClr val="7F7F7F"/>
                </a:solidFill>
                <a:latin typeface="Arial" charset="0"/>
                <a:cs typeface="Arial" charset="0"/>
              </a:rPr>
              <a:t>.</a:t>
            </a:r>
            <a:endParaRPr lang="en-GB" altLang="en-US" sz="1400" i="1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endParaRPr lang="en-GB" i="0" dirty="0" smtClean="0"/>
          </a:p>
          <a:p>
            <a:endParaRPr lang="en-GB" altLang="en-US" i="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420889"/>
            <a:ext cx="1512168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5301208"/>
            <a:ext cx="2084387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936625"/>
          </a:xfrm>
        </p:spPr>
        <p:txBody>
          <a:bodyPr/>
          <a:lstStyle/>
          <a:p>
            <a:r>
              <a:rPr lang="en-GB" altLang="en-US" sz="2800" dirty="0" smtClean="0">
                <a:solidFill>
                  <a:srgbClr val="FFC000"/>
                </a:solidFill>
              </a:rPr>
              <a:t>Clean </a:t>
            </a:r>
            <a:r>
              <a:rPr lang="en-GB" altLang="en-US" sz="2800" dirty="0">
                <a:solidFill>
                  <a:srgbClr val="FFC000"/>
                </a:solidFill>
              </a:rPr>
              <a:t>Energy for EU islands </a:t>
            </a:r>
            <a:r>
              <a:rPr lang="en-GB" altLang="en-US" sz="2800" dirty="0" smtClean="0">
                <a:solidFill>
                  <a:srgbClr val="FFC000"/>
                </a:solidFill>
              </a:rPr>
              <a:t/>
            </a:r>
            <a:br>
              <a:rPr lang="en-GB" altLang="en-US" sz="2800" dirty="0" smtClean="0">
                <a:solidFill>
                  <a:srgbClr val="FFC000"/>
                </a:solidFill>
              </a:rPr>
            </a:br>
            <a:r>
              <a:rPr lang="en-GB" altLang="en-US" sz="2800" dirty="0" smtClean="0">
                <a:solidFill>
                  <a:srgbClr val="FFC000"/>
                </a:solidFill>
              </a:rPr>
              <a:t>Genesis: where are we coming from?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176464"/>
          </a:xfrm>
        </p:spPr>
        <p:txBody>
          <a:bodyPr/>
          <a:lstStyle/>
          <a:p>
            <a:r>
              <a:rPr lang="en-GB" b="1" dirty="0" smtClean="0"/>
              <a:t>ISLENET 1993</a:t>
            </a:r>
            <a:endParaRPr lang="en-GB" b="1" dirty="0"/>
          </a:p>
          <a:p>
            <a:r>
              <a:rPr lang="en-GB" sz="1600" dirty="0" smtClean="0"/>
              <a:t>the </a:t>
            </a:r>
            <a:r>
              <a:rPr lang="en-GB" sz="1600" dirty="0"/>
              <a:t>first network of island authorities promoting sustainable energy and environmental </a:t>
            </a:r>
            <a:r>
              <a:rPr lang="en-GB" sz="1600" dirty="0" smtClean="0"/>
              <a:t>management</a:t>
            </a:r>
          </a:p>
          <a:p>
            <a:r>
              <a:rPr lang="en-GB" b="1" dirty="0" smtClean="0"/>
              <a:t>Pact </a:t>
            </a:r>
            <a:r>
              <a:rPr lang="en-GB" b="1" dirty="0"/>
              <a:t>of Islands </a:t>
            </a:r>
            <a:r>
              <a:rPr lang="en-GB" b="1" dirty="0" smtClean="0"/>
              <a:t>2011</a:t>
            </a:r>
            <a:endParaRPr lang="en-GB" b="1" dirty="0"/>
          </a:p>
          <a:p>
            <a:r>
              <a:rPr lang="en-GB" sz="1600" dirty="0"/>
              <a:t>The Pact of Islands, the political initiative of European islands, is officially recognized by the European Parliament as an EU initiative that runs parallel to the Covenant of Mayors. </a:t>
            </a:r>
            <a:endParaRPr lang="en-GB" sz="1600" dirty="0" smtClean="0"/>
          </a:p>
          <a:p>
            <a:r>
              <a:rPr lang="en-GB" b="1" dirty="0"/>
              <a:t>SMILEGOV </a:t>
            </a:r>
            <a:r>
              <a:rPr lang="en-GB" b="1" dirty="0" smtClean="0"/>
              <a:t>Project 2013</a:t>
            </a:r>
            <a:endParaRPr lang="en-GB" b="1" dirty="0"/>
          </a:p>
          <a:p>
            <a:r>
              <a:rPr lang="en-GB" sz="1600" dirty="0"/>
              <a:t>13 islands partners across Europe work </a:t>
            </a:r>
            <a:r>
              <a:rPr lang="en-GB" sz="1600" dirty="0" smtClean="0"/>
              <a:t>together on solutions </a:t>
            </a:r>
            <a:r>
              <a:rPr lang="en-GB" sz="1600" dirty="0"/>
              <a:t>that maximize </a:t>
            </a:r>
            <a:r>
              <a:rPr lang="en-GB" sz="1600" dirty="0" smtClean="0"/>
              <a:t>synergies </a:t>
            </a:r>
            <a:r>
              <a:rPr lang="en-GB" sz="1600" dirty="0"/>
              <a:t>between energy, waste, water, transport and ICT and enable the development of sustainable economic activities on islands. </a:t>
            </a:r>
          </a:p>
          <a:p>
            <a:r>
              <a:rPr lang="en-GB" b="1" dirty="0" smtClean="0"/>
              <a:t>Clean </a:t>
            </a:r>
            <a:r>
              <a:rPr lang="en-GB" b="1" dirty="0"/>
              <a:t>Energy for All </a:t>
            </a:r>
            <a:r>
              <a:rPr lang="en-GB" b="1" dirty="0" smtClean="0"/>
              <a:t>Europeans 2017</a:t>
            </a:r>
            <a:endParaRPr lang="en-GB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564942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dirty="0" smtClean="0">
                <a:solidFill>
                  <a:srgbClr val="FFC000"/>
                </a:solidFill>
              </a:rPr>
              <a:t>Clean </a:t>
            </a:r>
            <a:r>
              <a:rPr lang="en-GB" altLang="en-US" sz="3200" dirty="0">
                <a:solidFill>
                  <a:srgbClr val="FFC000"/>
                </a:solidFill>
              </a:rPr>
              <a:t>Energy for EU </a:t>
            </a:r>
            <a:r>
              <a:rPr lang="en-GB" altLang="en-US" sz="3200" dirty="0" smtClean="0">
                <a:solidFill>
                  <a:srgbClr val="FFC000"/>
                </a:solidFill>
              </a:rPr>
              <a:t>islands: why?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1293635"/>
              </p:ext>
            </p:extLst>
          </p:nvPr>
        </p:nvGraphicFramePr>
        <p:xfrm>
          <a:off x="467544" y="2492896"/>
          <a:ext cx="8424936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17692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373368" cy="936625"/>
          </a:xfrm>
        </p:spPr>
        <p:txBody>
          <a:bodyPr/>
          <a:lstStyle/>
          <a:p>
            <a:r>
              <a:rPr lang="en-GB" altLang="en-US" dirty="0" smtClean="0">
                <a:solidFill>
                  <a:srgbClr val="FFC000"/>
                </a:solidFill>
              </a:rPr>
              <a:t/>
            </a:r>
            <a:br>
              <a:rPr lang="en-GB" altLang="en-US" dirty="0" smtClean="0">
                <a:solidFill>
                  <a:srgbClr val="FFC000"/>
                </a:solidFill>
              </a:rPr>
            </a:br>
            <a:r>
              <a:rPr lang="en-GB" altLang="en-US" sz="2400" dirty="0" smtClean="0">
                <a:solidFill>
                  <a:srgbClr val="FFC000"/>
                </a:solidFill>
              </a:rPr>
              <a:t>Clean </a:t>
            </a:r>
            <a:r>
              <a:rPr lang="en-GB" altLang="en-US" sz="2400" dirty="0">
                <a:solidFill>
                  <a:srgbClr val="FFC000"/>
                </a:solidFill>
              </a:rPr>
              <a:t>Energy for EU islands </a:t>
            </a:r>
            <a:r>
              <a:rPr lang="en-GB" altLang="en-US" sz="2400" dirty="0" smtClean="0">
                <a:solidFill>
                  <a:srgbClr val="FFC000"/>
                </a:solidFill>
              </a:rPr>
              <a:t/>
            </a:r>
            <a:br>
              <a:rPr lang="en-GB" altLang="en-US" sz="2400" dirty="0" smtClean="0">
                <a:solidFill>
                  <a:srgbClr val="FFC000"/>
                </a:solidFill>
              </a:rPr>
            </a:br>
            <a:r>
              <a:rPr lang="en-GB" altLang="en-US" sz="2400" dirty="0" smtClean="0">
                <a:solidFill>
                  <a:srgbClr val="FFC000"/>
                </a:solidFill>
              </a:rPr>
              <a:t>Malta Political Declaration, May 2017</a:t>
            </a:r>
            <a:r>
              <a:rPr lang="en-GB" altLang="en-US" sz="2400" dirty="0">
                <a:solidFill>
                  <a:srgbClr val="FFC000"/>
                </a:solidFill>
              </a:rPr>
              <a:t/>
            </a:r>
            <a:br>
              <a:rPr lang="en-GB" altLang="en-US" sz="2400" dirty="0">
                <a:solidFill>
                  <a:srgbClr val="FFC000"/>
                </a:solidFill>
              </a:rPr>
            </a:br>
            <a:endParaRPr lang="en-GB" sz="2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529013"/>
          </a:xfrm>
        </p:spPr>
        <p:txBody>
          <a:bodyPr/>
          <a:lstStyle/>
          <a:p>
            <a:pPr marL="0" indent="0">
              <a:buNone/>
            </a:pPr>
            <a:r>
              <a:rPr lang="en-GB" i="0" dirty="0" smtClean="0"/>
              <a:t>Commission and 14 MS launching 'Clean </a:t>
            </a:r>
            <a:r>
              <a:rPr lang="en-GB" i="0" dirty="0"/>
              <a:t>Energy </a:t>
            </a:r>
            <a:r>
              <a:rPr lang="en-GB" i="0" dirty="0" smtClean="0"/>
              <a:t>for </a:t>
            </a:r>
            <a:r>
              <a:rPr lang="en-GB" i="0" dirty="0"/>
              <a:t>EU Islands' </a:t>
            </a:r>
            <a:r>
              <a:rPr lang="en-GB" i="0" dirty="0" smtClean="0"/>
              <a:t>initiative to:</a:t>
            </a:r>
          </a:p>
          <a:p>
            <a:pPr marL="0" indent="0">
              <a:buNone/>
            </a:pPr>
            <a:endParaRPr lang="en-GB" i="0" dirty="0" smtClean="0"/>
          </a:p>
          <a:p>
            <a:pPr>
              <a:buClr>
                <a:srgbClr val="0F5494"/>
              </a:buClr>
            </a:pPr>
            <a:r>
              <a:rPr lang="en-GB" i="0" dirty="0" smtClean="0"/>
              <a:t>accelerate </a:t>
            </a:r>
            <a:r>
              <a:rPr lang="en-GB" i="0" dirty="0"/>
              <a:t>the clean energy transition on </a:t>
            </a:r>
            <a:r>
              <a:rPr lang="en-GB" i="0" dirty="0" smtClean="0"/>
              <a:t>EU's 2700 islands</a:t>
            </a:r>
          </a:p>
          <a:p>
            <a:pPr>
              <a:buClr>
                <a:srgbClr val="0F5494"/>
              </a:buClr>
            </a:pPr>
            <a:r>
              <a:rPr lang="en-GB" i="0" dirty="0" smtClean="0"/>
              <a:t>help </a:t>
            </a:r>
            <a:r>
              <a:rPr lang="en-GB" i="0" dirty="0"/>
              <a:t>islands reduce </a:t>
            </a:r>
            <a:r>
              <a:rPr lang="en-GB" i="0" dirty="0" smtClean="0"/>
              <a:t>dependency and costs of </a:t>
            </a:r>
            <a:r>
              <a:rPr lang="en-GB" i="0" dirty="0"/>
              <a:t>energy imports by </a:t>
            </a:r>
            <a:r>
              <a:rPr lang="en-GB" i="0" dirty="0" smtClean="0"/>
              <a:t>using RES</a:t>
            </a:r>
          </a:p>
          <a:p>
            <a:pPr>
              <a:buClr>
                <a:srgbClr val="0F5494"/>
              </a:buClr>
            </a:pPr>
            <a:r>
              <a:rPr lang="en-GB" i="0" dirty="0" smtClean="0"/>
              <a:t>embrace modern </a:t>
            </a:r>
            <a:r>
              <a:rPr lang="en-GB" i="0" dirty="0"/>
              <a:t>and innovative energy </a:t>
            </a:r>
            <a:r>
              <a:rPr lang="en-GB" i="0" dirty="0" smtClean="0"/>
              <a:t>systems</a:t>
            </a:r>
          </a:p>
          <a:p>
            <a:pPr>
              <a:buClr>
                <a:srgbClr val="0F5494"/>
              </a:buClr>
            </a:pPr>
            <a:r>
              <a:rPr lang="en-GB" i="0" dirty="0" smtClean="0"/>
              <a:t>improve </a:t>
            </a:r>
            <a:r>
              <a:rPr lang="en-GB" i="0" dirty="0"/>
              <a:t>air quality and lower greenhouse gas emissions</a:t>
            </a:r>
          </a:p>
        </p:txBody>
      </p:sp>
    </p:spTree>
    <p:extLst>
      <p:ext uri="{BB962C8B-B14F-4D97-AF65-F5344CB8AC3E}">
        <p14:creationId xmlns:p14="http://schemas.microsoft.com/office/powerpoint/2010/main" val="738892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 dirty="0" smtClean="0">
                <a:solidFill>
                  <a:srgbClr val="FFC000"/>
                </a:solidFill>
              </a:rPr>
              <a:t>Objectives of the Initiative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F5494"/>
              </a:buClr>
            </a:pPr>
            <a:r>
              <a:rPr lang="en-GB" sz="2000" i="0" dirty="0" smtClean="0"/>
              <a:t>Islands as </a:t>
            </a:r>
            <a:r>
              <a:rPr lang="en-GB" sz="2000" b="1" i="0" dirty="0" smtClean="0"/>
              <a:t>innovation </a:t>
            </a:r>
            <a:r>
              <a:rPr lang="en-GB" sz="2000" b="1" i="0" dirty="0"/>
              <a:t>leaders </a:t>
            </a:r>
            <a:r>
              <a:rPr lang="en-GB" sz="2000" i="0" dirty="0"/>
              <a:t>for integrating local renewable production, storage facilities and demand </a:t>
            </a:r>
            <a:r>
              <a:rPr lang="en-GB" sz="2000" i="0" dirty="0" smtClean="0"/>
              <a:t>response;</a:t>
            </a:r>
          </a:p>
          <a:p>
            <a:pPr>
              <a:buClr>
                <a:srgbClr val="0F5494"/>
              </a:buClr>
            </a:pPr>
            <a:r>
              <a:rPr lang="en-GB" sz="2000" i="0" dirty="0" smtClean="0"/>
              <a:t>Islands to </a:t>
            </a:r>
            <a:r>
              <a:rPr lang="en-GB" sz="2000" b="1" i="0" dirty="0" smtClean="0"/>
              <a:t>demonstrate </a:t>
            </a:r>
            <a:r>
              <a:rPr lang="en-GB" sz="2000" i="0" dirty="0"/>
              <a:t>how </a:t>
            </a:r>
            <a:r>
              <a:rPr lang="en-GB" sz="2000" i="0" dirty="0" smtClean="0"/>
              <a:t>decarbonisation creates </a:t>
            </a:r>
            <a:r>
              <a:rPr lang="en-GB" sz="2000" b="1" i="0" dirty="0"/>
              <a:t>resilient energy systems </a:t>
            </a:r>
            <a:r>
              <a:rPr lang="en-GB" sz="2000" i="0" dirty="0" smtClean="0"/>
              <a:t>via reduced </a:t>
            </a:r>
            <a:r>
              <a:rPr lang="en-GB" sz="2000" i="0" dirty="0"/>
              <a:t>reliance on fossil fuel imports, the protection of the local environment, and autonomy over its energy </a:t>
            </a:r>
            <a:r>
              <a:rPr lang="en-GB" sz="2000" i="0" dirty="0" smtClean="0"/>
              <a:t>supply</a:t>
            </a:r>
            <a:endParaRPr lang="en-GB" sz="2000" i="0" dirty="0"/>
          </a:p>
          <a:p>
            <a:pPr>
              <a:buClr>
                <a:srgbClr val="0F5494"/>
              </a:buClr>
            </a:pPr>
            <a:r>
              <a:rPr lang="en-GB" sz="2000" i="0" dirty="0" smtClean="0"/>
              <a:t>Island to show </a:t>
            </a:r>
            <a:r>
              <a:rPr lang="en-GB" sz="2000" i="0" dirty="0"/>
              <a:t>how an </a:t>
            </a:r>
            <a:r>
              <a:rPr lang="en-GB" sz="2000" b="1" i="0" dirty="0"/>
              <a:t>energy transition can be a driver for economic development</a:t>
            </a:r>
            <a:r>
              <a:rPr lang="en-GB" sz="2000" i="0" dirty="0"/>
              <a:t>, by creating local jobs, provide new business opportunities, and supporting self-sufficiency of the island community.</a:t>
            </a:r>
          </a:p>
          <a:p>
            <a:endParaRPr lang="en-GB" sz="2000" i="0" dirty="0"/>
          </a:p>
        </p:txBody>
      </p:sp>
    </p:spTree>
    <p:extLst>
      <p:ext uri="{BB962C8B-B14F-4D97-AF65-F5344CB8AC3E}">
        <p14:creationId xmlns:p14="http://schemas.microsoft.com/office/powerpoint/2010/main" val="1313437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400" dirty="0" smtClean="0">
                <a:solidFill>
                  <a:srgbClr val="FFC000"/>
                </a:solidFill>
              </a:rPr>
              <a:t>Clean </a:t>
            </a:r>
            <a:r>
              <a:rPr lang="en-GB" altLang="en-US" sz="2400" dirty="0">
                <a:solidFill>
                  <a:srgbClr val="FFC000"/>
                </a:solidFill>
              </a:rPr>
              <a:t>Energy for EU </a:t>
            </a:r>
            <a:r>
              <a:rPr lang="en-GB" altLang="en-US" sz="2400" dirty="0" smtClean="0">
                <a:solidFill>
                  <a:srgbClr val="FFC000"/>
                </a:solidFill>
              </a:rPr>
              <a:t>Islands Initiative</a:t>
            </a:r>
            <a:br>
              <a:rPr lang="en-GB" altLang="en-US" sz="2400" dirty="0" smtClean="0">
                <a:solidFill>
                  <a:srgbClr val="FFC000"/>
                </a:solidFill>
              </a:rPr>
            </a:br>
            <a:r>
              <a:rPr lang="en-GB" altLang="en-US" sz="2400" dirty="0" smtClean="0">
                <a:solidFill>
                  <a:srgbClr val="FFC000"/>
                </a:solidFill>
              </a:rPr>
              <a:t>Support</a:t>
            </a:r>
            <a:endParaRPr lang="en-GB" sz="2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F5494"/>
              </a:buClr>
            </a:pPr>
            <a:r>
              <a:rPr lang="en-GB" sz="2000" i="0" dirty="0" smtClean="0"/>
              <a:t>The Secretariat </a:t>
            </a:r>
            <a:r>
              <a:rPr lang="en-GB" sz="2000" i="0" dirty="0" smtClean="0"/>
              <a:t>for the Island Initiative (launched at EUSWE 2018 and operational)</a:t>
            </a:r>
          </a:p>
          <a:p>
            <a:pPr>
              <a:buClr>
                <a:srgbClr val="0F5494"/>
              </a:buClr>
            </a:pPr>
            <a:r>
              <a:rPr lang="en-GB" sz="2000" i="0" dirty="0" smtClean="0"/>
              <a:t>Task Forces </a:t>
            </a:r>
          </a:p>
          <a:p>
            <a:pPr>
              <a:buClr>
                <a:srgbClr val="0F5494"/>
              </a:buClr>
            </a:pPr>
            <a:r>
              <a:rPr lang="en-GB" sz="2000" i="0" dirty="0" smtClean="0"/>
              <a:t>Study visits </a:t>
            </a:r>
            <a:endParaRPr lang="en-GB" sz="2000" i="0" dirty="0"/>
          </a:p>
          <a:p>
            <a:pPr>
              <a:buClr>
                <a:srgbClr val="0F5494"/>
              </a:buClr>
            </a:pPr>
            <a:r>
              <a:rPr lang="en-GB" sz="2000" i="0" dirty="0" smtClean="0"/>
              <a:t>Island </a:t>
            </a:r>
            <a:r>
              <a:rPr lang="en-GB" sz="2000" i="0" dirty="0" smtClean="0"/>
              <a:t>Facility to be set up to support comprehensive energy transition in preparatory and implementation phase under Horizon </a:t>
            </a:r>
            <a:r>
              <a:rPr lang="en-GB" sz="2000" i="0" dirty="0" smtClean="0"/>
              <a:t>2020 (€10M, grants of up to €60,000)</a:t>
            </a:r>
            <a:endParaRPr lang="en-GB" sz="2000" i="0" dirty="0" smtClean="0"/>
          </a:p>
          <a:p>
            <a:pPr>
              <a:buClr>
                <a:srgbClr val="0F5494"/>
              </a:buClr>
            </a:pPr>
            <a:endParaRPr lang="en-GB" i="0" dirty="0" smtClean="0"/>
          </a:p>
          <a:p>
            <a:pPr>
              <a:buClr>
                <a:srgbClr val="0F5494"/>
              </a:buClr>
            </a:pPr>
            <a:endParaRPr lang="en-GB" i="0" dirty="0" smtClean="0"/>
          </a:p>
          <a:p>
            <a:pPr marL="0" indent="0">
              <a:buNone/>
            </a:pPr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419904735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1321</TotalTime>
  <Words>627</Words>
  <Application>Microsoft Office PowerPoint</Application>
  <PresentationFormat>On-screen Show (4:3)</PresentationFormat>
  <Paragraphs>99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</vt:lpstr>
      <vt:lpstr>Clean Energy for EU Islands Initiative  and why does it matter for OMRs?</vt:lpstr>
      <vt:lpstr>Outline</vt:lpstr>
      <vt:lpstr> Clean Energy Package  </vt:lpstr>
      <vt:lpstr>Clean Energy Package Political context</vt:lpstr>
      <vt:lpstr>Clean Energy for EU islands  Genesis: where are we coming from? </vt:lpstr>
      <vt:lpstr>Clean Energy for EU islands: why?</vt:lpstr>
      <vt:lpstr> Clean Energy for EU islands  Malta Political Declaration, May 2017 </vt:lpstr>
      <vt:lpstr>Objectives of the Initiative </vt:lpstr>
      <vt:lpstr>Clean Energy for EU Islands Initiative Support</vt:lpstr>
      <vt:lpstr>Clean Energy for EU Islands Initiative Secretariat </vt:lpstr>
      <vt:lpstr>TASK FORCE La Reunion</vt:lpstr>
      <vt:lpstr>Next steps</vt:lpstr>
      <vt:lpstr>Clean Energy for EU Islands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Clean Energy for EU Islands Initiative</dc:title>
  <dc:creator>DUNIN-MAJEWSKA Wioletta (ENER)</dc:creator>
  <cp:lastModifiedBy>DUNIN-MAJEWSKA Wioletta (ENER)</cp:lastModifiedBy>
  <cp:revision>62</cp:revision>
  <cp:lastPrinted>2018-04-23T08:44:33Z</cp:lastPrinted>
  <dcterms:created xsi:type="dcterms:W3CDTF">2017-10-30T14:00:02Z</dcterms:created>
  <dcterms:modified xsi:type="dcterms:W3CDTF">2018-06-25T13:47:58Z</dcterms:modified>
</cp:coreProperties>
</file>