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10693400" cy="15122525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3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737555" algn="l" rtl="0" fontAlgn="base">
      <a:spcBef>
        <a:spcPct val="0"/>
      </a:spcBef>
      <a:spcAft>
        <a:spcPct val="0"/>
      </a:spcAft>
      <a:defRPr sz="123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1475110" algn="l" rtl="0" fontAlgn="base">
      <a:spcBef>
        <a:spcPct val="0"/>
      </a:spcBef>
      <a:spcAft>
        <a:spcPct val="0"/>
      </a:spcAft>
      <a:defRPr sz="123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2212665" algn="l" rtl="0" fontAlgn="base">
      <a:spcBef>
        <a:spcPct val="0"/>
      </a:spcBef>
      <a:spcAft>
        <a:spcPct val="0"/>
      </a:spcAft>
      <a:defRPr sz="123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2950220" algn="l" rtl="0" fontAlgn="base">
      <a:spcBef>
        <a:spcPct val="0"/>
      </a:spcBef>
      <a:spcAft>
        <a:spcPct val="0"/>
      </a:spcAft>
      <a:defRPr sz="123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3687775" algn="l" defTabSz="1475110" rtl="0" eaLnBrk="1" latinLnBrk="0" hangingPunct="1">
      <a:defRPr sz="123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4425330" algn="l" defTabSz="1475110" rtl="0" eaLnBrk="1" latinLnBrk="0" hangingPunct="1">
      <a:defRPr sz="123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5162885" algn="l" defTabSz="1475110" rtl="0" eaLnBrk="1" latinLnBrk="0" hangingPunct="1">
      <a:defRPr sz="123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5900440" algn="l" defTabSz="1475110" rtl="0" eaLnBrk="1" latinLnBrk="0" hangingPunct="1">
      <a:defRPr sz="123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078" y="-84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36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3755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7511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21266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95022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68777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>
            <a:spLocks noChangeArrowheads="1"/>
          </p:cNvSpPr>
          <p:nvPr userDrawn="1"/>
        </p:nvSpPr>
        <p:spPr bwMode="auto">
          <a:xfrm>
            <a:off x="2" y="1577287"/>
            <a:ext cx="10692000" cy="13545238"/>
          </a:xfrm>
          <a:prstGeom prst="rect">
            <a:avLst/>
          </a:prstGeom>
          <a:solidFill>
            <a:srgbClr val="004393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140801" tIns="70401" rIns="140801" bIns="70401" anchor="ctr"/>
          <a:lstStyle/>
          <a:p>
            <a:pPr algn="ctr" defTabSz="704005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noProof="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/>
          <p:cNvSpPr/>
          <p:nvPr userDrawn="1"/>
        </p:nvSpPr>
        <p:spPr>
          <a:xfrm>
            <a:off x="4771333" y="14690054"/>
            <a:ext cx="920587" cy="476080"/>
          </a:xfrm>
          <a:prstGeom prst="rect">
            <a:avLst/>
          </a:prstGeom>
          <a:solidFill>
            <a:srgbClr val="98C5D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0801" tIns="70401" rIns="140801" bIns="70401" anchor="ctr"/>
          <a:lstStyle/>
          <a:p>
            <a:pPr algn="ctr" defTabSz="704005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 userDrawn="1"/>
        </p:nvSpPr>
        <p:spPr>
          <a:xfrm>
            <a:off x="954212" y="2246122"/>
            <a:ext cx="8496944" cy="634620"/>
          </a:xfrm>
          <a:prstGeom prst="rect">
            <a:avLst/>
          </a:prstGeom>
          <a:noFill/>
        </p:spPr>
        <p:txBody>
          <a:bodyPr wrap="square" lIns="140801" tIns="70401" rIns="140801" bIns="70401" rtlCol="0">
            <a:spAutoFit/>
          </a:bodyPr>
          <a:lstStyle/>
          <a:p>
            <a:pPr algn="ctr"/>
            <a:r>
              <a:rPr lang="en-GB" sz="3200" cap="all" baseline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Farmed in the EU regions</a:t>
            </a:r>
            <a:endParaRPr lang="en-GB" sz="3200" cap="all" baseline="0" noProof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 5"/>
          <p:cNvSpPr txBox="1">
            <a:spLocks noChangeArrowheads="1"/>
          </p:cNvSpPr>
          <p:nvPr userDrawn="1"/>
        </p:nvSpPr>
        <p:spPr>
          <a:xfrm>
            <a:off x="-108000" y="3888000"/>
            <a:ext cx="3685013" cy="1307468"/>
          </a:xfrm>
          <a:prstGeom prst="rect">
            <a:avLst/>
          </a:prstGeom>
        </p:spPr>
        <p:txBody>
          <a:bodyPr lIns="0" tIns="73756" rIns="147513" bIns="73756"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Impact Assessment</a:t>
            </a:r>
          </a:p>
          <a:p>
            <a:r>
              <a:rPr lang="en-GB" altLang="en-US" sz="12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impacts on the environment are assessed before farming is authorised</a:t>
            </a:r>
            <a:endParaRPr lang="en-GB" altLang="en-US" sz="1200" kern="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Impact Assessment Directive (Directive 2011/92/EU)</a:t>
            </a:r>
          </a:p>
          <a:p>
            <a:endParaRPr lang="en-GB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"/>
          <p:cNvSpPr txBox="1">
            <a:spLocks noChangeArrowheads="1"/>
          </p:cNvSpPr>
          <p:nvPr userDrawn="1"/>
        </p:nvSpPr>
        <p:spPr>
          <a:xfrm>
            <a:off x="3417740" y="3887823"/>
            <a:ext cx="3569887" cy="2089263"/>
          </a:xfrm>
          <a:prstGeom prst="rect">
            <a:avLst/>
          </a:prstGeom>
        </p:spPr>
        <p:txBody>
          <a:bodyPr lIns="147513" tIns="73756" rIns="147513" bIns="73756"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use</a:t>
            </a:r>
          </a:p>
          <a:p>
            <a:pPr algn="ctr"/>
            <a:r>
              <a:rPr lang="en-GB" altLang="en-US" sz="12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water from a river, lake or other water body requires an authorisation</a:t>
            </a:r>
            <a:endParaRPr lang="en-GB" altLang="en-US" sz="800" b="0" kern="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Framework Directive</a:t>
            </a:r>
            <a:b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(Directive 2000/60/EC)</a:t>
            </a:r>
          </a:p>
          <a:p>
            <a:pPr algn="ctr"/>
            <a:endParaRPr lang="fr-BE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b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BE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BE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"/>
          <p:cNvSpPr txBox="1">
            <a:spLocks noChangeArrowheads="1"/>
          </p:cNvSpPr>
          <p:nvPr userDrawn="1"/>
        </p:nvSpPr>
        <p:spPr>
          <a:xfrm>
            <a:off x="6699918" y="3888000"/>
            <a:ext cx="3781408" cy="1307468"/>
          </a:xfrm>
          <a:prstGeom prst="rect">
            <a:avLst/>
          </a:prstGeom>
        </p:spPr>
        <p:txBody>
          <a:bodyPr lIns="147513" tIns="73756" rIns="0" bIns="73756"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Discharges into the water</a:t>
            </a:r>
          </a:p>
          <a:p>
            <a:pPr algn="r"/>
            <a:r>
              <a:rPr lang="en-GB" altLang="en-US" sz="12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 of feed, cleaning products and medicines that might disperse in the water requires an authorisation </a:t>
            </a:r>
            <a:endParaRPr lang="en-GB" altLang="en-US" sz="1200" kern="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Framework Directive (Directive 2000/60/EC)</a:t>
            </a:r>
          </a:p>
          <a:p>
            <a:pPr algn="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Marine Strategy Framework Directive (Directive 2008/56/EC)</a:t>
            </a:r>
          </a:p>
          <a:p>
            <a:pPr algn="r"/>
            <a:endParaRPr lang="en-GB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altLang="en-US" sz="120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"/>
          <p:cNvSpPr txBox="1">
            <a:spLocks noChangeArrowheads="1"/>
          </p:cNvSpPr>
          <p:nvPr userDrawn="1"/>
        </p:nvSpPr>
        <p:spPr>
          <a:xfrm>
            <a:off x="-108000" y="5905079"/>
            <a:ext cx="2805277" cy="2521805"/>
          </a:xfrm>
          <a:prstGeom prst="rect">
            <a:avLst/>
          </a:prstGeom>
        </p:spPr>
        <p:txBody>
          <a:bodyPr lIns="0" tIns="73756" rIns="147513" bIns="73756"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 Health</a:t>
            </a:r>
          </a:p>
          <a:p>
            <a:r>
              <a:rPr lang="en-GB" altLang="en-US" sz="12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health status of aquaculture farms is monitored and all movements of animals to and from a farm are recorded</a:t>
            </a:r>
            <a:endParaRPr lang="en-GB" altLang="en-US" sz="800" b="0" kern="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 Health Law (Regulation (EU) 2016/429); </a:t>
            </a:r>
          </a:p>
          <a:p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Aquatic Animal Health Directive (Directive 2006/88/EC);</a:t>
            </a:r>
          </a:p>
          <a:p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(EU) 2017/625 on official controls, replacing Regulation (EC) No 882/2004 in December 2019;</a:t>
            </a:r>
          </a:p>
          <a:p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(EC) No 999/2001 on disease prevention</a:t>
            </a:r>
          </a:p>
          <a:p>
            <a:endParaRPr lang="en-GB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"/>
          <p:cNvSpPr txBox="1">
            <a:spLocks noChangeArrowheads="1"/>
          </p:cNvSpPr>
          <p:nvPr userDrawn="1"/>
        </p:nvSpPr>
        <p:spPr>
          <a:xfrm>
            <a:off x="-108000" y="9217447"/>
            <a:ext cx="2805277" cy="2109324"/>
          </a:xfrm>
          <a:prstGeom prst="rect">
            <a:avLst/>
          </a:prstGeom>
        </p:spPr>
        <p:txBody>
          <a:bodyPr lIns="0" tIns="73756" rIns="147513" bIns="73756"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 Welfare</a:t>
            </a:r>
          </a:p>
          <a:p>
            <a:r>
              <a:rPr lang="en-GB" altLang="en-US" sz="12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Farmers must ensure humane treatment of animals throughout the production cycle</a:t>
            </a:r>
            <a:endParaRPr lang="en-GB" altLang="en-US" sz="800" b="0" kern="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(EC) No 1/2005 protecting animals during transport;</a:t>
            </a:r>
          </a:p>
          <a:p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(EC) No 1099/2009 protecting animals at the time of killing;</a:t>
            </a:r>
          </a:p>
          <a:p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(EU) 2017/625 on official controls, replacing Regulation (EC) No 882/2004 in December 2019</a:t>
            </a:r>
          </a:p>
          <a:p>
            <a:endParaRPr lang="en-GB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"/>
          <p:cNvSpPr txBox="1">
            <a:spLocks noChangeArrowheads="1"/>
          </p:cNvSpPr>
          <p:nvPr userDrawn="1"/>
        </p:nvSpPr>
        <p:spPr>
          <a:xfrm>
            <a:off x="7653991" y="5905078"/>
            <a:ext cx="2805277" cy="2737829"/>
          </a:xfrm>
          <a:prstGeom prst="rect">
            <a:avLst/>
          </a:prstGeom>
        </p:spPr>
        <p:txBody>
          <a:bodyPr lIns="147513" tIns="73756" rIns="0" bIns="73756"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Safety &amp; Hygiene</a:t>
            </a:r>
          </a:p>
          <a:p>
            <a:pPr algn="r"/>
            <a:r>
              <a:rPr lang="en-GB" altLang="en-US" sz="12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health is protected by regulating fish feeds, residues of certain substances, and ensuring healthy animals and hygiene for animals and food</a:t>
            </a:r>
          </a:p>
          <a:p>
            <a:pPr algn="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Food Law (Regulation (EC) No 178/2002);</a:t>
            </a:r>
          </a:p>
          <a:p>
            <a:pPr algn="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(EC) No 999/2001 prevention of certain diseases;</a:t>
            </a:r>
          </a:p>
          <a:p>
            <a:pPr algn="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(EC) No 853/2004 on hygiene for food of animal origin;</a:t>
            </a:r>
          </a:p>
          <a:p>
            <a:pPr algn="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(EU) 2017/625 on official controls, replacing Regulation (EC) No 882/2004 in December 2019</a:t>
            </a:r>
          </a:p>
          <a:p>
            <a:pPr algn="r"/>
            <a:endParaRPr lang="en-GB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"/>
          <p:cNvSpPr txBox="1">
            <a:spLocks noChangeArrowheads="1"/>
          </p:cNvSpPr>
          <p:nvPr userDrawn="1"/>
        </p:nvSpPr>
        <p:spPr>
          <a:xfrm>
            <a:off x="7218908" y="9217446"/>
            <a:ext cx="3237326" cy="2333665"/>
          </a:xfrm>
          <a:prstGeom prst="rect">
            <a:avLst/>
          </a:prstGeom>
        </p:spPr>
        <p:txBody>
          <a:bodyPr lIns="147513" tIns="73756" rIns="0" bIns="73756"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Veterinary </a:t>
            </a:r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Medicines</a:t>
            </a:r>
          </a:p>
          <a:p>
            <a:pPr algn="r"/>
            <a:r>
              <a:rPr lang="en-GB" altLang="en-US" sz="12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 of veterinary medicines requires a prescription by a veterinarian; only authorised veterinary medicines are permitted, within a residue limit</a:t>
            </a:r>
          </a:p>
          <a:p>
            <a:pPr algn="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Veterinary </a:t>
            </a:r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Medicinal Products (Directive 2001/82/EC),</a:t>
            </a:r>
          </a:p>
          <a:p>
            <a:pPr algn="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(EC) 726/2004 on the authorisation of veterinary products, and Council Directive 90/167/EEC on medicated feeds;</a:t>
            </a:r>
          </a:p>
          <a:p>
            <a:pPr algn="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(EC) 470/2009 establishing residue limits</a:t>
            </a:r>
          </a:p>
          <a:p>
            <a:pPr algn="r"/>
            <a:endParaRPr lang="en-GB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"/>
          <p:cNvSpPr txBox="1">
            <a:spLocks noChangeArrowheads="1"/>
          </p:cNvSpPr>
          <p:nvPr userDrawn="1"/>
        </p:nvSpPr>
        <p:spPr>
          <a:xfrm>
            <a:off x="-108000" y="11953750"/>
            <a:ext cx="3540509" cy="2009673"/>
          </a:xfrm>
          <a:prstGeom prst="rect">
            <a:avLst/>
          </a:prstGeom>
        </p:spPr>
        <p:txBody>
          <a:bodyPr lIns="0" tIns="73756" rIns="147513" bIns="73756"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non-native species</a:t>
            </a:r>
          </a:p>
          <a:p>
            <a:r>
              <a:rPr lang="en-GB" altLang="en-US" sz="12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of the movement of non-native species. Invasive Alien Species listed as posing a severe threat to the ecosystem are not permitted</a:t>
            </a:r>
            <a:endParaRPr lang="en-GB" altLang="en-US" sz="1200" kern="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708/2007 on the use of alien and locally absent species in aquaculture;</a:t>
            </a:r>
          </a:p>
          <a:p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1143/2014 on Invasive Alien Species</a:t>
            </a:r>
          </a:p>
          <a:p>
            <a:endParaRPr lang="en-GB" altLang="en-US" sz="3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5"/>
          <p:cNvSpPr txBox="1">
            <a:spLocks noChangeArrowheads="1"/>
          </p:cNvSpPr>
          <p:nvPr userDrawn="1"/>
        </p:nvSpPr>
        <p:spPr>
          <a:xfrm>
            <a:off x="6699918" y="11953751"/>
            <a:ext cx="3778921" cy="1307468"/>
          </a:xfrm>
          <a:prstGeom prst="rect">
            <a:avLst/>
          </a:prstGeom>
        </p:spPr>
        <p:txBody>
          <a:bodyPr lIns="147600" tIns="73756" rIns="0" bIns="73756"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r"/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Land/sea use</a:t>
            </a:r>
            <a:b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(ownership, lease, consent...)</a:t>
            </a:r>
          </a:p>
          <a:p>
            <a:pPr algn="r"/>
            <a:r>
              <a:rPr lang="en-GB" altLang="en-US" sz="12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National/regional/local rules regulating the use of public space (sea) </a:t>
            </a:r>
            <a:endParaRPr lang="en-GB" altLang="en-US" sz="1200" kern="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Inland aspects are handled directly by the Member State; Maritime Spatial Planning (Directive 2014/89/EU) in the case of activities at sea</a:t>
            </a:r>
          </a:p>
          <a:p>
            <a:pPr algn="r"/>
            <a:endParaRPr lang="en-GB" altLang="en-US" sz="3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5"/>
          <p:cNvSpPr txBox="1">
            <a:spLocks noChangeArrowheads="1"/>
          </p:cNvSpPr>
          <p:nvPr userDrawn="1"/>
        </p:nvSpPr>
        <p:spPr>
          <a:xfrm>
            <a:off x="3618508" y="11953751"/>
            <a:ext cx="2793378" cy="1307468"/>
          </a:xfrm>
          <a:prstGeom prst="rect">
            <a:avLst/>
          </a:prstGeom>
        </p:spPr>
        <p:txBody>
          <a:bodyPr lIns="147513" tIns="73756" rIns="147513" bIns="73756"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altLang="en-US" sz="1400" b="0" kern="0" noProof="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/ building permission</a:t>
            </a:r>
          </a:p>
          <a:p>
            <a:pPr algn="ctr"/>
            <a:r>
              <a:rPr lang="en-GB" altLang="en-US" sz="12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National/regional/local rules for granting permission to build infrastructure</a:t>
            </a:r>
            <a:endParaRPr lang="en-GB" altLang="en-US" sz="1200" kern="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800" b="0" kern="0" noProof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Inland aspects are handled directly by the Member State; Maritime Spatial Planning Directive (Directive 2014/89/EU) in the case of activities at sea</a:t>
            </a:r>
          </a:p>
          <a:p>
            <a:endParaRPr lang="en-GB" altLang="en-US" sz="800" b="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200" kern="0" noProof="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376" y="6265387"/>
            <a:ext cx="5117310" cy="468025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88" y="504478"/>
            <a:ext cx="2113453" cy="1462570"/>
          </a:xfrm>
          <a:prstGeom prst="rect">
            <a:avLst/>
          </a:prstGeom>
        </p:spPr>
      </p:pic>
      <p:sp>
        <p:nvSpPr>
          <p:cNvPr id="65" name="TextBox 64"/>
          <p:cNvSpPr txBox="1"/>
          <p:nvPr userDrawn="1"/>
        </p:nvSpPr>
        <p:spPr>
          <a:xfrm>
            <a:off x="3330476" y="7741957"/>
            <a:ext cx="3801168" cy="1619505"/>
          </a:xfrm>
          <a:prstGeom prst="rect">
            <a:avLst/>
          </a:prstGeom>
          <a:noFill/>
        </p:spPr>
        <p:txBody>
          <a:bodyPr wrap="square" lIns="140801" tIns="70401" rIns="140801" bIns="70401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BE" sz="3200" b="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fresh,</a:t>
            </a:r>
          </a:p>
          <a:p>
            <a:pPr algn="ctr"/>
            <a:r>
              <a:rPr lang="en-GB" sz="3200" b="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local,</a:t>
            </a:r>
          </a:p>
          <a:p>
            <a:pPr algn="ctr"/>
            <a:r>
              <a:rPr lang="fr-BE" sz="3200" b="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</a:t>
            </a:r>
            <a:endParaRPr lang="en-GB" sz="3200" b="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2" y="1577287"/>
            <a:ext cx="10692000" cy="13545238"/>
          </a:xfrm>
          <a:prstGeom prst="rect">
            <a:avLst/>
          </a:prstGeom>
          <a:solidFill>
            <a:srgbClr val="004393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140801" tIns="70401" rIns="140801" bIns="70401" anchor="ctr"/>
          <a:lstStyle/>
          <a:p>
            <a:pPr algn="ctr" defTabSz="704005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noProof="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771333" y="14690054"/>
            <a:ext cx="920587" cy="476080"/>
          </a:xfrm>
          <a:prstGeom prst="rect">
            <a:avLst/>
          </a:prstGeom>
          <a:solidFill>
            <a:srgbClr val="98C5D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0801" tIns="70401" rIns="140801" bIns="70401" anchor="ctr"/>
          <a:lstStyle/>
          <a:p>
            <a:pPr algn="ctr" defTabSz="704005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88" y="504478"/>
            <a:ext cx="2113453" cy="146257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722221" y="2461468"/>
            <a:ext cx="9289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noProof="0" dirty="0" smtClean="0">
              <a:solidFill>
                <a:schemeClr val="bg1"/>
              </a:solidFill>
            </a:endParaRPr>
          </a:p>
          <a:p>
            <a:pPr algn="ctr"/>
            <a:r>
              <a:rPr lang="en-GB" sz="2400" noProof="0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en-GB" sz="2400" noProof="0" dirty="0" smtClean="0">
                <a:solidFill>
                  <a:schemeClr val="bg1"/>
                </a:solidFill>
              </a:rPr>
              <a:t>Contact in your region:</a:t>
            </a:r>
            <a:endParaRPr lang="en-GB" sz="2400" noProof="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22221" y="4280400"/>
            <a:ext cx="439248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noProof="0" dirty="0" smtClean="0">
                <a:solidFill>
                  <a:srgbClr val="FFD624"/>
                </a:solidFill>
              </a:rPr>
              <a:t>Environmental Impact Assessment</a:t>
            </a:r>
          </a:p>
          <a:p>
            <a:r>
              <a:rPr lang="en-GB" sz="1200" noProof="0" dirty="0" smtClean="0">
                <a:solidFill>
                  <a:schemeClr val="bg1"/>
                </a:solidFill>
              </a:rPr>
              <a:t> </a:t>
            </a: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r>
              <a:rPr lang="en-GB" sz="1600" b="1" noProof="0" dirty="0" smtClean="0">
                <a:solidFill>
                  <a:srgbClr val="FFD624"/>
                </a:solidFill>
              </a:rPr>
              <a:t>Water use</a:t>
            </a:r>
          </a:p>
          <a:p>
            <a:r>
              <a:rPr lang="en-GB" sz="1200" noProof="0" dirty="0" smtClean="0">
                <a:solidFill>
                  <a:schemeClr val="bg1"/>
                </a:solidFill>
              </a:rPr>
              <a:t> </a:t>
            </a: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r>
              <a:rPr lang="en-GB" sz="1600" b="1" noProof="0" dirty="0" smtClean="0">
                <a:solidFill>
                  <a:srgbClr val="FFD624"/>
                </a:solidFill>
              </a:rPr>
              <a:t>Discharges into the water</a:t>
            </a:r>
          </a:p>
          <a:p>
            <a:r>
              <a:rPr lang="en-GB" sz="1200" noProof="0" dirty="0" smtClean="0">
                <a:solidFill>
                  <a:schemeClr val="bg1"/>
                </a:solidFill>
              </a:rPr>
              <a:t> </a:t>
            </a: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r>
              <a:rPr lang="en-GB" sz="1600" b="1" noProof="0" dirty="0" smtClean="0">
                <a:solidFill>
                  <a:srgbClr val="FFD624"/>
                </a:solidFill>
              </a:rPr>
              <a:t>Animal Health</a:t>
            </a:r>
          </a:p>
          <a:p>
            <a:r>
              <a:rPr lang="en-GB" sz="1200" noProof="0" dirty="0" smtClean="0">
                <a:solidFill>
                  <a:schemeClr val="bg1"/>
                </a:solidFill>
              </a:rPr>
              <a:t> </a:t>
            </a: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r>
              <a:rPr lang="en-GB" sz="1600" b="1" noProof="0" dirty="0" smtClean="0">
                <a:solidFill>
                  <a:srgbClr val="FFD624"/>
                </a:solidFill>
              </a:rPr>
              <a:t>Food Safety &amp; Hygiene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18221" y="4280400"/>
            <a:ext cx="439248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noProof="0" dirty="0" smtClean="0">
                <a:solidFill>
                  <a:srgbClr val="FFD624"/>
                </a:solidFill>
              </a:rPr>
              <a:t>Animal Welfare</a:t>
            </a:r>
          </a:p>
          <a:p>
            <a:r>
              <a:rPr lang="en-GB" sz="1200" noProof="0" dirty="0" smtClean="0">
                <a:solidFill>
                  <a:schemeClr val="bg1"/>
                </a:solidFill>
              </a:rPr>
              <a:t> </a:t>
            </a: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r>
              <a:rPr lang="en-GB" sz="1600" b="1" noProof="0" dirty="0" smtClean="0">
                <a:solidFill>
                  <a:srgbClr val="FFD624"/>
                </a:solidFill>
              </a:rPr>
              <a:t>Veterinary Medicines</a:t>
            </a:r>
          </a:p>
          <a:p>
            <a:r>
              <a:rPr lang="en-GB" sz="1200" noProof="0" dirty="0" smtClean="0">
                <a:solidFill>
                  <a:schemeClr val="bg1"/>
                </a:solidFill>
              </a:rPr>
              <a:t> </a:t>
            </a: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r>
              <a:rPr lang="en-GB" sz="1600" b="1" noProof="0" dirty="0" smtClean="0">
                <a:solidFill>
                  <a:srgbClr val="FFD624"/>
                </a:solidFill>
              </a:rPr>
              <a:t>Use of non-native species</a:t>
            </a:r>
          </a:p>
          <a:p>
            <a:r>
              <a:rPr lang="en-GB" sz="1200" noProof="0" dirty="0" smtClean="0">
                <a:solidFill>
                  <a:schemeClr val="bg1"/>
                </a:solidFill>
              </a:rPr>
              <a:t> </a:t>
            </a: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r>
              <a:rPr lang="en-GB" sz="1600" b="1" noProof="0" dirty="0" smtClean="0">
                <a:solidFill>
                  <a:srgbClr val="FFD624"/>
                </a:solidFill>
              </a:rPr>
              <a:t>Planning / building permission</a:t>
            </a:r>
          </a:p>
          <a:p>
            <a:r>
              <a:rPr lang="en-GB" sz="1200" noProof="0" dirty="0" smtClean="0">
                <a:solidFill>
                  <a:schemeClr val="bg1"/>
                </a:solidFill>
              </a:rPr>
              <a:t> </a:t>
            </a: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endParaRPr lang="en-GB" sz="1200" noProof="0" dirty="0" smtClean="0">
              <a:solidFill>
                <a:schemeClr val="bg1"/>
              </a:solidFill>
            </a:endParaRPr>
          </a:p>
          <a:p>
            <a:r>
              <a:rPr lang="en-GB" sz="1600" b="1" noProof="0" dirty="0" smtClean="0">
                <a:solidFill>
                  <a:srgbClr val="FFD624"/>
                </a:solidFill>
              </a:rPr>
              <a:t>Land/sea use</a:t>
            </a:r>
            <a:br>
              <a:rPr lang="en-GB" sz="1600" b="1" noProof="0" dirty="0" smtClean="0">
                <a:solidFill>
                  <a:srgbClr val="FFD624"/>
                </a:solidFill>
              </a:rPr>
            </a:br>
            <a:r>
              <a:rPr lang="en-GB" sz="1600" b="1" noProof="0" dirty="0" smtClean="0">
                <a:solidFill>
                  <a:srgbClr val="FFD624"/>
                </a:solidFill>
              </a:rPr>
              <a:t>(ownership, lease, consent...)</a:t>
            </a:r>
          </a:p>
        </p:txBody>
      </p:sp>
    </p:spTree>
    <p:extLst>
      <p:ext uri="{BB962C8B-B14F-4D97-AF65-F5344CB8AC3E}">
        <p14:creationId xmlns:p14="http://schemas.microsoft.com/office/powerpoint/2010/main" val="3822270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</p:sldLayoutIdLst>
  <p:hf sldNum="0" hdr="0" ftr="0" dt="0"/>
  <p:txStyles>
    <p:titleStyle>
      <a:lvl1pPr marL="578776" indent="-578776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F5494"/>
          </a:solidFill>
          <a:latin typeface="+mj-lt"/>
          <a:ea typeface="+mj-ea"/>
          <a:cs typeface="+mj-cs"/>
        </a:defRPr>
      </a:lvl1pPr>
      <a:lvl2pPr marL="578776" indent="-578776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F5494"/>
          </a:solidFill>
          <a:latin typeface="Verdana" pitchFamily="34" charset="0"/>
        </a:defRPr>
      </a:lvl2pPr>
      <a:lvl3pPr marL="578776" indent="-578776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F5494"/>
          </a:solidFill>
          <a:latin typeface="Verdana" pitchFamily="34" charset="0"/>
        </a:defRPr>
      </a:lvl3pPr>
      <a:lvl4pPr marL="578776" indent="-578776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F5494"/>
          </a:solidFill>
          <a:latin typeface="Verdana" pitchFamily="34" charset="0"/>
        </a:defRPr>
      </a:lvl4pPr>
      <a:lvl5pPr marL="578776" indent="-578776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F5494"/>
          </a:solidFill>
          <a:latin typeface="Verdana" pitchFamily="34" charset="0"/>
        </a:defRPr>
      </a:lvl5pPr>
      <a:lvl6pPr marL="1316331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F5494"/>
          </a:solidFill>
          <a:latin typeface="Verdana" pitchFamily="34" charset="0"/>
        </a:defRPr>
      </a:lvl6pPr>
      <a:lvl7pPr marL="2053886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F5494"/>
          </a:solidFill>
          <a:latin typeface="Verdana" pitchFamily="34" charset="0"/>
        </a:defRPr>
      </a:lvl7pPr>
      <a:lvl8pPr marL="2791441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F5494"/>
          </a:solidFill>
          <a:latin typeface="Verdana" pitchFamily="34" charset="0"/>
        </a:defRPr>
      </a:lvl8pPr>
      <a:lvl9pPr marL="3528996" algn="l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0F5494"/>
          </a:solidFill>
          <a:latin typeface="Verdana" pitchFamily="34" charset="0"/>
        </a:defRPr>
      </a:lvl9pPr>
    </p:titleStyle>
    <p:bodyStyle>
      <a:lvl1pPr marL="553166" indent="-553166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3900" i="1">
          <a:solidFill>
            <a:srgbClr val="0F5494"/>
          </a:solidFill>
          <a:latin typeface="+mn-lt"/>
          <a:ea typeface="+mn-ea"/>
          <a:cs typeface="+mn-cs"/>
        </a:defRPr>
      </a:lvl1pPr>
      <a:lvl2pPr marL="1198527" indent="-460972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3200" b="1">
          <a:solidFill>
            <a:srgbClr val="0F5494"/>
          </a:solidFill>
          <a:latin typeface="+mn-lt"/>
        </a:defRPr>
      </a:lvl2pPr>
      <a:lvl3pPr marL="1843888" indent="-368778" algn="l" rtl="0" eaLnBrk="1" fontAlgn="base" hangingPunct="1">
        <a:spcBef>
          <a:spcPct val="20000"/>
        </a:spcBef>
        <a:spcAft>
          <a:spcPct val="0"/>
        </a:spcAft>
        <a:defRPr sz="2300">
          <a:solidFill>
            <a:srgbClr val="0F5494"/>
          </a:solidFill>
          <a:latin typeface="+mn-lt"/>
        </a:defRPr>
      </a:lvl3pPr>
      <a:lvl4pPr marL="2581443" indent="-368778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Arial" charset="0"/>
        </a:defRPr>
      </a:lvl4pPr>
      <a:lvl5pPr marL="3318998" indent="-368778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Arial" charset="0"/>
        </a:defRPr>
      </a:lvl5pPr>
      <a:lvl6pPr marL="4056553" indent="-368778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Arial" charset="0"/>
        </a:defRPr>
      </a:lvl6pPr>
      <a:lvl7pPr marL="4794108" indent="-368778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Arial" charset="0"/>
        </a:defRPr>
      </a:lvl7pPr>
      <a:lvl8pPr marL="5531663" indent="-368778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Arial" charset="0"/>
        </a:defRPr>
      </a:lvl8pPr>
      <a:lvl9pPr marL="6269218" indent="-368778" algn="l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2444" y="2800023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cap="al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[Region name]</a:t>
            </a:r>
            <a:endParaRPr lang="en-GB" sz="3200" cap="all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2221" y="2461468"/>
            <a:ext cx="9289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cap="all" dirty="0" smtClean="0">
                <a:solidFill>
                  <a:schemeClr val="bg1"/>
                </a:solidFill>
              </a:rPr>
              <a:t>[Region name</a:t>
            </a:r>
            <a:r>
              <a:rPr lang="en-GB" sz="2400" b="1" cap="all" dirty="0" smtClean="0">
                <a:solidFill>
                  <a:schemeClr val="bg1"/>
                </a:solidFill>
              </a:rPr>
              <a:t>]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000" y="4629038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[Contact details]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00" y="6346197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[Contact details]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00" y="7930373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[Contact details]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000" y="9370533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[Contact details]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000" y="11170733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[Contact details]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4000" y="4629038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[Contact details]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4000" y="6345095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[Contact details]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4000" y="7929095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[Contact details]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4000" y="9369095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[Contact details]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4000" y="11172695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[Contact details]</a:t>
            </a:r>
            <a:endParaRPr lang="en-GB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514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</TotalTime>
  <Words>48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VANDEVYVER Jean-Francois (MARE)</dc:creator>
  <cp:lastModifiedBy>VANDEVYVER Jean-Francois (MARE)</cp:lastModifiedBy>
  <cp:revision>10</cp:revision>
  <dcterms:created xsi:type="dcterms:W3CDTF">2018-01-26T15:44:54Z</dcterms:created>
  <dcterms:modified xsi:type="dcterms:W3CDTF">2018-02-01T09:17:18Z</dcterms:modified>
</cp:coreProperties>
</file>