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4" r:id="rId5"/>
    <p:sldId id="268" r:id="rId6"/>
    <p:sldId id="266" r:id="rId7"/>
    <p:sldId id="260" r:id="rId8"/>
    <p:sldId id="261" r:id="rId9"/>
    <p:sldId id="26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2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05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35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89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15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23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1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65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70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08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159BA9-D195-4D35-BA15-EBE6BF134E3B}" type="datetimeFigureOut">
              <a:rPr lang="es-ES" smtClean="0"/>
              <a:t>25/06/2018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862783D-D931-4D86-B867-E2D0DC8F1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1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fi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FE557-A1C9-4C0D-AF71-8606AAE81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95" y="1754312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BLUE ECONOMY IN THE CANARY ISLANDS:</a:t>
            </a:r>
            <a:br>
              <a:rPr lang="es-ES_tradnl" dirty="0"/>
            </a:b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OPPORTUNIty</a:t>
            </a:r>
            <a:br>
              <a:rPr lang="es-ES_tradnl" dirty="0"/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2B78D7-C7C5-4850-9AE8-CEBABCBA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682" y="5060543"/>
            <a:ext cx="2413669" cy="13289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C819DD-F3DB-4EFB-A098-5287A781F0C4}"/>
              </a:ext>
            </a:extLst>
          </p:cNvPr>
          <p:cNvSpPr txBox="1"/>
          <p:nvPr/>
        </p:nvSpPr>
        <p:spPr>
          <a:xfrm>
            <a:off x="339365" y="5743166"/>
            <a:ext cx="652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Pedro Ortega Rodríguez</a:t>
            </a:r>
          </a:p>
          <a:p>
            <a:r>
              <a:rPr lang="es-ES_tradnl" b="1" dirty="0"/>
              <a:t>Regional </a:t>
            </a:r>
            <a:r>
              <a:rPr lang="es-ES_tradnl" b="1" dirty="0" err="1"/>
              <a:t>Minister</a:t>
            </a:r>
            <a:r>
              <a:rPr lang="es-ES_tradnl" b="1" dirty="0"/>
              <a:t> </a:t>
            </a:r>
            <a:r>
              <a:rPr lang="es-ES_tradnl" b="1" dirty="0" err="1"/>
              <a:t>of</a:t>
            </a:r>
            <a:r>
              <a:rPr lang="es-ES_tradnl" b="1" dirty="0"/>
              <a:t> </a:t>
            </a:r>
            <a:r>
              <a:rPr lang="es-ES_tradnl" b="1" dirty="0" err="1"/>
              <a:t>Economy</a:t>
            </a:r>
            <a:r>
              <a:rPr lang="es-ES_tradnl" b="1" dirty="0"/>
              <a:t>, </a:t>
            </a:r>
            <a:r>
              <a:rPr lang="es-ES_tradnl" b="1" dirty="0" err="1"/>
              <a:t>Industry</a:t>
            </a:r>
            <a:r>
              <a:rPr lang="es-ES_tradnl" b="1" dirty="0"/>
              <a:t>, </a:t>
            </a:r>
            <a:r>
              <a:rPr lang="es-ES_tradnl" b="1" dirty="0" err="1"/>
              <a:t>Trade</a:t>
            </a:r>
            <a:r>
              <a:rPr lang="es-ES_tradnl" b="1" dirty="0"/>
              <a:t> and </a:t>
            </a:r>
            <a:r>
              <a:rPr lang="es-ES_tradnl" b="1" dirty="0" err="1"/>
              <a:t>Knowledge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5061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38749F-95AB-4769-A3A4-C6337506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175" y="5673580"/>
            <a:ext cx="1536071" cy="8457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7EF7A0-A9E6-4E70-9049-74853C040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4" r="42165"/>
          <a:stretch/>
        </p:blipFill>
        <p:spPr>
          <a:xfrm flipH="1">
            <a:off x="300390" y="947448"/>
            <a:ext cx="3649475" cy="329984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079E1C-A287-4FDE-8FCF-2B9AC6CC3A02}"/>
              </a:ext>
            </a:extLst>
          </p:cNvPr>
          <p:cNvSpPr txBox="1"/>
          <p:nvPr/>
        </p:nvSpPr>
        <p:spPr>
          <a:xfrm>
            <a:off x="235538" y="270177"/>
            <a:ext cx="1145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A BLUE ECONOMY NATURAL LABORATORY</a:t>
            </a: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n de biotecnologÃ­a canarias">
            <a:extLst>
              <a:ext uri="{FF2B5EF4-FFF2-40B4-BE49-F238E27FC236}">
                <a16:creationId xmlns:a16="http://schemas.microsoft.com/office/drawing/2014/main" id="{8FAE4C18-C162-4048-901C-D0E816D1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8" y="4203953"/>
            <a:ext cx="4257893" cy="24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C663AE-FF0C-46E3-92FB-50C6FA76A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702" y="4181286"/>
            <a:ext cx="4105733" cy="24996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FDBA28-9381-42C6-874B-56DCA5800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357" y="4082062"/>
            <a:ext cx="1976345" cy="26119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7EB486-48D1-42CD-8034-DB73BF326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49" y="868361"/>
            <a:ext cx="4566111" cy="33121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E8F91C-3E03-43BC-8124-5C04F9239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954" y="894484"/>
            <a:ext cx="3742292" cy="33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2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80" y="5673580"/>
            <a:ext cx="1536071" cy="8457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5F0194-605C-4575-BEC8-01CD32C0BF65}"/>
              </a:ext>
            </a:extLst>
          </p:cNvPr>
          <p:cNvSpPr txBox="1"/>
          <p:nvPr/>
        </p:nvSpPr>
        <p:spPr>
          <a:xfrm>
            <a:off x="294037" y="290030"/>
            <a:ext cx="960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BLUE ECONOMY IN THE CANARY ISLANDS</a:t>
            </a:r>
            <a:endParaRPr lang="es-ES" sz="28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3" name="Rectángulo 2">
            <a:extLst>
              <a:ext uri="{FF2B5EF4-FFF2-40B4-BE49-F238E27FC236}">
                <a16:creationId xmlns:a16="http://schemas.microsoft.com/office/drawing/2014/main" id="{A8A52833-4B71-4154-AC07-FC57AA652324}"/>
              </a:ext>
            </a:extLst>
          </p:cNvPr>
          <p:cNvSpPr/>
          <p:nvPr/>
        </p:nvSpPr>
        <p:spPr>
          <a:xfrm>
            <a:off x="401372" y="973515"/>
            <a:ext cx="11287865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marine-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maritime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sector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7%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regional GDP.</a:t>
            </a:r>
          </a:p>
          <a:p>
            <a:pPr>
              <a:lnSpc>
                <a:spcPct val="20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45.000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In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new industrial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poles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geostrategic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position,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canary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cruise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bases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logistical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centers in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fuel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bunkering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provisions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pPr>
              <a:lnSpc>
                <a:spcPct val="20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insular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possesing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20%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coastline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Canary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natural test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laboratories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marine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(off-shore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wave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and marine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biotechnology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7504DBF-7A60-4E3A-9966-15899F1132FD}"/>
              </a:ext>
            </a:extLst>
          </p:cNvPr>
          <p:cNvCxnSpPr/>
          <p:nvPr/>
        </p:nvCxnSpPr>
        <p:spPr>
          <a:xfrm flipH="1">
            <a:off x="4808830" y="4651105"/>
            <a:ext cx="572215" cy="616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8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549" y="5740400"/>
            <a:ext cx="1488522" cy="8195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1531326-8EB9-4F97-871B-B9668C9F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" y="1087119"/>
            <a:ext cx="9448800" cy="51003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4419D9A-168D-4FF8-919A-64DDDDAB55E5}"/>
              </a:ext>
            </a:extLst>
          </p:cNvPr>
          <p:cNvSpPr txBox="1"/>
          <p:nvPr/>
        </p:nvSpPr>
        <p:spPr>
          <a:xfrm>
            <a:off x="424206" y="320511"/>
            <a:ext cx="1019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CANARY ISLANDS BLUE ECONOMY STRATEGY</a:t>
            </a:r>
          </a:p>
        </p:txBody>
      </p:sp>
    </p:spTree>
    <p:extLst>
      <p:ext uri="{BB962C8B-B14F-4D97-AF65-F5344CB8AC3E}">
        <p14:creationId xmlns:p14="http://schemas.microsoft.com/office/powerpoint/2010/main" val="202700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700" y="5888535"/>
            <a:ext cx="1358251" cy="7478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5F0194-605C-4575-BEC8-01CD32C0BF65}"/>
              </a:ext>
            </a:extLst>
          </p:cNvPr>
          <p:cNvSpPr txBox="1"/>
          <p:nvPr/>
        </p:nvSpPr>
        <p:spPr>
          <a:xfrm>
            <a:off x="294037" y="290030"/>
            <a:ext cx="1148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TERRITORIAL COOPERATION PROGRAMME INTERREG MAC </a:t>
            </a:r>
            <a:r>
              <a:rPr lang="es-ES" sz="28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2014-2020</a:t>
            </a:r>
          </a:p>
        </p:txBody>
      </p:sp>
      <p:sp useBgFill="1">
        <p:nvSpPr>
          <p:cNvPr id="3" name="Rectángulo 2">
            <a:extLst>
              <a:ext uri="{FF2B5EF4-FFF2-40B4-BE49-F238E27FC236}">
                <a16:creationId xmlns:a16="http://schemas.microsoft.com/office/drawing/2014/main" id="{A8A52833-4B71-4154-AC07-FC57AA652324}"/>
              </a:ext>
            </a:extLst>
          </p:cNvPr>
          <p:cNvSpPr/>
          <p:nvPr/>
        </p:nvSpPr>
        <p:spPr>
          <a:xfrm>
            <a:off x="224749" y="855809"/>
            <a:ext cx="11411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pproved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by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European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Commission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on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3rd June 2015,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with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total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budget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2000" kern="50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es-ES" sz="2000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2000" b="1" kern="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130 M€. 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215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56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total ERDF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54.264.385 €.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CAED07B-7BC0-43EE-8A29-06D2229CC31F}"/>
              </a:ext>
            </a:extLst>
          </p:cNvPr>
          <p:cNvSpPr/>
          <p:nvPr/>
        </p:nvSpPr>
        <p:spPr>
          <a:xfrm>
            <a:off x="2723951" y="2714802"/>
            <a:ext cx="7036736" cy="112191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561748-D50D-48A2-91E2-8296918401B6}"/>
              </a:ext>
            </a:extLst>
          </p:cNvPr>
          <p:cNvSpPr txBox="1"/>
          <p:nvPr/>
        </p:nvSpPr>
        <p:spPr>
          <a:xfrm>
            <a:off x="2432242" y="4391996"/>
            <a:ext cx="88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1"/>
                </a:solidFill>
              </a:rPr>
              <a:t>R&amp;D&amp;I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463F22-E938-4753-90FC-0131C8555A0D}"/>
              </a:ext>
            </a:extLst>
          </p:cNvPr>
          <p:cNvSpPr txBox="1"/>
          <p:nvPr/>
        </p:nvSpPr>
        <p:spPr>
          <a:xfrm>
            <a:off x="3455164" y="4313466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chemeClr val="bg1"/>
                </a:solidFill>
              </a:rPr>
              <a:t>Tourism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F7533A-C0FD-4F81-9102-4E5849D5F40D}"/>
              </a:ext>
            </a:extLst>
          </p:cNvPr>
          <p:cNvSpPr txBox="1"/>
          <p:nvPr/>
        </p:nvSpPr>
        <p:spPr>
          <a:xfrm>
            <a:off x="9458357" y="4230418"/>
            <a:ext cx="246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solidFill>
                  <a:schemeClr val="bg1"/>
                </a:solidFill>
              </a:rPr>
              <a:t>Business </a:t>
            </a:r>
            <a:r>
              <a:rPr lang="es-ES" i="1" dirty="0" err="1">
                <a:solidFill>
                  <a:schemeClr val="bg1"/>
                </a:solidFill>
              </a:rPr>
              <a:t>Activity</a:t>
            </a:r>
            <a:r>
              <a:rPr lang="es-ES" i="1" dirty="0">
                <a:solidFill>
                  <a:schemeClr val="bg1"/>
                </a:solidFill>
              </a:rPr>
              <a:t> in </a:t>
            </a:r>
            <a:r>
              <a:rPr lang="es-ES" i="1" dirty="0" err="1">
                <a:solidFill>
                  <a:schemeClr val="bg1"/>
                </a:solidFill>
              </a:rPr>
              <a:t>the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maritime</a:t>
            </a:r>
            <a:r>
              <a:rPr lang="es-ES" i="1" dirty="0">
                <a:solidFill>
                  <a:schemeClr val="bg1"/>
                </a:solidFill>
              </a:rPr>
              <a:t> sector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7504DBF-7A60-4E3A-9966-15899F1132FD}"/>
              </a:ext>
            </a:extLst>
          </p:cNvPr>
          <p:cNvCxnSpPr/>
          <p:nvPr/>
        </p:nvCxnSpPr>
        <p:spPr>
          <a:xfrm flipH="1">
            <a:off x="5094938" y="4651105"/>
            <a:ext cx="572215" cy="616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C3C5238-1F2E-47FD-8CF3-90D2C283AF81}"/>
              </a:ext>
            </a:extLst>
          </p:cNvPr>
          <p:cNvSpPr txBox="1"/>
          <p:nvPr/>
        </p:nvSpPr>
        <p:spPr>
          <a:xfrm>
            <a:off x="7306927" y="4166690"/>
            <a:ext cx="195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>
                <a:solidFill>
                  <a:schemeClr val="bg1"/>
                </a:solidFill>
              </a:rPr>
              <a:t>Gastronomy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of</a:t>
            </a:r>
            <a:r>
              <a:rPr lang="es-ES" i="1" dirty="0">
                <a:solidFill>
                  <a:schemeClr val="bg1"/>
                </a:solidFill>
              </a:rPr>
              <a:t> Sea </a:t>
            </a:r>
            <a:r>
              <a:rPr lang="es-ES" i="1" dirty="0" err="1">
                <a:solidFill>
                  <a:schemeClr val="bg1"/>
                </a:solidFill>
              </a:rPr>
              <a:t>Products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5EBD212-A7A2-4C2B-BEDA-4DF736A3B20F}"/>
              </a:ext>
            </a:extLst>
          </p:cNvPr>
          <p:cNvSpPr txBox="1"/>
          <p:nvPr/>
        </p:nvSpPr>
        <p:spPr>
          <a:xfrm>
            <a:off x="4653873" y="4319983"/>
            <a:ext cx="255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chemeClr val="bg1"/>
                </a:solidFill>
              </a:rPr>
              <a:t>Desalination</a:t>
            </a:r>
            <a:r>
              <a:rPr lang="es-ES" i="1" dirty="0">
                <a:solidFill>
                  <a:schemeClr val="bg1"/>
                </a:solidFill>
              </a:rPr>
              <a:t> Technologies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7C03B00-9A36-4AF1-9DC9-F0C327BDCCF2}"/>
              </a:ext>
            </a:extLst>
          </p:cNvPr>
          <p:cNvSpPr txBox="1"/>
          <p:nvPr/>
        </p:nvSpPr>
        <p:spPr>
          <a:xfrm>
            <a:off x="365919" y="3996817"/>
            <a:ext cx="230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>
                <a:solidFill>
                  <a:schemeClr val="bg1"/>
                </a:solidFill>
              </a:rPr>
              <a:t>Renewable</a:t>
            </a:r>
            <a:r>
              <a:rPr lang="es-ES" i="1" dirty="0">
                <a:solidFill>
                  <a:schemeClr val="bg1"/>
                </a:solidFill>
              </a:rPr>
              <a:t> </a:t>
            </a:r>
            <a:r>
              <a:rPr lang="es-ES" i="1" dirty="0" err="1">
                <a:solidFill>
                  <a:schemeClr val="bg1"/>
                </a:solidFill>
              </a:rPr>
              <a:t>Energies</a:t>
            </a:r>
            <a:endParaRPr lang="es-ES" i="1" dirty="0">
              <a:solidFill>
                <a:schemeClr val="bg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EBC2A97F-833A-4B41-A322-295AE781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8" y="4955974"/>
            <a:ext cx="3142772" cy="8087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E7D9F36-3314-4188-8616-22F569CE8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140" y="5787003"/>
            <a:ext cx="2199872" cy="81335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891E04A-2580-44B9-B1CB-822742AF0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873" y="4878628"/>
            <a:ext cx="2417128" cy="98396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6E9CF47-14EA-44DB-B645-9C1FAC6D8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914" y="3267386"/>
            <a:ext cx="4802993" cy="4942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CBB2D3B-2E74-4E8C-BD42-7C16EB7AD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903" y="5764673"/>
            <a:ext cx="3252060" cy="7953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363028-C3D4-4DB0-960A-D279EE194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937" y="5025003"/>
            <a:ext cx="3057525" cy="762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A50D50-EADA-4725-8546-55028564FDE8}"/>
              </a:ext>
            </a:extLst>
          </p:cNvPr>
          <p:cNvSpPr/>
          <p:nvPr/>
        </p:nvSpPr>
        <p:spPr>
          <a:xfrm>
            <a:off x="3361947" y="2575798"/>
            <a:ext cx="576074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es-E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es-E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es-E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es-E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Blue </a:t>
            </a:r>
            <a:r>
              <a:rPr lang="es-E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endParaRPr lang="es-E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008" y="5762847"/>
            <a:ext cx="1373943" cy="7564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598DE8-DD63-46DB-B2C9-E6350D3023CF}"/>
              </a:ext>
            </a:extLst>
          </p:cNvPr>
          <p:cNvSpPr txBox="1"/>
          <p:nvPr/>
        </p:nvSpPr>
        <p:spPr>
          <a:xfrm>
            <a:off x="304150" y="320823"/>
            <a:ext cx="1019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PLOCAN</a:t>
            </a:r>
          </a:p>
        </p:txBody>
      </p:sp>
      <p:pic>
        <p:nvPicPr>
          <p:cNvPr id="1028" name="Picture 4" descr="http://plocan.eu/images/Instalaciones/offshore_platform.png">
            <a:extLst>
              <a:ext uri="{FF2B5EF4-FFF2-40B4-BE49-F238E27FC236}">
                <a16:creationId xmlns:a16="http://schemas.microsoft.com/office/drawing/2014/main" id="{98E11C04-9C74-47F9-AB53-1B1D7267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57" y="1296746"/>
            <a:ext cx="2945469" cy="21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ocan.eu/images/Instalaciones/test_site.png">
            <a:extLst>
              <a:ext uri="{FF2B5EF4-FFF2-40B4-BE49-F238E27FC236}">
                <a16:creationId xmlns:a16="http://schemas.microsoft.com/office/drawing/2014/main" id="{2DF42B5D-CA55-43CC-BA29-1EDC5A6B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66" y="1320796"/>
            <a:ext cx="3192094" cy="2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locan.eu/images/Instalaciones/observatory.png">
            <a:extLst>
              <a:ext uri="{FF2B5EF4-FFF2-40B4-BE49-F238E27FC236}">
                <a16:creationId xmlns:a16="http://schemas.microsoft.com/office/drawing/2014/main" id="{255E64CD-65FD-462C-AEA8-F25CFC53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39" y="1297772"/>
            <a:ext cx="2521224" cy="21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B82630-75E0-4E4E-8DC1-DC1C3F14E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004" y="5354268"/>
            <a:ext cx="1733185" cy="6909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70983FE-92ED-4CAF-9FBF-394AD42CD0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138" y="5762847"/>
            <a:ext cx="1914525" cy="4857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F611AAD-82B3-4F0E-9219-F74C8530D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096" y="5635255"/>
            <a:ext cx="1581150" cy="63817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C1D1C3C-4209-41A3-A6B6-1E4CB2D13B52}"/>
              </a:ext>
            </a:extLst>
          </p:cNvPr>
          <p:cNvSpPr/>
          <p:nvPr/>
        </p:nvSpPr>
        <p:spPr>
          <a:xfrm>
            <a:off x="441288" y="1712200"/>
            <a:ext cx="2053290" cy="13509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INSTALLATIONS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855226EC-5E96-4C91-B329-5F05C43E324A}"/>
              </a:ext>
            </a:extLst>
          </p:cNvPr>
          <p:cNvSpPr/>
          <p:nvPr/>
        </p:nvSpPr>
        <p:spPr>
          <a:xfrm>
            <a:off x="455263" y="4451513"/>
            <a:ext cx="2053290" cy="13509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PROJECTS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DC1A52-4F24-4F80-9DD8-6425AFC54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2263" y="4069886"/>
            <a:ext cx="1981200" cy="8096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05730-4231-4874-9E0E-A5E256E5B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7224" y="4035899"/>
            <a:ext cx="1321416" cy="12029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D5D323-03B3-4D1C-B21F-9E40D93E96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5447" y="4171699"/>
            <a:ext cx="1910702" cy="7714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01BACF-43F0-493A-AB7D-A4167CB46B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7083" y="4828523"/>
            <a:ext cx="2032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0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008" y="5762847"/>
            <a:ext cx="1373943" cy="7564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598DE8-DD63-46DB-B2C9-E6350D3023CF}"/>
              </a:ext>
            </a:extLst>
          </p:cNvPr>
          <p:cNvSpPr txBox="1"/>
          <p:nvPr/>
        </p:nvSpPr>
        <p:spPr>
          <a:xfrm>
            <a:off x="304150" y="320823"/>
            <a:ext cx="10199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BIOASIS. PLATFORM FOR BLUE BIOTECHNOLOGY AND AQUACULTURE </a:t>
            </a:r>
          </a:p>
        </p:txBody>
      </p:sp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CAFEA8B6-33C8-45C8-A853-BD5433D3D835}"/>
              </a:ext>
            </a:extLst>
          </p:cNvPr>
          <p:cNvSpPr/>
          <p:nvPr/>
        </p:nvSpPr>
        <p:spPr>
          <a:xfrm>
            <a:off x="466895" y="1180097"/>
            <a:ext cx="86026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Initiative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Canary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Regional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Gran Canaria Insular </a:t>
            </a:r>
            <a:b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Council and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 Palmas de Gran Canaria. 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marine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biotechnology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aquaculture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903A83-3DDE-4246-A656-4BB566E91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287" y="2456493"/>
            <a:ext cx="1423645" cy="12026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046DB5-30AD-4D98-AF9D-CE8E6CBF1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48" y="2538693"/>
            <a:ext cx="2802573" cy="9500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E4E0DD-17C3-4D09-B340-EDA722912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31" y="2582745"/>
            <a:ext cx="2509260" cy="9027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369EE6-179A-4E61-AAC0-BCA74D02B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257" y="2538693"/>
            <a:ext cx="2219325" cy="10382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4818407-8FC8-4119-947B-948521539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931" y="3877162"/>
            <a:ext cx="9360435" cy="26421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70268A6-D8F1-46C8-8A8B-BEEEB8F47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6480" y="700886"/>
            <a:ext cx="1887257" cy="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7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008" y="5762847"/>
            <a:ext cx="1373943" cy="7564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598DE8-DD63-46DB-B2C9-E6350D3023CF}"/>
              </a:ext>
            </a:extLst>
          </p:cNvPr>
          <p:cNvSpPr txBox="1"/>
          <p:nvPr/>
        </p:nvSpPr>
        <p:spPr>
          <a:xfrm>
            <a:off x="304150" y="320823"/>
            <a:ext cx="1142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BIOASIS. PLATFORM FOR BLUE BIOTECHNOLOGY AND AQUACULTURE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53A501D-94E1-4C9D-AA39-B3B7FFD0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5" y="1637683"/>
            <a:ext cx="5388661" cy="15193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E7914E8-5339-4DAA-9A5D-3AB704AAA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15" y="4206777"/>
            <a:ext cx="5388661" cy="16917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E92C4D-B058-4947-B466-A2FDC32E8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697" y="1596434"/>
            <a:ext cx="5293200" cy="15441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F1C8235-135D-4730-9D90-9050E2D5E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219" y="4178757"/>
            <a:ext cx="3261732" cy="153609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01FFCF7-69D5-4D94-A251-BBC6DAA6D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697" y="5139422"/>
            <a:ext cx="3121831" cy="14359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D16C61-3EFF-4D10-BA69-0B7AC726D022}"/>
              </a:ext>
            </a:extLst>
          </p:cNvPr>
          <p:cNvSpPr txBox="1"/>
          <p:nvPr/>
        </p:nvSpPr>
        <p:spPr>
          <a:xfrm>
            <a:off x="771835" y="3497246"/>
            <a:ext cx="52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INCUBATION AND EXPERIMENTATION AREA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9BE631-1E8B-428E-95F8-186C20577DEF}"/>
              </a:ext>
            </a:extLst>
          </p:cNvPr>
          <p:cNvSpPr txBox="1"/>
          <p:nvPr/>
        </p:nvSpPr>
        <p:spPr>
          <a:xfrm>
            <a:off x="791852" y="1056197"/>
            <a:ext cx="472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SCIENTIFIC RESEARCH AREA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52CFF5-501D-4520-A950-F45D6328BE0B}"/>
              </a:ext>
            </a:extLst>
          </p:cNvPr>
          <p:cNvSpPr txBox="1"/>
          <p:nvPr/>
        </p:nvSpPr>
        <p:spPr>
          <a:xfrm>
            <a:off x="6433873" y="3389535"/>
            <a:ext cx="57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TECHNOLOGICAL DEVELOPMENT AND INDUSTRIALIZATION AREA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3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885" y="6096324"/>
            <a:ext cx="1207115" cy="6646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1D1E2D7-7F70-4BFA-A871-BE3AD06E7AAB}"/>
              </a:ext>
            </a:extLst>
          </p:cNvPr>
          <p:cNvSpPr txBox="1"/>
          <p:nvPr/>
        </p:nvSpPr>
        <p:spPr>
          <a:xfrm>
            <a:off x="424206" y="320511"/>
            <a:ext cx="1104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OFF-SHORE WIND ENERGY IN THE CANARY ISLANDS.</a:t>
            </a:r>
          </a:p>
          <a:p>
            <a:r>
              <a:rPr lang="es-ES" sz="2800" b="1" u="sng" dirty="0">
                <a:solidFill>
                  <a:schemeClr val="bg1"/>
                </a:solidFill>
              </a:rPr>
              <a:t>ESTEYCO PROTOTYPE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DA41C7-8E37-48AC-8CA5-C4F78058B03F}"/>
              </a:ext>
            </a:extLst>
          </p:cNvPr>
          <p:cNvSpPr/>
          <p:nvPr/>
        </p:nvSpPr>
        <p:spPr>
          <a:xfrm>
            <a:off x="403874" y="1274618"/>
            <a:ext cx="109842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Design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off-shore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wind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tower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based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a concrete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structure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can be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fully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mounted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onshore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main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objetive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construction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off-shore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tower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a 5MW turbine at 30 m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depth</a:t>
            </a:r>
            <a:endParaRPr lang="es-E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●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Prototype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cofinanced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European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Commission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(“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Horizon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H2020”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programme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)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through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two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differentiated</a:t>
            </a:r>
            <a:r>
              <a:rPr lang="es-ES" sz="2000">
                <a:solidFill>
                  <a:schemeClr val="bg1"/>
                </a:solidFill>
                <a:latin typeface="Calibri" panose="020F0502020204030204" pitchFamily="34" charset="0"/>
              </a:rPr>
              <a:t>, but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connected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projects</a:t>
            </a:r>
            <a:r>
              <a:rPr lang="es-ES" sz="2000" dirty="0">
                <a:solidFill>
                  <a:schemeClr val="bg1"/>
                </a:solidFill>
                <a:latin typeface="Calibri" panose="020F0502020204030204" pitchFamily="34" charset="0"/>
              </a:rPr>
              <a:t> (H2020 SME ELISA and H2020 LC3 ELICAN)</a:t>
            </a:r>
            <a:endParaRPr lang="es-ES" sz="2000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DD71CAF-9334-47E4-B6F3-06069745F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1" y="3510682"/>
            <a:ext cx="3790829" cy="27979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3E4A44-D608-42F3-B234-E78752679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706" y="3510682"/>
            <a:ext cx="2664740" cy="28200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07711C-B862-4C8C-AF2E-1CD520915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93" y="3500610"/>
            <a:ext cx="3715607" cy="27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12DB05-7067-46C5-8C10-1B185FC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80" y="5673580"/>
            <a:ext cx="1536071" cy="8457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1D1E2D7-7F70-4BFA-A871-BE3AD06E7AAB}"/>
              </a:ext>
            </a:extLst>
          </p:cNvPr>
          <p:cNvSpPr txBox="1"/>
          <p:nvPr/>
        </p:nvSpPr>
        <p:spPr>
          <a:xfrm>
            <a:off x="424206" y="320511"/>
            <a:ext cx="11454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OFF-SHORE WIND ENERGY IN THE CANARY ISLANDS</a:t>
            </a:r>
            <a:r>
              <a:rPr lang="es-ES" sz="2800" b="1" u="sng" dirty="0">
                <a:solidFill>
                  <a:schemeClr val="bg1"/>
                </a:solidFill>
              </a:rPr>
              <a:t>. FROM THE PROTOTYPE TO THE EXPERIMENTAL PLATFORM</a:t>
            </a: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DA41C7-8E37-48AC-8CA5-C4F78058B03F}"/>
              </a:ext>
            </a:extLst>
          </p:cNvPr>
          <p:cNvSpPr/>
          <p:nvPr/>
        </p:nvSpPr>
        <p:spPr>
          <a:xfrm>
            <a:off x="301844" y="1242719"/>
            <a:ext cx="1028506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marine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Aquaculture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marine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Erosion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anti-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scour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Sea vs.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infrastructures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new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Off-shore PV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A87612-A585-438C-ACCD-B8AA9DF4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0" y="3461578"/>
            <a:ext cx="4806340" cy="320579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CEF1A8D-5B86-4FC1-AE98-2FBFC802D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00" y="3461578"/>
            <a:ext cx="4743276" cy="31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431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624</TotalTime>
  <Words>426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SimSun</vt:lpstr>
      <vt:lpstr>Calibri</vt:lpstr>
      <vt:lpstr>Corbel</vt:lpstr>
      <vt:lpstr>Base</vt:lpstr>
      <vt:lpstr>BLUE ECONOMY IN THE CANARY ISLANDS: an OPPORTUNIty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EÓLICA EN CANARIAS, UNA META ALCANZABLE</dc:title>
  <dc:creator>GUAYARMINA ELISA PEÑA GARCIA</dc:creator>
  <cp:lastModifiedBy>EVA FARIÑA ESPINOSA</cp:lastModifiedBy>
  <cp:revision>56</cp:revision>
  <dcterms:created xsi:type="dcterms:W3CDTF">2018-06-19T08:09:51Z</dcterms:created>
  <dcterms:modified xsi:type="dcterms:W3CDTF">2018-06-25T09:45:45Z</dcterms:modified>
</cp:coreProperties>
</file>