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86" r:id="rId2"/>
    <p:sldId id="358" r:id="rId3"/>
    <p:sldId id="338" r:id="rId4"/>
    <p:sldId id="392" r:id="rId5"/>
    <p:sldId id="360" r:id="rId6"/>
    <p:sldId id="378" r:id="rId7"/>
    <p:sldId id="364" r:id="rId8"/>
    <p:sldId id="375" r:id="rId9"/>
    <p:sldId id="381" r:id="rId10"/>
    <p:sldId id="393" r:id="rId11"/>
    <p:sldId id="382" r:id="rId12"/>
    <p:sldId id="383" r:id="rId13"/>
    <p:sldId id="367" r:id="rId14"/>
    <p:sldId id="386" r:id="rId15"/>
    <p:sldId id="385" r:id="rId16"/>
    <p:sldId id="388" r:id="rId17"/>
    <p:sldId id="357" r:id="rId1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D685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551" autoAdjust="0"/>
  </p:normalViewPr>
  <p:slideViewPr>
    <p:cSldViewPr>
      <p:cViewPr>
        <p:scale>
          <a:sx n="60" d="100"/>
          <a:sy n="60" d="100"/>
        </p:scale>
        <p:origin x="-1456" y="-144"/>
      </p:cViewPr>
      <p:guideLst>
        <p:guide orient="horz" pos="2160"/>
        <p:guide pos="2880"/>
      </p:guideLst>
    </p:cSldViewPr>
  </p:slideViewPr>
  <p:outlineViewPr>
    <p:cViewPr>
      <p:scale>
        <a:sx n="33" d="100"/>
        <a:sy n="33" d="100"/>
      </p:scale>
      <p:origin x="0" y="408"/>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8DC4884-700C-4CDF-99C6-73467C88B394}" type="datetimeFigureOut">
              <a:rPr lang="fr-FR" smtClean="0"/>
              <a:t>25/06/2018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4AF151-6DE6-4C36-8C5C-BDA2692665A2}" type="slidenum">
              <a:rPr lang="fr-FR" smtClean="0"/>
              <a:t>‹N°›</a:t>
            </a:fld>
            <a:endParaRPr lang="fr-FR"/>
          </a:p>
        </p:txBody>
      </p:sp>
    </p:spTree>
    <p:extLst>
      <p:ext uri="{BB962C8B-B14F-4D97-AF65-F5344CB8AC3E}">
        <p14:creationId xmlns:p14="http://schemas.microsoft.com/office/powerpoint/2010/main" val="157917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communication is about participative methods involving fishermen in the case of moored fish aggregating devices</a:t>
            </a:r>
            <a:endParaRPr lang="fr-FR" dirty="0"/>
          </a:p>
        </p:txBody>
      </p:sp>
      <p:sp>
        <p:nvSpPr>
          <p:cNvPr id="4" name="Espace réservé du numéro de diapositive 3"/>
          <p:cNvSpPr>
            <a:spLocks noGrp="1"/>
          </p:cNvSpPr>
          <p:nvPr>
            <p:ph type="sldNum" sz="quarter" idx="10"/>
          </p:nvPr>
        </p:nvSpPr>
        <p:spPr/>
        <p:txBody>
          <a:bodyPr/>
          <a:lstStyle/>
          <a:p>
            <a:fld id="{224AF151-6DE6-4C36-8C5C-BDA2692665A2}" type="slidenum">
              <a:rPr lang="fr-FR" smtClean="0"/>
              <a:t>1</a:t>
            </a:fld>
            <a:endParaRPr lang="fr-FR"/>
          </a:p>
        </p:txBody>
      </p:sp>
    </p:spTree>
    <p:extLst>
      <p:ext uri="{BB962C8B-B14F-4D97-AF65-F5344CB8AC3E}">
        <p14:creationId xmlns:p14="http://schemas.microsoft.com/office/powerpoint/2010/main" val="326203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4AF151-6DE6-4C36-8C5C-BDA2692665A2}" type="slidenum">
              <a:rPr lang="fr-FR" smtClean="0"/>
              <a:t>6</a:t>
            </a:fld>
            <a:endParaRPr lang="fr-FR"/>
          </a:p>
        </p:txBody>
      </p:sp>
    </p:spTree>
    <p:extLst>
      <p:ext uri="{BB962C8B-B14F-4D97-AF65-F5344CB8AC3E}">
        <p14:creationId xmlns:p14="http://schemas.microsoft.com/office/powerpoint/2010/main" val="159921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96D54A-F7A7-4520-AD6A-9AD613DDB0B7}" type="slidenum">
              <a:rPr lang="fr-FR" altLang="fr-FR" sz="1200" smtClean="0"/>
              <a:pPr eaLnBrk="1" hangingPunct="1"/>
              <a:t>7</a:t>
            </a:fld>
            <a:endParaRPr lang="fr-FR" altLang="fr-FR" sz="1200" smtClean="0"/>
          </a:p>
        </p:txBody>
      </p:sp>
      <p:sp>
        <p:nvSpPr>
          <p:cNvPr id="4505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ltLang="fr-FR"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sz="1200" baseline="0" dirty="0" smtClean="0"/>
              <a:t>One of the output of </a:t>
            </a:r>
            <a:r>
              <a:rPr lang="fr-FR" altLang="fr-FR" sz="1200" baseline="0" dirty="0" err="1" smtClean="0"/>
              <a:t>this</a:t>
            </a:r>
            <a:r>
              <a:rPr lang="fr-FR" altLang="fr-FR" sz="1200" baseline="0" dirty="0" smtClean="0"/>
              <a:t> </a:t>
            </a:r>
            <a:r>
              <a:rPr lang="fr-FR" altLang="fr-FR" sz="1200" baseline="0" dirty="0" err="1" smtClean="0"/>
              <a:t>project</a:t>
            </a:r>
            <a:r>
              <a:rPr lang="fr-FR" altLang="fr-FR" sz="1200" baseline="0" dirty="0" smtClean="0"/>
              <a:t> </a:t>
            </a:r>
            <a:r>
              <a:rPr lang="fr-FR" altLang="fr-FR" sz="1200" baseline="0" dirty="0" err="1" smtClean="0"/>
              <a:t>is</a:t>
            </a:r>
            <a:r>
              <a:rPr lang="fr-FR" altLang="fr-FR" sz="1200" baseline="0" dirty="0" smtClean="0"/>
              <a:t> a collaborative </a:t>
            </a:r>
            <a:r>
              <a:rPr lang="fr-FR" altLang="fr-FR" sz="1200" baseline="0" dirty="0" err="1" smtClean="0"/>
              <a:t>website</a:t>
            </a:r>
            <a:r>
              <a:rPr lang="fr-FR" altLang="fr-FR" sz="1200" baseline="0" dirty="0" smtClean="0"/>
              <a:t>. This </a:t>
            </a:r>
            <a:r>
              <a:rPr lang="fr-FR" altLang="fr-FR" sz="1200" baseline="0" dirty="0" err="1" smtClean="0"/>
              <a:t>website</a:t>
            </a:r>
            <a:r>
              <a:rPr lang="fr-FR" altLang="fr-FR" sz="1200" baseline="0" dirty="0" smtClean="0"/>
              <a:t> </a:t>
            </a:r>
            <a:r>
              <a:rPr lang="fr-FR" altLang="fr-FR" sz="1200" baseline="0" dirty="0" err="1" smtClean="0"/>
              <a:t>includes</a:t>
            </a:r>
            <a:r>
              <a:rPr lang="fr-FR" altLang="fr-FR" sz="1200" baseline="0" dirty="0" smtClean="0"/>
              <a:t> a trip </a:t>
            </a:r>
            <a:r>
              <a:rPr lang="fr-FR" altLang="fr-FR" sz="1200" baseline="0" dirty="0" err="1" smtClean="0"/>
              <a:t>visualization</a:t>
            </a:r>
            <a:r>
              <a:rPr lang="fr-FR" altLang="fr-FR" sz="1200" baseline="0" dirty="0" smtClean="0"/>
              <a:t> software </a:t>
            </a:r>
            <a:r>
              <a:rPr lang="fr-FR" altLang="fr-FR" sz="1200" baseline="0" dirty="0" err="1" smtClean="0"/>
              <a:t>which</a:t>
            </a:r>
            <a:r>
              <a:rPr lang="fr-FR" altLang="fr-FR" sz="1200" baseline="0" dirty="0" smtClean="0"/>
              <a:t> </a:t>
            </a:r>
            <a:r>
              <a:rPr lang="fr-FR" altLang="fr-FR" sz="1200" baseline="0" dirty="0" err="1" smtClean="0"/>
              <a:t>is</a:t>
            </a:r>
            <a:r>
              <a:rPr lang="fr-FR" altLang="fr-FR" sz="1200" baseline="0" dirty="0" smtClean="0"/>
              <a:t> </a:t>
            </a:r>
            <a:r>
              <a:rPr lang="fr-FR" altLang="fr-FR" sz="1200" baseline="0" dirty="0" err="1" smtClean="0"/>
              <a:t>still</a:t>
            </a:r>
            <a:r>
              <a:rPr lang="fr-FR" altLang="fr-FR" sz="1200" baseline="0" dirty="0" smtClean="0"/>
              <a:t> </a:t>
            </a:r>
            <a:r>
              <a:rPr lang="fr-FR" altLang="fr-FR" sz="1200" baseline="0" dirty="0" err="1" smtClean="0"/>
              <a:t>under</a:t>
            </a:r>
            <a:r>
              <a:rPr lang="fr-FR" altLang="fr-FR" sz="1200" baseline="0" dirty="0" smtClean="0"/>
              <a:t> </a:t>
            </a:r>
            <a:r>
              <a:rPr lang="fr-FR" altLang="fr-FR" sz="1200" baseline="0" dirty="0" err="1" smtClean="0"/>
              <a:t>progress</a:t>
            </a:r>
            <a:endParaRPr lang="fr-FR" altLang="fr-FR" sz="1200" baseline="0" dirty="0" smtClean="0"/>
          </a:p>
          <a:p>
            <a:r>
              <a:rPr lang="fr-FR" dirty="0" err="1" smtClean="0"/>
              <a:t>Here</a:t>
            </a:r>
            <a:r>
              <a:rPr lang="fr-FR" dirty="0" smtClean="0"/>
              <a:t> </a:t>
            </a:r>
            <a:r>
              <a:rPr lang="fr-FR" dirty="0" err="1" smtClean="0"/>
              <a:t>is</a:t>
            </a:r>
            <a:r>
              <a:rPr lang="fr-FR" dirty="0" smtClean="0"/>
              <a:t> a </a:t>
            </a:r>
            <a:r>
              <a:rPr lang="fr-FR" dirty="0" err="1" smtClean="0"/>
              <a:t>video</a:t>
            </a:r>
            <a:r>
              <a:rPr lang="fr-FR" dirty="0" smtClean="0"/>
              <a:t> of a</a:t>
            </a:r>
            <a:r>
              <a:rPr lang="fr-FR" baseline="0" dirty="0" smtClean="0"/>
              <a:t> </a:t>
            </a:r>
            <a:r>
              <a:rPr lang="fr-FR" baseline="0" dirty="0" err="1" smtClean="0"/>
              <a:t>selected</a:t>
            </a:r>
            <a:r>
              <a:rPr lang="fr-FR" baseline="0" dirty="0" smtClean="0"/>
              <a:t> trip </a:t>
            </a:r>
            <a:r>
              <a:rPr lang="fr-FR" baseline="0" dirty="0" err="1" smtClean="0"/>
              <a:t>we</a:t>
            </a:r>
            <a:r>
              <a:rPr lang="fr-FR" baseline="0" dirty="0" smtClean="0"/>
              <a:t> </a:t>
            </a:r>
            <a:r>
              <a:rPr lang="fr-FR" baseline="0" dirty="0" err="1" smtClean="0"/>
              <a:t>can</a:t>
            </a:r>
            <a:r>
              <a:rPr lang="fr-FR" baseline="0" dirty="0" smtClean="0"/>
              <a:t> go </a:t>
            </a:r>
            <a:r>
              <a:rPr lang="fr-FR" baseline="0" dirty="0" err="1" smtClean="0"/>
              <a:t>through</a:t>
            </a:r>
            <a:r>
              <a:rPr lang="fr-FR" baseline="0" dirty="0" smtClean="0"/>
              <a:t> </a:t>
            </a:r>
            <a:r>
              <a:rPr lang="fr-FR" baseline="0" dirty="0" err="1" smtClean="0"/>
              <a:t>without</a:t>
            </a:r>
            <a:r>
              <a:rPr lang="fr-FR" baseline="0" dirty="0" smtClean="0"/>
              <a:t> </a:t>
            </a:r>
            <a:r>
              <a:rPr lang="fr-FR" baseline="0" dirty="0" err="1" smtClean="0"/>
              <a:t>many</a:t>
            </a:r>
            <a:r>
              <a:rPr lang="fr-FR" baseline="0" dirty="0" smtClean="0"/>
              <a:t> </a:t>
            </a:r>
            <a:r>
              <a:rPr lang="fr-FR" baseline="0" dirty="0" err="1" smtClean="0"/>
              <a:t>comments</a:t>
            </a:r>
            <a:endParaRPr lang="fr-FR" dirty="0"/>
          </a:p>
        </p:txBody>
      </p:sp>
      <p:sp>
        <p:nvSpPr>
          <p:cNvPr id="4" name="Espace réservé du numéro de diapositive 3"/>
          <p:cNvSpPr>
            <a:spLocks noGrp="1"/>
          </p:cNvSpPr>
          <p:nvPr>
            <p:ph type="sldNum" sz="quarter" idx="10"/>
          </p:nvPr>
        </p:nvSpPr>
        <p:spPr/>
        <p:txBody>
          <a:bodyPr/>
          <a:lstStyle/>
          <a:p>
            <a:fld id="{224AF151-6DE6-4C36-8C5C-BDA2692665A2}" type="slidenum">
              <a:rPr lang="fr-FR" smtClean="0"/>
              <a:t>8</a:t>
            </a:fld>
            <a:endParaRPr lang="fr-FR"/>
          </a:p>
        </p:txBody>
      </p:sp>
    </p:spTree>
    <p:extLst>
      <p:ext uri="{BB962C8B-B14F-4D97-AF65-F5344CB8AC3E}">
        <p14:creationId xmlns:p14="http://schemas.microsoft.com/office/powerpoint/2010/main" val="159921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4AF151-6DE6-4C36-8C5C-BDA2692665A2}" type="slidenum">
              <a:rPr lang="fr-FR" smtClean="0"/>
              <a:t>10</a:t>
            </a:fld>
            <a:endParaRPr lang="fr-FR"/>
          </a:p>
        </p:txBody>
      </p:sp>
    </p:spTree>
    <p:extLst>
      <p:ext uri="{BB962C8B-B14F-4D97-AF65-F5344CB8AC3E}">
        <p14:creationId xmlns:p14="http://schemas.microsoft.com/office/powerpoint/2010/main" val="159921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dirty="0" smtClean="0">
                <a:solidFill>
                  <a:srgbClr val="003399"/>
                </a:solidFill>
                <a:latin typeface="Arial" charset="0"/>
                <a:cs typeface="Arial" charset="0"/>
              </a:rPr>
              <a:t>Develop  sampling approaches &amp; models for the assessment of demersal fisheries (dedicated projects involving all ORs)</a:t>
            </a:r>
          </a:p>
          <a:p>
            <a:pPr algn="ctr">
              <a:spcBef>
                <a:spcPct val="50000"/>
              </a:spcBef>
            </a:pPr>
            <a:r>
              <a:rPr lang="en-US" altLang="fr-FR" b="1" dirty="0" smtClean="0">
                <a:solidFill>
                  <a:srgbClr val="003399"/>
                </a:solidFill>
                <a:latin typeface="Arial" charset="0"/>
                <a:cs typeface="Arial" charset="0"/>
              </a:rPr>
              <a:t>Quantitative assessments of the most abundant species in the catches failed to diagnose overexploitation that threatened growth potential (</a:t>
            </a:r>
            <a:r>
              <a:rPr lang="en-US" altLang="fr-FR" b="1" dirty="0" err="1" smtClean="0">
                <a:solidFill>
                  <a:srgbClr val="003399"/>
                </a:solidFill>
                <a:latin typeface="Arial" charset="0"/>
                <a:cs typeface="Arial" charset="0"/>
              </a:rPr>
              <a:t>Gobert</a:t>
            </a:r>
            <a:r>
              <a:rPr lang="en-US" altLang="fr-FR" b="1" dirty="0" smtClean="0">
                <a:solidFill>
                  <a:srgbClr val="003399"/>
                </a:solidFill>
                <a:latin typeface="Arial" charset="0"/>
                <a:cs typeface="Arial" charset="0"/>
              </a:rPr>
              <a:t>, 1989). This is probably due to the fact that these species dominate catches precisely because their average size is compatible with the selectivity of the fishing gear used, whereas the possible overexploitation of rare or absent species in catches is more difficult to implement. evidence. This is the case for most large species (including some </a:t>
            </a:r>
            <a:r>
              <a:rPr lang="en-US" altLang="fr-FR" b="1" dirty="0" err="1" smtClean="0">
                <a:solidFill>
                  <a:srgbClr val="003399"/>
                </a:solidFill>
                <a:latin typeface="Arial" charset="0"/>
                <a:cs typeface="Arial" charset="0"/>
              </a:rPr>
              <a:t>Serranidae</a:t>
            </a:r>
            <a:r>
              <a:rPr lang="en-US" altLang="fr-FR" b="1" dirty="0" smtClean="0">
                <a:solidFill>
                  <a:srgbClr val="003399"/>
                </a:solidFill>
                <a:latin typeface="Arial" charset="0"/>
                <a:cs typeface="Arial" charset="0"/>
              </a:rPr>
              <a:t> and </a:t>
            </a:r>
            <a:r>
              <a:rPr lang="en-US" altLang="fr-FR" b="1" dirty="0" err="1" smtClean="0">
                <a:solidFill>
                  <a:srgbClr val="003399"/>
                </a:solidFill>
                <a:latin typeface="Arial" charset="0"/>
                <a:cs typeface="Arial" charset="0"/>
              </a:rPr>
              <a:t>Scaridae</a:t>
            </a:r>
            <a:r>
              <a:rPr lang="en-US" altLang="fr-FR" b="1" dirty="0" smtClean="0">
                <a:solidFill>
                  <a:srgbClr val="003399"/>
                </a:solidFill>
                <a:latin typeface="Arial" charset="0"/>
                <a:cs typeface="Arial" charset="0"/>
              </a:rPr>
              <a:t>), which are now practically non-existent in the fishery. Fishing pressure thus determines the composition of a multispecies stock (relative abundance of species), in the same way that it determines the size structure of a monospecific stock (</a:t>
            </a:r>
            <a:r>
              <a:rPr lang="en-US" altLang="fr-FR" b="1" dirty="0" err="1" smtClean="0">
                <a:solidFill>
                  <a:srgbClr val="003399"/>
                </a:solidFill>
                <a:latin typeface="Arial" charset="0"/>
                <a:cs typeface="Arial" charset="0"/>
              </a:rPr>
              <a:t>Gobert</a:t>
            </a:r>
            <a:r>
              <a:rPr lang="en-US" altLang="fr-FR" b="1" dirty="0" smtClean="0">
                <a:solidFill>
                  <a:srgbClr val="003399"/>
                </a:solidFill>
                <a:latin typeface="Arial" charset="0"/>
                <a:cs typeface="Arial" charset="0"/>
              </a:rPr>
              <a:t> and </a:t>
            </a:r>
            <a:r>
              <a:rPr lang="en-US" altLang="fr-FR" b="1" dirty="0" err="1" smtClean="0">
                <a:solidFill>
                  <a:srgbClr val="003399"/>
                </a:solidFill>
                <a:latin typeface="Arial" charset="0"/>
                <a:cs typeface="Arial" charset="0"/>
              </a:rPr>
              <a:t>Reynal</a:t>
            </a:r>
            <a:r>
              <a:rPr lang="en-US" altLang="fr-FR" b="1" dirty="0" smtClean="0">
                <a:solidFill>
                  <a:srgbClr val="003399"/>
                </a:solidFill>
                <a:latin typeface="Arial" charset="0"/>
                <a:cs typeface="Arial" charset="0"/>
              </a:rPr>
              <a:t>, 2002).</a:t>
            </a:r>
          </a:p>
          <a:p>
            <a:pPr algn="ctr">
              <a:spcBef>
                <a:spcPct val="50000"/>
              </a:spcBef>
            </a:pPr>
            <a:r>
              <a:rPr lang="en-US" altLang="fr-FR" b="1" dirty="0" smtClean="0">
                <a:solidFill>
                  <a:srgbClr val="003399"/>
                </a:solidFill>
                <a:latin typeface="Arial" charset="0"/>
                <a:cs typeface="Arial" charset="0"/>
              </a:rPr>
              <a:t>How to determine the mesh size of the gear and the optimal catch size to obtain a maximum sustainable yield of this set of species?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fr-FR" dirty="0" smtClean="0">
              <a:solidFill>
                <a:srgbClr val="003399"/>
              </a:solidFill>
              <a:latin typeface="Arial"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224AF151-6DE6-4C36-8C5C-BDA2692665A2}" type="slidenum">
              <a:rPr lang="fr-FR" smtClean="0"/>
              <a:t>12</a:t>
            </a:fld>
            <a:endParaRPr lang="fr-FR"/>
          </a:p>
        </p:txBody>
      </p:sp>
    </p:spTree>
    <p:extLst>
      <p:ext uri="{BB962C8B-B14F-4D97-AF65-F5344CB8AC3E}">
        <p14:creationId xmlns:p14="http://schemas.microsoft.com/office/powerpoint/2010/main" val="397380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4AF151-6DE6-4C36-8C5C-BDA2692665A2}" type="slidenum">
              <a:rPr lang="fr-FR" smtClean="0"/>
              <a:t>14</a:t>
            </a:fld>
            <a:endParaRPr lang="fr-FR"/>
          </a:p>
        </p:txBody>
      </p:sp>
    </p:spTree>
    <p:extLst>
      <p:ext uri="{BB962C8B-B14F-4D97-AF65-F5344CB8AC3E}">
        <p14:creationId xmlns:p14="http://schemas.microsoft.com/office/powerpoint/2010/main" val="159921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4AF151-6DE6-4C36-8C5C-BDA2692665A2}" type="slidenum">
              <a:rPr lang="fr-FR" smtClean="0"/>
              <a:t>16</a:t>
            </a:fld>
            <a:endParaRPr lang="fr-FR"/>
          </a:p>
        </p:txBody>
      </p:sp>
    </p:spTree>
    <p:extLst>
      <p:ext uri="{BB962C8B-B14F-4D97-AF65-F5344CB8AC3E}">
        <p14:creationId xmlns:p14="http://schemas.microsoft.com/office/powerpoint/2010/main" val="159921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4AF151-6DE6-4C36-8C5C-BDA2692665A2}" type="slidenum">
              <a:rPr lang="fr-FR" smtClean="0"/>
              <a:t>17</a:t>
            </a:fld>
            <a:endParaRPr lang="fr-FR"/>
          </a:p>
        </p:txBody>
      </p:sp>
    </p:spTree>
    <p:extLst>
      <p:ext uri="{BB962C8B-B14F-4D97-AF65-F5344CB8AC3E}">
        <p14:creationId xmlns:p14="http://schemas.microsoft.com/office/powerpoint/2010/main" val="159921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509515-E2A1-473B-9EFE-DAA2EB286894}" type="datetime1">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107813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283460-6B52-403D-B3C1-1F130FC660D3}" type="datetime1">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73109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F5047E-B42A-4CA3-BEE3-5B1E94A7395E}" type="datetime1">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227312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A6DF22-5B96-43E0-8009-14113F142819}" type="datetime1">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49079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2EB52A5-041C-42C2-AE07-04F0BC6FF4F8}" type="datetime1">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213354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7B24DA6-BE3E-4009-A22B-8E70C02D1B56}" type="datetime1">
              <a:rPr lang="fr-FR" smtClean="0"/>
              <a:t>25/06/2018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93476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4295D98-6436-4ECC-941E-A2FC1B55E44D}" type="datetime1">
              <a:rPr lang="fr-FR" smtClean="0"/>
              <a:t>25/06/2018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155104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D9121CA-DE4F-4359-9C2F-A0718C48A304}" type="datetime1">
              <a:rPr lang="fr-FR" smtClean="0"/>
              <a:t>25/06/2018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354320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45D0CD-5F95-4847-94F2-B8FE2C992108}" type="datetime1">
              <a:rPr lang="fr-FR" smtClean="0"/>
              <a:t>25/06/2018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428004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B3488EA-CB88-49AB-B1FC-187DD0DEA7BA}" type="datetime1">
              <a:rPr lang="fr-FR" smtClean="0"/>
              <a:t>25/06/2018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109217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0D3A841-9333-41B1-9A59-78399F2E443C}" type="datetime1">
              <a:rPr lang="fr-FR" smtClean="0"/>
              <a:t>25/06/2018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E44974-D6A6-4102-90EB-9A67BE09BA6D}" type="slidenum">
              <a:rPr lang="fr-FR" smtClean="0"/>
              <a:t>‹N°›</a:t>
            </a:fld>
            <a:endParaRPr lang="fr-FR"/>
          </a:p>
        </p:txBody>
      </p:sp>
    </p:spTree>
    <p:extLst>
      <p:ext uri="{BB962C8B-B14F-4D97-AF65-F5344CB8AC3E}">
        <p14:creationId xmlns:p14="http://schemas.microsoft.com/office/powerpoint/2010/main" val="349371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B391F-BBAC-451E-82DA-3F30B57A200F}" type="datetime1">
              <a:rPr lang="fr-FR" smtClean="0"/>
              <a:t>25/06/2018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44974-D6A6-4102-90EB-9A67BE09BA6D}" type="slidenum">
              <a:rPr lang="fr-FR" smtClean="0"/>
              <a:t>‹N°›</a:t>
            </a:fld>
            <a:endParaRPr lang="fr-FR"/>
          </a:p>
        </p:txBody>
      </p:sp>
    </p:spTree>
    <p:extLst>
      <p:ext uri="{BB962C8B-B14F-4D97-AF65-F5344CB8AC3E}">
        <p14:creationId xmlns:p14="http://schemas.microsoft.com/office/powerpoint/2010/main" val="3499903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jpeg"/><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emf"/></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91264" cy="4536504"/>
          </a:xfrm>
          <a:solidFill>
            <a:schemeClr val="bg1">
              <a:lumMod val="95000"/>
            </a:schemeClr>
          </a:solidFill>
        </p:spPr>
        <p:txBody>
          <a:bodyPr>
            <a:normAutofit/>
          </a:bodyPr>
          <a:lstStyle/>
          <a:p>
            <a:pPr marL="0" indent="0" algn="ctr">
              <a:buNone/>
            </a:pPr>
            <a:endParaRPr lang="en-US" sz="3600" dirty="0" smtClean="0">
              <a:solidFill>
                <a:schemeClr val="tx2"/>
              </a:solidFill>
              <a:latin typeface="Trebuchet MS" pitchFamily="34" charset="0"/>
              <a:cs typeface="Arial" charset="0"/>
            </a:endParaRPr>
          </a:p>
          <a:p>
            <a:pPr marL="0" indent="0" algn="ctr">
              <a:buNone/>
            </a:pPr>
            <a:r>
              <a:rPr lang="en-US" sz="3600" dirty="0" smtClean="0">
                <a:solidFill>
                  <a:schemeClr val="tx2"/>
                </a:solidFill>
                <a:latin typeface="Trebuchet MS" pitchFamily="34" charset="0"/>
                <a:cs typeface="Arial" charset="0"/>
              </a:rPr>
              <a:t>Perspective for improving assessment of small-scale fisheries in ORs</a:t>
            </a:r>
            <a:endParaRPr lang="en-US" sz="2800" dirty="0" smtClean="0">
              <a:solidFill>
                <a:schemeClr val="tx2"/>
              </a:solidFill>
              <a:latin typeface="Trebuchet MS" pitchFamily="34" charset="0"/>
              <a:cs typeface="Arial" charset="0"/>
            </a:endParaRPr>
          </a:p>
          <a:p>
            <a:pPr marL="0" indent="0" algn="ctr">
              <a:buNone/>
            </a:pPr>
            <a:endParaRPr lang="en-US" sz="2800" dirty="0">
              <a:solidFill>
                <a:schemeClr val="tx2"/>
              </a:solidFill>
              <a:latin typeface="Trebuchet MS" pitchFamily="34" charset="0"/>
              <a:cs typeface="Arial" charset="0"/>
            </a:endParaRPr>
          </a:p>
          <a:p>
            <a:pPr marL="0" indent="0" algn="ctr">
              <a:buNone/>
            </a:pPr>
            <a:endParaRPr lang="en-US" sz="2800" dirty="0" smtClean="0">
              <a:solidFill>
                <a:schemeClr val="tx2"/>
              </a:solidFill>
              <a:latin typeface="Trebuchet MS" pitchFamily="34" charset="0"/>
              <a:cs typeface="Arial" charset="0"/>
            </a:endParaRPr>
          </a:p>
          <a:p>
            <a:pPr marL="0" indent="0" algn="ctr">
              <a:buNone/>
            </a:pPr>
            <a:r>
              <a:rPr lang="en-US" sz="2800" dirty="0" smtClean="0">
                <a:solidFill>
                  <a:schemeClr val="tx2"/>
                </a:solidFill>
                <a:latin typeface="Trebuchet MS" pitchFamily="34" charset="0"/>
                <a:cs typeface="Arial" charset="0"/>
              </a:rPr>
              <a:t>Olivier </a:t>
            </a:r>
            <a:r>
              <a:rPr lang="en-US" sz="2800" dirty="0" err="1" smtClean="0">
                <a:solidFill>
                  <a:schemeClr val="tx2"/>
                </a:solidFill>
                <a:latin typeface="Trebuchet MS" pitchFamily="34" charset="0"/>
                <a:cs typeface="Arial" charset="0"/>
              </a:rPr>
              <a:t>Guyader</a:t>
            </a:r>
            <a:r>
              <a:rPr lang="en-US" sz="2800" dirty="0" smtClean="0">
                <a:solidFill>
                  <a:schemeClr val="tx2"/>
                </a:solidFill>
                <a:latin typeface="Trebuchet MS" pitchFamily="34" charset="0"/>
                <a:cs typeface="Arial" charset="0"/>
              </a:rPr>
              <a:t>, Lionel </a:t>
            </a:r>
            <a:r>
              <a:rPr lang="en-US" sz="2800" dirty="0" err="1" smtClean="0">
                <a:solidFill>
                  <a:schemeClr val="tx2"/>
                </a:solidFill>
                <a:latin typeface="Trebuchet MS" pitchFamily="34" charset="0"/>
                <a:cs typeface="Arial" charset="0"/>
              </a:rPr>
              <a:t>Reynal</a:t>
            </a:r>
            <a:endParaRPr lang="fr-FR" sz="2800" dirty="0" smtClean="0">
              <a:solidFill>
                <a:schemeClr val="tx2"/>
              </a:solidFill>
              <a:latin typeface="Trebuchet MS" pitchFamily="34" charset="0"/>
              <a:cs typeface="Arial" charset="0"/>
            </a:endParaRPr>
          </a:p>
          <a:p>
            <a:endParaRPr lang="fr-FR" sz="2800" dirty="0"/>
          </a:p>
          <a:p>
            <a:endParaRPr lang="fr-FR" dirty="0"/>
          </a:p>
        </p:txBody>
      </p:sp>
      <p:pic>
        <p:nvPicPr>
          <p:cNvPr id="6" name="Picture 10" descr="logo_amure_f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5724738"/>
            <a:ext cx="110617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Logo Ifremer couleur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1755" y="5724738"/>
            <a:ext cx="1386205" cy="269240"/>
          </a:xfrm>
          <a:prstGeom prst="rect">
            <a:avLst/>
          </a:prstGeom>
          <a:noFill/>
          <a:ln>
            <a:noFill/>
          </a:ln>
        </p:spPr>
      </p:pic>
      <p:pic>
        <p:nvPicPr>
          <p:cNvPr id="8" name="Image 7" descr="http://www.umr-amure.fr/templates/iuem_logo.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22448" y="5665048"/>
            <a:ext cx="1061720" cy="582930"/>
          </a:xfrm>
          <a:prstGeom prst="rect">
            <a:avLst/>
          </a:prstGeom>
          <a:noFill/>
          <a:ln w="9525">
            <a:noFill/>
            <a:miter lim="800000"/>
            <a:headEnd/>
            <a:tailEnd/>
          </a:ln>
        </p:spPr>
      </p:pic>
      <p:pic>
        <p:nvPicPr>
          <p:cNvPr id="9" name="Image 8" descr="http://www.umr-amure.fr/templates/ubo_vert_fond_noir.jp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28184" y="5531698"/>
            <a:ext cx="321945" cy="849630"/>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63E44974-D6A6-4102-90EB-9A67BE09BA6D}" type="slidenum">
              <a:rPr lang="fr-FR" smtClean="0"/>
              <a:t>1</a:t>
            </a:fld>
            <a:endParaRPr lang="fr-FR"/>
          </a:p>
        </p:txBody>
      </p:sp>
    </p:spTree>
    <p:extLst>
      <p:ext uri="{BB962C8B-B14F-4D97-AF65-F5344CB8AC3E}">
        <p14:creationId xmlns:p14="http://schemas.microsoft.com/office/powerpoint/2010/main" val="4124936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3E44974-D6A6-4102-90EB-9A67BE09BA6D}" type="slidenum">
              <a:rPr lang="fr-FR" smtClean="0"/>
              <a:t>10</a:t>
            </a:fld>
            <a:endParaRPr lang="fr-FR"/>
          </a:p>
        </p:txBody>
      </p:sp>
      <p:sp>
        <p:nvSpPr>
          <p:cNvPr id="6" name="Text Box 24"/>
          <p:cNvSpPr txBox="1">
            <a:spLocks noChangeArrowheads="1"/>
          </p:cNvSpPr>
          <p:nvPr/>
        </p:nvSpPr>
        <p:spPr bwMode="auto">
          <a:xfrm>
            <a:off x="4860032" y="-27384"/>
            <a:ext cx="4320480" cy="523216"/>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1044575" eaLnBrk="0" hangingPunct="0">
              <a:defRPr sz="2400">
                <a:solidFill>
                  <a:schemeClr val="tx1"/>
                </a:solidFill>
                <a:latin typeface="Times New Roman" pitchFamily="18" charset="0"/>
              </a:defRPr>
            </a:lvl1pPr>
            <a:lvl2pPr marL="742950" indent="-285750" defTabSz="1044575" eaLnBrk="0" hangingPunct="0">
              <a:defRPr sz="2400">
                <a:solidFill>
                  <a:schemeClr val="tx1"/>
                </a:solidFill>
                <a:latin typeface="Times New Roman" pitchFamily="18" charset="0"/>
              </a:defRPr>
            </a:lvl2pPr>
            <a:lvl3pPr marL="1143000" indent="-228600" defTabSz="1044575" eaLnBrk="0" hangingPunct="0">
              <a:defRPr sz="2400">
                <a:solidFill>
                  <a:schemeClr val="tx1"/>
                </a:solidFill>
                <a:latin typeface="Times New Roman" pitchFamily="18" charset="0"/>
              </a:defRPr>
            </a:lvl3pPr>
            <a:lvl4pPr marL="1600200" indent="-228600" defTabSz="1044575" eaLnBrk="0" hangingPunct="0">
              <a:defRPr sz="2400">
                <a:solidFill>
                  <a:schemeClr val="tx1"/>
                </a:solidFill>
                <a:latin typeface="Times New Roman" pitchFamily="18" charset="0"/>
              </a:defRPr>
            </a:lvl4pPr>
            <a:lvl5pPr marL="2057400" indent="-228600" defTabSz="1044575" eaLnBrk="0" hangingPunct="0">
              <a:defRPr sz="2400">
                <a:solidFill>
                  <a:schemeClr val="tx1"/>
                </a:solidFill>
                <a:latin typeface="Times New Roman" pitchFamily="18" charset="0"/>
              </a:defRPr>
            </a:lvl5pPr>
            <a:lvl6pPr marL="2514600" indent="-228600" defTabSz="1044575" eaLnBrk="0" fontAlgn="base" hangingPunct="0">
              <a:spcBef>
                <a:spcPct val="0"/>
              </a:spcBef>
              <a:spcAft>
                <a:spcPct val="0"/>
              </a:spcAft>
              <a:defRPr sz="2400">
                <a:solidFill>
                  <a:schemeClr val="tx1"/>
                </a:solidFill>
                <a:latin typeface="Times New Roman" pitchFamily="18" charset="0"/>
              </a:defRPr>
            </a:lvl6pPr>
            <a:lvl7pPr marL="2971800" indent="-228600" defTabSz="1044575" eaLnBrk="0" fontAlgn="base" hangingPunct="0">
              <a:spcBef>
                <a:spcPct val="0"/>
              </a:spcBef>
              <a:spcAft>
                <a:spcPct val="0"/>
              </a:spcAft>
              <a:defRPr sz="2400">
                <a:solidFill>
                  <a:schemeClr val="tx1"/>
                </a:solidFill>
                <a:latin typeface="Times New Roman" pitchFamily="18" charset="0"/>
              </a:defRPr>
            </a:lvl7pPr>
            <a:lvl8pPr marL="3429000" indent="-228600" defTabSz="1044575" eaLnBrk="0" fontAlgn="base" hangingPunct="0">
              <a:spcBef>
                <a:spcPct val="0"/>
              </a:spcBef>
              <a:spcAft>
                <a:spcPct val="0"/>
              </a:spcAft>
              <a:defRPr sz="2400">
                <a:solidFill>
                  <a:schemeClr val="tx1"/>
                </a:solidFill>
                <a:latin typeface="Times New Roman" pitchFamily="18" charset="0"/>
              </a:defRPr>
            </a:lvl8pPr>
            <a:lvl9pPr marL="3886200" indent="-228600" defTabSz="1044575"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None/>
            </a:pPr>
            <a:r>
              <a:rPr lang="en-US" altLang="fr-FR" sz="2800" dirty="0" smtClean="0">
                <a:solidFill>
                  <a:schemeClr val="bg1"/>
                </a:solidFill>
                <a:latin typeface="Trebuchet MS" pitchFamily="34" charset="0"/>
                <a:cs typeface="Arial" charset="0"/>
              </a:rPr>
              <a:t>Challenges</a:t>
            </a:r>
            <a:endParaRPr lang="fr-FR" altLang="fr-FR" sz="2800" dirty="0">
              <a:solidFill>
                <a:schemeClr val="bg1"/>
              </a:solidFill>
              <a:latin typeface="Trebuchet MS" pitchFamily="34" charset="0"/>
              <a:cs typeface="Arial" charset="0"/>
            </a:endParaRPr>
          </a:p>
        </p:txBody>
      </p:sp>
      <p:sp>
        <p:nvSpPr>
          <p:cNvPr id="8" name="ZoneTexte 7"/>
          <p:cNvSpPr txBox="1"/>
          <p:nvPr/>
        </p:nvSpPr>
        <p:spPr>
          <a:xfrm>
            <a:off x="323528" y="1045180"/>
            <a:ext cx="8568952" cy="4832092"/>
          </a:xfrm>
          <a:prstGeom prst="rect">
            <a:avLst/>
          </a:prstGeom>
          <a:solidFill>
            <a:schemeClr val="bg1">
              <a:lumMod val="95000"/>
            </a:schemeClr>
          </a:solidFill>
        </p:spPr>
        <p:txBody>
          <a:bodyPr wrap="square" rtlCol="0">
            <a:spAutoFit/>
          </a:bodyPr>
          <a:lstStyle/>
          <a:p>
            <a:pPr marL="514350" indent="-514350" algn="just">
              <a:spcBef>
                <a:spcPct val="50000"/>
              </a:spcBef>
              <a:buFont typeface="+mj-lt"/>
              <a:buAutoNum type="arabicPeriod"/>
            </a:pPr>
            <a:r>
              <a:rPr lang="en-US" altLang="fr-FR" sz="2800" dirty="0" smtClean="0">
                <a:solidFill>
                  <a:srgbClr val="003399"/>
                </a:solidFill>
                <a:latin typeface="Arial" charset="0"/>
                <a:cs typeface="Arial" charset="0"/>
              </a:rPr>
              <a:t>How to improve data collection on fishing effort, landings, socio-economics of SSF (incl. recreational &amp; informal)? </a:t>
            </a:r>
          </a:p>
          <a:p>
            <a:pPr marL="514350" indent="-514350" algn="just">
              <a:spcBef>
                <a:spcPct val="50000"/>
              </a:spcBef>
              <a:buFont typeface="+mj-lt"/>
              <a:buAutoNum type="arabicPeriod"/>
            </a:pPr>
            <a:endParaRPr lang="fr-FR" altLang="fr-FR" sz="2800" dirty="0" smtClean="0">
              <a:solidFill>
                <a:srgbClr val="003399"/>
              </a:solidFill>
              <a:latin typeface="Arial" charset="0"/>
              <a:cs typeface="Arial" charset="0"/>
            </a:endParaRPr>
          </a:p>
          <a:p>
            <a:pPr marL="514350" indent="-514350" algn="just">
              <a:spcBef>
                <a:spcPct val="50000"/>
              </a:spcBef>
              <a:buFont typeface="+mj-lt"/>
              <a:buAutoNum type="arabicPeriod"/>
            </a:pPr>
            <a:r>
              <a:rPr lang="fr-FR" altLang="fr-FR" sz="2800" dirty="0" smtClean="0">
                <a:solidFill>
                  <a:srgbClr val="003399"/>
                </a:solidFill>
                <a:latin typeface="Arial" charset="0"/>
                <a:cs typeface="Arial" charset="0"/>
              </a:rPr>
              <a:t>How to </a:t>
            </a:r>
            <a:r>
              <a:rPr lang="fr-FR" altLang="fr-FR" sz="2800" dirty="0" err="1" smtClean="0">
                <a:solidFill>
                  <a:srgbClr val="003399"/>
                </a:solidFill>
                <a:latin typeface="Arial" charset="0"/>
                <a:cs typeface="Arial" charset="0"/>
              </a:rPr>
              <a:t>assess</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coastal</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fishing</a:t>
            </a:r>
            <a:r>
              <a:rPr lang="fr-FR" altLang="fr-FR" sz="2800" dirty="0" smtClean="0">
                <a:solidFill>
                  <a:srgbClr val="003399"/>
                </a:solidFill>
                <a:latin typeface="Arial" charset="0"/>
                <a:cs typeface="Arial" charset="0"/>
              </a:rPr>
              <a:t> stocks in </a:t>
            </a:r>
            <a:r>
              <a:rPr lang="fr-FR" altLang="fr-FR" sz="2800" dirty="0" err="1" smtClean="0">
                <a:solidFill>
                  <a:srgbClr val="003399"/>
                </a:solidFill>
                <a:latin typeface="Arial" charset="0"/>
                <a:cs typeface="Arial" charset="0"/>
              </a:rPr>
              <a:t>multispecific</a:t>
            </a:r>
            <a:r>
              <a:rPr lang="fr-FR" altLang="fr-FR" sz="2800" dirty="0" smtClean="0">
                <a:solidFill>
                  <a:srgbClr val="003399"/>
                </a:solidFill>
                <a:latin typeface="Arial" charset="0"/>
                <a:cs typeface="Arial" charset="0"/>
              </a:rPr>
              <a:t> and high </a:t>
            </a:r>
            <a:r>
              <a:rPr lang="fr-FR" altLang="fr-FR" sz="2800" dirty="0" err="1" smtClean="0">
                <a:solidFill>
                  <a:srgbClr val="003399"/>
                </a:solidFill>
                <a:latin typeface="Arial" charset="0"/>
                <a:cs typeface="Arial" charset="0"/>
              </a:rPr>
              <a:t>biodiversity</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context</a:t>
            </a:r>
            <a:r>
              <a:rPr lang="fr-FR" altLang="fr-FR" sz="2800" dirty="0" smtClean="0">
                <a:solidFill>
                  <a:srgbClr val="003399"/>
                </a:solidFill>
                <a:latin typeface="Arial" charset="0"/>
                <a:cs typeface="Arial" charset="0"/>
              </a:rPr>
              <a:t>?</a:t>
            </a:r>
          </a:p>
          <a:p>
            <a:pPr marL="514350" indent="-514350" algn="just">
              <a:spcBef>
                <a:spcPct val="50000"/>
              </a:spcBef>
              <a:buFont typeface="+mj-lt"/>
              <a:buAutoNum type="arabicPeriod"/>
            </a:pPr>
            <a:endParaRPr lang="en-US" altLang="fr-FR" sz="2800" dirty="0" smtClean="0">
              <a:solidFill>
                <a:srgbClr val="003399"/>
              </a:solidFill>
              <a:latin typeface="Arial" charset="0"/>
              <a:cs typeface="Arial" charset="0"/>
            </a:endParaRPr>
          </a:p>
          <a:p>
            <a:pPr marL="514350" indent="-514350" algn="just">
              <a:spcBef>
                <a:spcPct val="50000"/>
              </a:spcBef>
              <a:buFont typeface="+mj-lt"/>
              <a:buAutoNum type="arabicPeriod"/>
            </a:pPr>
            <a:r>
              <a:rPr lang="en-US" altLang="fr-FR" sz="2800" dirty="0">
                <a:solidFill>
                  <a:srgbClr val="003399"/>
                </a:solidFill>
                <a:latin typeface="Arial" charset="0"/>
                <a:cs typeface="Arial" charset="0"/>
              </a:rPr>
              <a:t>What kind of </a:t>
            </a:r>
            <a:r>
              <a:rPr lang="en-US" altLang="fr-FR" sz="2800" dirty="0" smtClean="0">
                <a:solidFill>
                  <a:srgbClr val="003399"/>
                </a:solidFill>
                <a:latin typeface="Arial" charset="0"/>
                <a:cs typeface="Arial" charset="0"/>
              </a:rPr>
              <a:t>recommendation </a:t>
            </a:r>
            <a:r>
              <a:rPr lang="en-US" altLang="fr-FR" sz="2800" dirty="0">
                <a:solidFill>
                  <a:srgbClr val="003399"/>
                </a:solidFill>
                <a:latin typeface="Arial" charset="0"/>
                <a:cs typeface="Arial" charset="0"/>
              </a:rPr>
              <a:t>for </a:t>
            </a:r>
            <a:r>
              <a:rPr lang="en-US" altLang="fr-FR" sz="2800" dirty="0" smtClean="0">
                <a:solidFill>
                  <a:srgbClr val="003399"/>
                </a:solidFill>
                <a:latin typeface="Arial" charset="0"/>
                <a:cs typeface="Arial" charset="0"/>
              </a:rPr>
              <a:t>fisheries management?</a:t>
            </a:r>
          </a:p>
        </p:txBody>
      </p:sp>
      <p:sp>
        <p:nvSpPr>
          <p:cNvPr id="2" name="Rectangle 1"/>
          <p:cNvSpPr/>
          <p:nvPr/>
        </p:nvSpPr>
        <p:spPr>
          <a:xfrm>
            <a:off x="323528" y="1052736"/>
            <a:ext cx="8568952" cy="1815882"/>
          </a:xfrm>
          <a:prstGeom prst="rect">
            <a:avLst/>
          </a:prstGeom>
          <a:solidFill>
            <a:srgbClr val="F2F2F2">
              <a:alpha val="56863"/>
            </a:srgbClr>
          </a:solidFill>
        </p:spPr>
        <p:txBody>
          <a:bodyPr wrap="square" rtlCol="0">
            <a:spAutoFit/>
          </a:bodyPr>
          <a:lstStyle/>
          <a:p>
            <a:pPr marL="514350" indent="-514350" algn="just">
              <a:spcBef>
                <a:spcPct val="50000"/>
              </a:spcBef>
              <a:buFont typeface="+mj-lt"/>
              <a:buAutoNum type="arabicPeriod"/>
            </a:pPr>
            <a:endParaRPr lang="fr-FR" sz="2800" dirty="0" smtClean="0">
              <a:solidFill>
                <a:srgbClr val="003399"/>
              </a:solidFill>
              <a:latin typeface="Arial" charset="0"/>
              <a:cs typeface="Arial" charset="0"/>
            </a:endParaRPr>
          </a:p>
          <a:p>
            <a:pPr marL="514350" indent="-514350" algn="just">
              <a:spcBef>
                <a:spcPct val="50000"/>
              </a:spcBef>
              <a:buFont typeface="+mj-lt"/>
              <a:buAutoNum type="arabicPeriod"/>
            </a:pPr>
            <a:endParaRPr lang="fr-FR" sz="2800" dirty="0">
              <a:solidFill>
                <a:srgbClr val="003399"/>
              </a:solidFill>
              <a:latin typeface="Arial" charset="0"/>
              <a:cs typeface="Arial" charset="0"/>
            </a:endParaRPr>
          </a:p>
          <a:p>
            <a:pPr algn="just">
              <a:spcBef>
                <a:spcPct val="50000"/>
              </a:spcBef>
            </a:pPr>
            <a:endParaRPr lang="fr-FR" sz="2800" dirty="0">
              <a:solidFill>
                <a:srgbClr val="003399"/>
              </a:solidFill>
              <a:latin typeface="Arial" charset="0"/>
              <a:cs typeface="Arial" charset="0"/>
            </a:endParaRPr>
          </a:p>
        </p:txBody>
      </p:sp>
      <p:sp>
        <p:nvSpPr>
          <p:cNvPr id="7" name="Rectangle 6"/>
          <p:cNvSpPr/>
          <p:nvPr/>
        </p:nvSpPr>
        <p:spPr>
          <a:xfrm>
            <a:off x="323528" y="4077072"/>
            <a:ext cx="8568952" cy="1815882"/>
          </a:xfrm>
          <a:prstGeom prst="rect">
            <a:avLst/>
          </a:prstGeom>
          <a:solidFill>
            <a:srgbClr val="F2F2F2">
              <a:alpha val="56863"/>
            </a:srgbClr>
          </a:solidFill>
        </p:spPr>
        <p:txBody>
          <a:bodyPr wrap="square" rtlCol="0">
            <a:spAutoFit/>
          </a:bodyPr>
          <a:lstStyle/>
          <a:p>
            <a:pPr marL="514350" indent="-514350" algn="just">
              <a:spcBef>
                <a:spcPct val="50000"/>
              </a:spcBef>
              <a:buFont typeface="+mj-lt"/>
              <a:buAutoNum type="arabicPeriod"/>
            </a:pPr>
            <a:endParaRPr lang="fr-FR" sz="2800" dirty="0" smtClean="0">
              <a:solidFill>
                <a:srgbClr val="003399"/>
              </a:solidFill>
              <a:latin typeface="Arial" charset="0"/>
              <a:cs typeface="Arial" charset="0"/>
            </a:endParaRPr>
          </a:p>
          <a:p>
            <a:pPr marL="514350" indent="-514350" algn="just">
              <a:spcBef>
                <a:spcPct val="50000"/>
              </a:spcBef>
              <a:buFont typeface="+mj-lt"/>
              <a:buAutoNum type="arabicPeriod"/>
            </a:pPr>
            <a:endParaRPr lang="fr-FR" sz="2800" dirty="0">
              <a:solidFill>
                <a:srgbClr val="003399"/>
              </a:solidFill>
              <a:latin typeface="Arial" charset="0"/>
              <a:cs typeface="Arial" charset="0"/>
            </a:endParaRPr>
          </a:p>
          <a:p>
            <a:pPr algn="just">
              <a:spcBef>
                <a:spcPct val="50000"/>
              </a:spcBef>
            </a:pPr>
            <a:endParaRPr lang="fr-FR" sz="2800" dirty="0">
              <a:solidFill>
                <a:srgbClr val="003399"/>
              </a:solidFill>
              <a:latin typeface="Arial" charset="0"/>
              <a:cs typeface="Arial" charset="0"/>
            </a:endParaRPr>
          </a:p>
        </p:txBody>
      </p:sp>
    </p:spTree>
    <p:extLst>
      <p:ext uri="{BB962C8B-B14F-4D97-AF65-F5344CB8AC3E}">
        <p14:creationId xmlns:p14="http://schemas.microsoft.com/office/powerpoint/2010/main" val="354388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40669" y="116634"/>
            <a:ext cx="8047755" cy="523216"/>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rtlCol="0" anchor="ctr">
            <a:spAutoFit/>
          </a:bodyPr>
          <a:lstStyle>
            <a:lvl1pPr algn="ctr" defTabSz="1044575">
              <a:spcBef>
                <a:spcPct val="50000"/>
              </a:spcBef>
              <a:buFont typeface="Wingdings" pitchFamily="2" charset="2"/>
              <a:buNone/>
              <a:defRPr sz="2800">
                <a:solidFill>
                  <a:schemeClr val="bg1"/>
                </a:solidFill>
                <a:latin typeface="Trebuchet MS" pitchFamily="34" charset="0"/>
                <a:cs typeface="Arial" charset="0"/>
              </a:defRPr>
            </a:lvl1pPr>
          </a:lstStyle>
          <a:p>
            <a:r>
              <a:rPr lang="en-GB" dirty="0" smtClean="0"/>
              <a:t>Multi-gears Multi-species fisheries</a:t>
            </a: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92696"/>
            <a:ext cx="1357196" cy="140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225" y="692696"/>
            <a:ext cx="1392031" cy="128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2191320"/>
            <a:ext cx="1324328" cy="109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37" y="620688"/>
            <a:ext cx="3752986" cy="42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1191" y="2060848"/>
            <a:ext cx="1358097" cy="110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3255089"/>
            <a:ext cx="1364446" cy="1110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5009"/>
          <a:stretch/>
        </p:blipFill>
        <p:spPr bwMode="auto">
          <a:xfrm>
            <a:off x="7032885" y="3356992"/>
            <a:ext cx="1311715" cy="98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colade fermante 4"/>
          <p:cNvSpPr/>
          <p:nvPr/>
        </p:nvSpPr>
        <p:spPr>
          <a:xfrm>
            <a:off x="3059832" y="1207851"/>
            <a:ext cx="415161" cy="3157254"/>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ZoneTexte 5"/>
          <p:cNvSpPr txBox="1"/>
          <p:nvPr/>
        </p:nvSpPr>
        <p:spPr>
          <a:xfrm>
            <a:off x="3779912" y="1916832"/>
            <a:ext cx="1584176" cy="1384995"/>
          </a:xfrm>
          <a:prstGeom prst="rect">
            <a:avLst/>
          </a:prstGeom>
          <a:noFill/>
        </p:spPr>
        <p:txBody>
          <a:bodyPr wrap="square" rtlCol="0">
            <a:spAutoFit/>
          </a:bodyPr>
          <a:lstStyle>
            <a:defPPr>
              <a:defRPr lang="fr-FR"/>
            </a:defPPr>
            <a:lvl1pPr algn="ctr">
              <a:spcBef>
                <a:spcPct val="50000"/>
              </a:spcBef>
              <a:defRPr sz="1400" b="1" i="1">
                <a:latin typeface="Arial" charset="0"/>
                <a:cs typeface="Arial" charset="0"/>
              </a:defRPr>
            </a:lvl1pPr>
          </a:lstStyle>
          <a:p>
            <a:r>
              <a:rPr lang="fr-FR" dirty="0"/>
              <a:t>High </a:t>
            </a:r>
            <a:r>
              <a:rPr lang="fr-FR" dirty="0" err="1"/>
              <a:t>diversity</a:t>
            </a:r>
            <a:r>
              <a:rPr lang="fr-FR" dirty="0"/>
              <a:t> of </a:t>
            </a:r>
            <a:r>
              <a:rPr lang="fr-FR" dirty="0" err="1"/>
              <a:t>gears</a:t>
            </a:r>
            <a:r>
              <a:rPr lang="fr-FR" dirty="0"/>
              <a:t> </a:t>
            </a:r>
            <a:r>
              <a:rPr lang="fr-FR" dirty="0" err="1"/>
              <a:t>used</a:t>
            </a:r>
            <a:r>
              <a:rPr lang="fr-FR" dirty="0"/>
              <a:t> in </a:t>
            </a:r>
            <a:r>
              <a:rPr lang="fr-FR" dirty="0" err="1"/>
              <a:t>coastal</a:t>
            </a:r>
            <a:r>
              <a:rPr lang="fr-FR" dirty="0"/>
              <a:t> </a:t>
            </a:r>
            <a:r>
              <a:rPr lang="fr-FR" dirty="0" err="1"/>
              <a:t>fisheries</a:t>
            </a:r>
            <a:r>
              <a:rPr lang="fr-FR" dirty="0"/>
              <a:t> </a:t>
            </a:r>
            <a:r>
              <a:rPr lang="fr-FR" dirty="0" smtClean="0"/>
              <a:t>(</a:t>
            </a:r>
            <a:r>
              <a:rPr lang="fr-FR" dirty="0" err="1" smtClean="0"/>
              <a:t>with</a:t>
            </a:r>
            <a:r>
              <a:rPr lang="fr-FR" dirty="0" smtClean="0"/>
              <a:t> </a:t>
            </a:r>
            <a:r>
              <a:rPr lang="fr-FR" dirty="0" err="1" smtClean="0"/>
              <a:t>different</a:t>
            </a:r>
            <a:r>
              <a:rPr lang="fr-FR" dirty="0" smtClean="0"/>
              <a:t> </a:t>
            </a:r>
            <a:r>
              <a:rPr lang="fr-FR" dirty="0" err="1"/>
              <a:t>gear</a:t>
            </a:r>
            <a:r>
              <a:rPr lang="fr-FR" dirty="0"/>
              <a:t> </a:t>
            </a:r>
            <a:r>
              <a:rPr lang="fr-FR" dirty="0" err="1"/>
              <a:t>selectivity</a:t>
            </a:r>
            <a:r>
              <a:rPr lang="fr-FR" dirty="0"/>
              <a:t> pattern)</a:t>
            </a:r>
          </a:p>
        </p:txBody>
      </p:sp>
      <p:pic>
        <p:nvPicPr>
          <p:cNvPr id="15" name="Picture 14" descr="HPIM011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327" t="14820" r="13482" b="4658"/>
          <a:stretch/>
        </p:blipFill>
        <p:spPr bwMode="auto">
          <a:xfrm>
            <a:off x="3851920" y="4556559"/>
            <a:ext cx="2020188" cy="1896777"/>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1187624" y="5085184"/>
            <a:ext cx="2143353" cy="523220"/>
          </a:xfrm>
          <a:prstGeom prst="rect">
            <a:avLst/>
          </a:prstGeom>
          <a:noFill/>
        </p:spPr>
        <p:txBody>
          <a:bodyPr wrap="square" rtlCol="0">
            <a:spAutoFit/>
          </a:bodyPr>
          <a:lstStyle>
            <a:defPPr>
              <a:defRPr lang="fr-FR"/>
            </a:defPPr>
            <a:lvl1pPr algn="ctr">
              <a:spcBef>
                <a:spcPct val="50000"/>
              </a:spcBef>
              <a:defRPr sz="1400" b="1" i="1">
                <a:latin typeface="Arial" charset="0"/>
                <a:cs typeface="Arial" charset="0"/>
              </a:defRPr>
            </a:lvl1pPr>
          </a:lstStyle>
          <a:p>
            <a:r>
              <a:rPr lang="fr-FR" dirty="0"/>
              <a:t>High </a:t>
            </a:r>
            <a:r>
              <a:rPr lang="fr-FR" dirty="0" err="1"/>
              <a:t>species</a:t>
            </a:r>
            <a:r>
              <a:rPr lang="fr-FR" dirty="0"/>
              <a:t> </a:t>
            </a:r>
            <a:r>
              <a:rPr lang="fr-FR" dirty="0" err="1"/>
              <a:t>diversity</a:t>
            </a:r>
            <a:r>
              <a:rPr lang="fr-FR" dirty="0"/>
              <a:t> </a:t>
            </a:r>
            <a:r>
              <a:rPr lang="fr-FR" dirty="0" smtClean="0"/>
              <a:t>in </a:t>
            </a:r>
            <a:r>
              <a:rPr lang="fr-FR" dirty="0"/>
              <a:t>the </a:t>
            </a:r>
            <a:r>
              <a:rPr lang="fr-FR" dirty="0" smtClean="0"/>
              <a:t>landings </a:t>
            </a:r>
            <a:r>
              <a:rPr lang="fr-FR" dirty="0"/>
              <a:t>(182) </a:t>
            </a:r>
          </a:p>
        </p:txBody>
      </p:sp>
      <p:sp>
        <p:nvSpPr>
          <p:cNvPr id="18" name="ZoneTexte 17"/>
          <p:cNvSpPr txBox="1"/>
          <p:nvPr/>
        </p:nvSpPr>
        <p:spPr>
          <a:xfrm>
            <a:off x="696483" y="5714672"/>
            <a:ext cx="3078640" cy="738664"/>
          </a:xfrm>
          <a:prstGeom prst="rect">
            <a:avLst/>
          </a:prstGeom>
          <a:noFill/>
        </p:spPr>
        <p:txBody>
          <a:bodyPr wrap="square" rtlCol="0">
            <a:spAutoFit/>
          </a:bodyPr>
          <a:lstStyle>
            <a:defPPr>
              <a:defRPr lang="fr-FR"/>
            </a:defPPr>
            <a:lvl1pPr algn="ctr">
              <a:spcBef>
                <a:spcPct val="50000"/>
              </a:spcBef>
              <a:defRPr sz="1400" b="1" i="1">
                <a:latin typeface="Arial" charset="0"/>
                <a:cs typeface="Arial" charset="0"/>
              </a:defRPr>
            </a:lvl1pPr>
          </a:lstStyle>
          <a:p>
            <a:r>
              <a:rPr lang="en-US" dirty="0"/>
              <a:t>No clear dominant species in the </a:t>
            </a:r>
            <a:r>
              <a:rPr lang="en-US" dirty="0" smtClean="0"/>
              <a:t>landings except some species (conch, spiny lobster, …)</a:t>
            </a:r>
            <a:endParaRPr lang="fr-FR" dirty="0"/>
          </a:p>
        </p:txBody>
      </p:sp>
      <p:pic>
        <p:nvPicPr>
          <p:cNvPr id="2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l="11040" t="5869" r="11554" b="3915"/>
          <a:stretch>
            <a:fillRect/>
          </a:stretch>
        </p:blipFill>
        <p:spPr bwMode="auto">
          <a:xfrm>
            <a:off x="5935578" y="5076995"/>
            <a:ext cx="2596862" cy="171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6530848" y="6597352"/>
            <a:ext cx="1569544" cy="276999"/>
          </a:xfrm>
          <a:prstGeom prst="rect">
            <a:avLst/>
          </a:prstGeom>
          <a:solidFill>
            <a:schemeClr val="bg1"/>
          </a:solidFill>
        </p:spPr>
        <p:txBody>
          <a:bodyPr wrap="square" rtlCol="0">
            <a:spAutoFit/>
          </a:bodyPr>
          <a:lstStyle/>
          <a:p>
            <a:r>
              <a:rPr lang="fr-FR" sz="1200" dirty="0" err="1" smtClean="0">
                <a:solidFill>
                  <a:srgbClr val="000000"/>
                </a:solidFill>
              </a:rPr>
              <a:t>Species</a:t>
            </a:r>
            <a:r>
              <a:rPr lang="fr-FR" sz="1200" dirty="0" smtClean="0">
                <a:solidFill>
                  <a:srgbClr val="000000"/>
                </a:solidFill>
              </a:rPr>
              <a:t> </a:t>
            </a:r>
            <a:r>
              <a:rPr lang="fr-FR" sz="1200" dirty="0" err="1" smtClean="0">
                <a:solidFill>
                  <a:srgbClr val="000000"/>
                </a:solidFill>
              </a:rPr>
              <a:t>rank</a:t>
            </a:r>
            <a:endParaRPr lang="fr-FR" sz="1200" dirty="0">
              <a:solidFill>
                <a:srgbClr val="000000"/>
              </a:solidFill>
            </a:endParaRPr>
          </a:p>
        </p:txBody>
      </p:sp>
      <p:sp>
        <p:nvSpPr>
          <p:cNvPr id="22" name="ZoneTexte 21"/>
          <p:cNvSpPr txBox="1"/>
          <p:nvPr/>
        </p:nvSpPr>
        <p:spPr>
          <a:xfrm>
            <a:off x="5952956" y="5096217"/>
            <a:ext cx="3227556" cy="276999"/>
          </a:xfrm>
          <a:prstGeom prst="rect">
            <a:avLst/>
          </a:prstGeom>
          <a:solidFill>
            <a:schemeClr val="bg1"/>
          </a:solidFill>
        </p:spPr>
        <p:txBody>
          <a:bodyPr wrap="square" rtlCol="0">
            <a:spAutoFit/>
          </a:bodyPr>
          <a:lstStyle/>
          <a:p>
            <a:r>
              <a:rPr lang="fr-FR" sz="1200" dirty="0" smtClean="0">
                <a:solidFill>
                  <a:srgbClr val="000000"/>
                </a:solidFill>
              </a:rPr>
              <a:t>% of </a:t>
            </a:r>
            <a:r>
              <a:rPr lang="fr-FR" sz="1200" dirty="0" err="1">
                <a:solidFill>
                  <a:srgbClr val="000000"/>
                </a:solidFill>
              </a:rPr>
              <a:t>demersal</a:t>
            </a:r>
            <a:r>
              <a:rPr lang="fr-FR" sz="1200" dirty="0">
                <a:solidFill>
                  <a:srgbClr val="000000"/>
                </a:solidFill>
              </a:rPr>
              <a:t> </a:t>
            </a:r>
            <a:r>
              <a:rPr lang="fr-FR" sz="1200" dirty="0" smtClean="0">
                <a:solidFill>
                  <a:srgbClr val="000000"/>
                </a:solidFill>
              </a:rPr>
              <a:t>catches</a:t>
            </a:r>
            <a:endParaRPr lang="fr-FR" sz="1200" dirty="0">
              <a:solidFill>
                <a:srgbClr val="000000"/>
              </a:solidFill>
            </a:endParaRPr>
          </a:p>
        </p:txBody>
      </p:sp>
      <p:sp>
        <p:nvSpPr>
          <p:cNvPr id="2" name="Espace réservé du numéro de diapositive 1"/>
          <p:cNvSpPr>
            <a:spLocks noGrp="1"/>
          </p:cNvSpPr>
          <p:nvPr>
            <p:ph type="sldNum" sz="quarter" idx="12"/>
          </p:nvPr>
        </p:nvSpPr>
        <p:spPr/>
        <p:txBody>
          <a:bodyPr/>
          <a:lstStyle/>
          <a:p>
            <a:fld id="{63E44974-D6A6-4102-90EB-9A67BE09BA6D}" type="slidenum">
              <a:rPr lang="fr-FR" smtClean="0"/>
              <a:t>11</a:t>
            </a:fld>
            <a:endParaRPr lang="fr-FR"/>
          </a:p>
        </p:txBody>
      </p:sp>
    </p:spTree>
    <p:extLst>
      <p:ext uri="{BB962C8B-B14F-4D97-AF65-F5344CB8AC3E}">
        <p14:creationId xmlns:p14="http://schemas.microsoft.com/office/powerpoint/2010/main" val="291306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7" y="1151805"/>
            <a:ext cx="45116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151805"/>
            <a:ext cx="4513263"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5123478" y="710465"/>
            <a:ext cx="3624986" cy="307777"/>
          </a:xfrm>
          <a:prstGeom prst="rect">
            <a:avLst/>
          </a:prstGeom>
          <a:noFill/>
        </p:spPr>
        <p:txBody>
          <a:bodyPr wrap="square" rtlCol="0">
            <a:spAutoFit/>
          </a:bodyPr>
          <a:lstStyle>
            <a:defPPr>
              <a:defRPr lang="fr-FR"/>
            </a:defPPr>
            <a:lvl1pPr algn="ctr">
              <a:spcBef>
                <a:spcPct val="50000"/>
              </a:spcBef>
              <a:defRPr sz="1400" b="1" i="1">
                <a:latin typeface="Arial" charset="0"/>
                <a:cs typeface="Arial" charset="0"/>
              </a:defRPr>
            </a:lvl1pPr>
          </a:lstStyle>
          <a:p>
            <a:r>
              <a:rPr lang="en-US" dirty="0"/>
              <a:t>Current  structure of the landings</a:t>
            </a:r>
            <a:endParaRPr lang="fr-FR" dirty="0"/>
          </a:p>
        </p:txBody>
      </p:sp>
      <p:sp>
        <p:nvSpPr>
          <p:cNvPr id="11" name="ZoneTexte 10"/>
          <p:cNvSpPr txBox="1"/>
          <p:nvPr/>
        </p:nvSpPr>
        <p:spPr>
          <a:xfrm>
            <a:off x="323771" y="505474"/>
            <a:ext cx="4032205" cy="523220"/>
          </a:xfrm>
          <a:prstGeom prst="rect">
            <a:avLst/>
          </a:prstGeom>
          <a:noFill/>
        </p:spPr>
        <p:txBody>
          <a:bodyPr wrap="square" rtlCol="0">
            <a:spAutoFit/>
          </a:bodyPr>
          <a:lstStyle>
            <a:defPPr>
              <a:defRPr lang="fr-FR"/>
            </a:defPPr>
            <a:lvl1pPr algn="ctr">
              <a:spcBef>
                <a:spcPct val="50000"/>
              </a:spcBef>
              <a:defRPr sz="1400" b="1" i="1">
                <a:latin typeface="Arial" charset="0"/>
                <a:cs typeface="Arial" charset="0"/>
              </a:defRPr>
            </a:lvl1pPr>
          </a:lstStyle>
          <a:p>
            <a:r>
              <a:rPr lang="en-US" dirty="0"/>
              <a:t>Structure of the landings at the beginning of the fisheries  exploitation</a:t>
            </a:r>
            <a:endParaRPr lang="fr-FR" dirty="0"/>
          </a:p>
        </p:txBody>
      </p:sp>
      <p:sp>
        <p:nvSpPr>
          <p:cNvPr id="13" name="ZoneTexte 12"/>
          <p:cNvSpPr txBox="1"/>
          <p:nvPr/>
        </p:nvSpPr>
        <p:spPr>
          <a:xfrm>
            <a:off x="2915816" y="1846565"/>
            <a:ext cx="1584176" cy="646331"/>
          </a:xfrm>
          <a:prstGeom prst="rect">
            <a:avLst/>
          </a:prstGeom>
          <a:solidFill>
            <a:schemeClr val="bg1"/>
          </a:solidFill>
        </p:spPr>
        <p:txBody>
          <a:bodyPr wrap="square" rtlCol="0">
            <a:spAutoFit/>
          </a:bodyPr>
          <a:lstStyle/>
          <a:p>
            <a:r>
              <a:rPr lang="fr-FR" dirty="0" err="1" smtClean="0"/>
              <a:t>Fishing</a:t>
            </a:r>
            <a:r>
              <a:rPr lang="fr-FR" dirty="0" smtClean="0"/>
              <a:t> effort * </a:t>
            </a:r>
            <a:r>
              <a:rPr lang="fr-FR" dirty="0" err="1" smtClean="0"/>
              <a:t>gear</a:t>
            </a:r>
            <a:r>
              <a:rPr lang="fr-FR" dirty="0" smtClean="0"/>
              <a:t> </a:t>
            </a:r>
            <a:r>
              <a:rPr lang="fr-FR" dirty="0" err="1" smtClean="0"/>
              <a:t>selectivity</a:t>
            </a:r>
            <a:endParaRPr lang="fr-FR" dirty="0"/>
          </a:p>
        </p:txBody>
      </p:sp>
      <p:cxnSp>
        <p:nvCxnSpPr>
          <p:cNvPr id="4" name="Connecteur droit avec flèche 3"/>
          <p:cNvCxnSpPr>
            <a:stCxn id="13" idx="3"/>
          </p:cNvCxnSpPr>
          <p:nvPr/>
        </p:nvCxnSpPr>
        <p:spPr>
          <a:xfrm>
            <a:off x="4499992" y="2169731"/>
            <a:ext cx="1728192" cy="8767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3059832" y="2492896"/>
            <a:ext cx="216024"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257" b="16431"/>
          <a:stretch/>
        </p:blipFill>
        <p:spPr bwMode="auto">
          <a:xfrm>
            <a:off x="3491880" y="2780928"/>
            <a:ext cx="845679" cy="52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2"/>
          <p:cNvSpPr txBox="1">
            <a:spLocks noChangeArrowheads="1"/>
          </p:cNvSpPr>
          <p:nvPr/>
        </p:nvSpPr>
        <p:spPr bwMode="auto">
          <a:xfrm>
            <a:off x="0" y="0"/>
            <a:ext cx="9209202" cy="419346"/>
          </a:xfrm>
          <a:prstGeom prst="rect">
            <a:avLst/>
          </a:prstGeom>
          <a:solidFill>
            <a:schemeClr val="tx2"/>
          </a:solidFill>
          <a:ln>
            <a:noFill/>
          </a:ln>
          <a:effectLst/>
          <a:extLst/>
        </p:spPr>
        <p:txBody>
          <a:bodyPr wrap="square" lIns="80010" tIns="40005" rIns="80010" bIns="40005">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2200" b="1" dirty="0" err="1" smtClean="0">
                <a:solidFill>
                  <a:schemeClr val="bg1"/>
                </a:solidFill>
                <a:latin typeface="Arial" charset="0"/>
                <a:cs typeface="Arial" charset="0"/>
              </a:rPr>
              <a:t>Assessment</a:t>
            </a:r>
            <a:r>
              <a:rPr lang="fr-FR" sz="2200" b="1" dirty="0" smtClean="0">
                <a:solidFill>
                  <a:schemeClr val="bg1"/>
                </a:solidFill>
                <a:latin typeface="Arial" charset="0"/>
                <a:cs typeface="Arial" charset="0"/>
              </a:rPr>
              <a:t> of </a:t>
            </a:r>
            <a:r>
              <a:rPr lang="fr-FR" sz="2200" b="1" dirty="0" err="1" smtClean="0">
                <a:solidFill>
                  <a:schemeClr val="bg1"/>
                </a:solidFill>
                <a:latin typeface="Arial" charset="0"/>
                <a:cs typeface="Arial" charset="0"/>
              </a:rPr>
              <a:t>demersal</a:t>
            </a:r>
            <a:r>
              <a:rPr lang="fr-FR" sz="2200" b="1" dirty="0" smtClean="0">
                <a:solidFill>
                  <a:schemeClr val="bg1"/>
                </a:solidFill>
                <a:latin typeface="Arial" charset="0"/>
                <a:cs typeface="Arial" charset="0"/>
              </a:rPr>
              <a:t> </a:t>
            </a:r>
            <a:r>
              <a:rPr lang="fr-FR" sz="2200" b="1" dirty="0" err="1" smtClean="0">
                <a:solidFill>
                  <a:schemeClr val="bg1"/>
                </a:solidFill>
                <a:latin typeface="Arial" charset="0"/>
                <a:cs typeface="Arial" charset="0"/>
              </a:rPr>
              <a:t>species</a:t>
            </a:r>
            <a:r>
              <a:rPr lang="fr-FR" sz="2200" b="1" dirty="0" smtClean="0">
                <a:solidFill>
                  <a:schemeClr val="bg1"/>
                </a:solidFill>
                <a:latin typeface="Arial" charset="0"/>
                <a:cs typeface="Arial" charset="0"/>
              </a:rPr>
              <a:t> for </a:t>
            </a:r>
            <a:r>
              <a:rPr lang="fr-FR" sz="2200" b="1" dirty="0" err="1" smtClean="0">
                <a:solidFill>
                  <a:schemeClr val="bg1"/>
                </a:solidFill>
                <a:latin typeface="Arial" charset="0"/>
                <a:cs typeface="Arial" charset="0"/>
              </a:rPr>
              <a:t>operational</a:t>
            </a:r>
            <a:r>
              <a:rPr lang="fr-FR" sz="2200" b="1" dirty="0" smtClean="0">
                <a:solidFill>
                  <a:schemeClr val="bg1"/>
                </a:solidFill>
                <a:latin typeface="Arial" charset="0"/>
                <a:cs typeface="Arial" charset="0"/>
              </a:rPr>
              <a:t> management</a:t>
            </a:r>
            <a:endParaRPr lang="fr-FR" sz="2200" b="1" dirty="0">
              <a:solidFill>
                <a:schemeClr val="bg1"/>
              </a:solidFill>
              <a:latin typeface="Arial" charset="0"/>
              <a:cs typeface="Arial" charset="0"/>
            </a:endParaRPr>
          </a:p>
        </p:txBody>
      </p:sp>
      <p:sp>
        <p:nvSpPr>
          <p:cNvPr id="24" name="ZoneTexte 23"/>
          <p:cNvSpPr txBox="1"/>
          <p:nvPr/>
        </p:nvSpPr>
        <p:spPr>
          <a:xfrm>
            <a:off x="6948264" y="1998965"/>
            <a:ext cx="2016224" cy="1200329"/>
          </a:xfrm>
          <a:prstGeom prst="rect">
            <a:avLst/>
          </a:prstGeom>
          <a:solidFill>
            <a:schemeClr val="bg1"/>
          </a:solidFill>
        </p:spPr>
        <p:txBody>
          <a:bodyPr wrap="square" rtlCol="0">
            <a:spAutoFit/>
          </a:bodyPr>
          <a:lstStyle/>
          <a:p>
            <a:r>
              <a:rPr lang="fr-FR" i="1" dirty="0" err="1" smtClean="0"/>
              <a:t>Rarefaction</a:t>
            </a:r>
            <a:r>
              <a:rPr lang="fr-FR" i="1" dirty="0" smtClean="0"/>
              <a:t> of large </a:t>
            </a:r>
            <a:r>
              <a:rPr lang="fr-FR" i="1" dirty="0" err="1" smtClean="0"/>
              <a:t>species</a:t>
            </a:r>
            <a:endParaRPr lang="fr-FR" i="1" dirty="0" smtClean="0"/>
          </a:p>
          <a:p>
            <a:r>
              <a:rPr lang="fr-FR" i="1" dirty="0" smtClean="0"/>
              <a:t>Sharp </a:t>
            </a:r>
            <a:r>
              <a:rPr lang="fr-FR" i="1" dirty="0" err="1" smtClean="0"/>
              <a:t>decline</a:t>
            </a:r>
            <a:r>
              <a:rPr lang="fr-FR" i="1" dirty="0" smtClean="0"/>
              <a:t> in medium </a:t>
            </a:r>
            <a:r>
              <a:rPr lang="fr-FR" i="1" dirty="0" err="1" smtClean="0"/>
              <a:t>species</a:t>
            </a:r>
            <a:endParaRPr lang="fr-FR" i="1" dirty="0"/>
          </a:p>
        </p:txBody>
      </p:sp>
      <p:cxnSp>
        <p:nvCxnSpPr>
          <p:cNvPr id="14" name="Connecteur droit avec flèche 13"/>
          <p:cNvCxnSpPr/>
          <p:nvPr/>
        </p:nvCxnSpPr>
        <p:spPr>
          <a:xfrm flipH="1">
            <a:off x="7452320" y="3199294"/>
            <a:ext cx="144016" cy="589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547664" y="5373216"/>
            <a:ext cx="5760640" cy="1338828"/>
          </a:xfrm>
          <a:prstGeom prst="rect">
            <a:avLst/>
          </a:prstGeom>
          <a:solidFill>
            <a:schemeClr val="bg1">
              <a:lumMod val="95000"/>
            </a:schemeClr>
          </a:solidFill>
        </p:spPr>
        <p:txBody>
          <a:bodyPr wrap="square" rtlCol="0">
            <a:spAutoFit/>
          </a:bodyPr>
          <a:lstStyle/>
          <a:p>
            <a:pPr marL="285750" indent="-285750" algn="ctr">
              <a:spcBef>
                <a:spcPct val="50000"/>
              </a:spcBef>
              <a:buFont typeface="Arial" panose="020B0604020202020204" pitchFamily="34" charset="0"/>
              <a:buChar char="•"/>
            </a:pPr>
            <a:r>
              <a:rPr lang="en-US" altLang="fr-FR" dirty="0" smtClean="0">
                <a:solidFill>
                  <a:srgbClr val="003399"/>
                </a:solidFill>
                <a:latin typeface="Arial" charset="0"/>
                <a:cs typeface="Arial" charset="0"/>
                <a:sym typeface="Wingdings" panose="05000000000000000000" pitchFamily="2" charset="2"/>
              </a:rPr>
              <a:t> </a:t>
            </a:r>
            <a:r>
              <a:rPr lang="en-US" altLang="fr-FR" dirty="0" smtClean="0">
                <a:solidFill>
                  <a:srgbClr val="003399"/>
                </a:solidFill>
                <a:latin typeface="Arial" charset="0"/>
                <a:cs typeface="Arial" charset="0"/>
              </a:rPr>
              <a:t>How </a:t>
            </a:r>
            <a:r>
              <a:rPr lang="en-US" altLang="fr-FR" dirty="0">
                <a:solidFill>
                  <a:srgbClr val="003399"/>
                </a:solidFill>
                <a:latin typeface="Arial" charset="0"/>
                <a:cs typeface="Arial" charset="0"/>
              </a:rPr>
              <a:t>to determine </a:t>
            </a:r>
            <a:r>
              <a:rPr lang="en-US" altLang="fr-FR" dirty="0" smtClean="0">
                <a:solidFill>
                  <a:srgbClr val="003399"/>
                </a:solidFill>
                <a:latin typeface="Arial" charset="0"/>
                <a:cs typeface="Arial" charset="0"/>
              </a:rPr>
              <a:t>exploitation rates to recover maximum </a:t>
            </a:r>
            <a:r>
              <a:rPr lang="en-US" altLang="fr-FR" dirty="0">
                <a:solidFill>
                  <a:srgbClr val="003399"/>
                </a:solidFill>
                <a:latin typeface="Arial" charset="0"/>
                <a:cs typeface="Arial" charset="0"/>
              </a:rPr>
              <a:t>sustainable yield </a:t>
            </a:r>
            <a:r>
              <a:rPr lang="en-US" altLang="fr-FR" dirty="0" smtClean="0">
                <a:solidFill>
                  <a:srgbClr val="003399"/>
                </a:solidFill>
                <a:latin typeface="Arial" charset="0"/>
                <a:cs typeface="Arial" charset="0"/>
              </a:rPr>
              <a:t>for this </a:t>
            </a:r>
            <a:r>
              <a:rPr lang="en-US" altLang="fr-FR" dirty="0">
                <a:solidFill>
                  <a:srgbClr val="003399"/>
                </a:solidFill>
                <a:latin typeface="Arial" charset="0"/>
                <a:cs typeface="Arial" charset="0"/>
              </a:rPr>
              <a:t>set of species</a:t>
            </a:r>
            <a:r>
              <a:rPr lang="en-US" altLang="fr-FR" dirty="0" smtClean="0">
                <a:solidFill>
                  <a:srgbClr val="003399"/>
                </a:solidFill>
                <a:latin typeface="Arial" charset="0"/>
                <a:cs typeface="Arial" charset="0"/>
              </a:rPr>
              <a:t>?</a:t>
            </a:r>
          </a:p>
          <a:p>
            <a:pPr algn="ctr">
              <a:spcBef>
                <a:spcPct val="50000"/>
              </a:spcBef>
            </a:pPr>
            <a:r>
              <a:rPr lang="en-US" altLang="fr-FR" dirty="0" smtClean="0">
                <a:solidFill>
                  <a:srgbClr val="003399"/>
                </a:solidFill>
                <a:latin typeface="Arial" charset="0"/>
                <a:cs typeface="Arial" charset="0"/>
                <a:sym typeface="Wingdings" panose="05000000000000000000" pitchFamily="2" charset="2"/>
              </a:rPr>
              <a:t> Data collection s</a:t>
            </a:r>
            <a:r>
              <a:rPr lang="en-US" altLang="fr-FR" dirty="0" smtClean="0">
                <a:solidFill>
                  <a:srgbClr val="003399"/>
                </a:solidFill>
                <a:latin typeface="Arial" charset="0"/>
                <a:cs typeface="Arial" charset="0"/>
              </a:rPr>
              <a:t>ampling plans, assessment models (share scientific  expertise between OR)</a:t>
            </a:r>
            <a:endParaRPr lang="en-US" altLang="fr-FR" dirty="0">
              <a:solidFill>
                <a:srgbClr val="003399"/>
              </a:solidFill>
              <a:latin typeface="Arial" charset="0"/>
              <a:cs typeface="Arial" charset="0"/>
            </a:endParaRPr>
          </a:p>
        </p:txBody>
      </p:sp>
      <p:pic>
        <p:nvPicPr>
          <p:cNvPr id="31" name="Image 30"/>
          <p:cNvPicPr>
            <a:picLocks noChangeAspect="1"/>
          </p:cNvPicPr>
          <p:nvPr/>
        </p:nvPicPr>
        <p:blipFill>
          <a:blip r:embed="rId6"/>
          <a:stretch>
            <a:fillRect/>
          </a:stretch>
        </p:blipFill>
        <p:spPr>
          <a:xfrm>
            <a:off x="2550935" y="4751855"/>
            <a:ext cx="652913" cy="333329"/>
          </a:xfrm>
          <a:prstGeom prst="rect">
            <a:avLst/>
          </a:prstGeom>
        </p:spPr>
      </p:pic>
      <p:pic>
        <p:nvPicPr>
          <p:cNvPr id="32" name="Image 31"/>
          <p:cNvPicPr>
            <a:picLocks noChangeAspect="1"/>
          </p:cNvPicPr>
          <p:nvPr/>
        </p:nvPicPr>
        <p:blipFill>
          <a:blip r:embed="rId6"/>
          <a:stretch>
            <a:fillRect/>
          </a:stretch>
        </p:blipFill>
        <p:spPr>
          <a:xfrm>
            <a:off x="3275856" y="4696411"/>
            <a:ext cx="1043608" cy="532789"/>
          </a:xfrm>
          <a:prstGeom prst="rect">
            <a:avLst/>
          </a:prstGeom>
        </p:spPr>
      </p:pic>
      <p:pic>
        <p:nvPicPr>
          <p:cNvPr id="34" name="Image 33"/>
          <p:cNvPicPr>
            <a:picLocks noChangeAspect="1"/>
          </p:cNvPicPr>
          <p:nvPr/>
        </p:nvPicPr>
        <p:blipFill>
          <a:blip r:embed="rId6"/>
          <a:stretch>
            <a:fillRect/>
          </a:stretch>
        </p:blipFill>
        <p:spPr>
          <a:xfrm>
            <a:off x="1850301" y="4800061"/>
            <a:ext cx="417443" cy="213115"/>
          </a:xfrm>
          <a:prstGeom prst="rect">
            <a:avLst/>
          </a:prstGeom>
        </p:spPr>
      </p:pic>
      <p:sp>
        <p:nvSpPr>
          <p:cNvPr id="15" name="Espace réservé du numéro de diapositive 14"/>
          <p:cNvSpPr>
            <a:spLocks noGrp="1"/>
          </p:cNvSpPr>
          <p:nvPr>
            <p:ph type="sldNum" sz="quarter" idx="12"/>
          </p:nvPr>
        </p:nvSpPr>
        <p:spPr/>
        <p:txBody>
          <a:bodyPr/>
          <a:lstStyle/>
          <a:p>
            <a:fld id="{63E44974-D6A6-4102-90EB-9A67BE09BA6D}" type="slidenum">
              <a:rPr lang="fr-FR" smtClean="0"/>
              <a:t>12</a:t>
            </a:fld>
            <a:endParaRPr lang="fr-FR" dirty="0"/>
          </a:p>
        </p:txBody>
      </p:sp>
      <p:pic>
        <p:nvPicPr>
          <p:cNvPr id="37" name="Image 36"/>
          <p:cNvPicPr>
            <a:picLocks noChangeAspect="1"/>
          </p:cNvPicPr>
          <p:nvPr/>
        </p:nvPicPr>
        <p:blipFill>
          <a:blip r:embed="rId6"/>
          <a:stretch>
            <a:fillRect/>
          </a:stretch>
        </p:blipFill>
        <p:spPr>
          <a:xfrm>
            <a:off x="7072834" y="4780588"/>
            <a:ext cx="652913" cy="333329"/>
          </a:xfrm>
          <a:prstGeom prst="rect">
            <a:avLst/>
          </a:prstGeom>
        </p:spPr>
      </p:pic>
      <p:pic>
        <p:nvPicPr>
          <p:cNvPr id="38" name="Image 37"/>
          <p:cNvPicPr>
            <a:picLocks noChangeAspect="1"/>
          </p:cNvPicPr>
          <p:nvPr/>
        </p:nvPicPr>
        <p:blipFill>
          <a:blip r:embed="rId6"/>
          <a:stretch>
            <a:fillRect/>
          </a:stretch>
        </p:blipFill>
        <p:spPr>
          <a:xfrm>
            <a:off x="7797755" y="4725144"/>
            <a:ext cx="1043608" cy="532789"/>
          </a:xfrm>
          <a:prstGeom prst="rect">
            <a:avLst/>
          </a:prstGeom>
        </p:spPr>
      </p:pic>
      <p:pic>
        <p:nvPicPr>
          <p:cNvPr id="39" name="Image 38"/>
          <p:cNvPicPr>
            <a:picLocks noChangeAspect="1"/>
          </p:cNvPicPr>
          <p:nvPr/>
        </p:nvPicPr>
        <p:blipFill>
          <a:blip r:embed="rId6"/>
          <a:stretch>
            <a:fillRect/>
          </a:stretch>
        </p:blipFill>
        <p:spPr>
          <a:xfrm>
            <a:off x="6372200" y="4828794"/>
            <a:ext cx="417443" cy="213115"/>
          </a:xfrm>
          <a:prstGeom prst="rect">
            <a:avLst/>
          </a:prstGeom>
        </p:spPr>
      </p:pic>
    </p:spTree>
    <p:extLst>
      <p:ext uri="{BB962C8B-B14F-4D97-AF65-F5344CB8AC3E}">
        <p14:creationId xmlns:p14="http://schemas.microsoft.com/office/powerpoint/2010/main" val="256923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24"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3E44974-D6A6-4102-90EB-9A67BE09BA6D}" type="slidenum">
              <a:rPr lang="fr-FR" smtClean="0"/>
              <a:t>13</a:t>
            </a:fld>
            <a:endParaRPr lang="fr-FR"/>
          </a:p>
        </p:txBody>
      </p:sp>
      <p:pic>
        <p:nvPicPr>
          <p:cNvPr id="40" name="Picture 6" descr="G:\Sauvegarde manuelle 2012-09-06\Archive AAreynal\Archives\GCFI\Gcfi2002 (Cancun)\Merou\Poster\cartevw.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68151"/>
            <a:ext cx="3883637" cy="533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 descr="G:\Sauvegarde manuelle 2012-09-06\Archive AAreynal\Archives\GCFI\Gcfi2002 (Cancun)\Merou\Poster\Alphestes af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124" y="1844824"/>
            <a:ext cx="2191023" cy="107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p:cNvSpPr txBox="1">
            <a:spLocks noChangeArrowheads="1"/>
          </p:cNvSpPr>
          <p:nvPr/>
        </p:nvSpPr>
        <p:spPr bwMode="auto">
          <a:xfrm>
            <a:off x="0" y="0"/>
            <a:ext cx="9209202" cy="419346"/>
          </a:xfrm>
          <a:prstGeom prst="rect">
            <a:avLst/>
          </a:prstGeom>
          <a:solidFill>
            <a:schemeClr val="tx2"/>
          </a:solidFill>
          <a:ln>
            <a:noFill/>
          </a:ln>
          <a:effectLst/>
          <a:extLst/>
        </p:spPr>
        <p:txBody>
          <a:bodyPr wrap="square" lIns="80010" tIns="40005" rIns="80010" bIns="40005">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2200" b="1" dirty="0" err="1" smtClean="0">
                <a:solidFill>
                  <a:schemeClr val="bg1"/>
                </a:solidFill>
                <a:latin typeface="Arial" charset="0"/>
                <a:cs typeface="Arial" charset="0"/>
              </a:rPr>
              <a:t>Assessment</a:t>
            </a:r>
            <a:r>
              <a:rPr lang="fr-FR" sz="2200" b="1" dirty="0" smtClean="0">
                <a:solidFill>
                  <a:schemeClr val="bg1"/>
                </a:solidFill>
                <a:latin typeface="Arial" charset="0"/>
                <a:cs typeface="Arial" charset="0"/>
              </a:rPr>
              <a:t> of </a:t>
            </a:r>
            <a:r>
              <a:rPr lang="fr-FR" sz="2200" b="1" dirty="0" err="1" smtClean="0">
                <a:solidFill>
                  <a:schemeClr val="bg1"/>
                </a:solidFill>
                <a:latin typeface="Arial" charset="0"/>
                <a:cs typeface="Arial" charset="0"/>
              </a:rPr>
              <a:t>demersal</a:t>
            </a:r>
            <a:r>
              <a:rPr lang="fr-FR" sz="2200" b="1" dirty="0" smtClean="0">
                <a:solidFill>
                  <a:schemeClr val="bg1"/>
                </a:solidFill>
                <a:latin typeface="Arial" charset="0"/>
                <a:cs typeface="Arial" charset="0"/>
              </a:rPr>
              <a:t> </a:t>
            </a:r>
            <a:r>
              <a:rPr lang="fr-FR" sz="2200" b="1" dirty="0" err="1" smtClean="0">
                <a:solidFill>
                  <a:schemeClr val="bg1"/>
                </a:solidFill>
                <a:latin typeface="Arial" charset="0"/>
                <a:cs typeface="Arial" charset="0"/>
              </a:rPr>
              <a:t>species</a:t>
            </a:r>
            <a:r>
              <a:rPr lang="fr-FR" sz="2200" b="1" dirty="0" smtClean="0">
                <a:solidFill>
                  <a:schemeClr val="bg1"/>
                </a:solidFill>
                <a:latin typeface="Arial" charset="0"/>
                <a:cs typeface="Arial" charset="0"/>
              </a:rPr>
              <a:t> for </a:t>
            </a:r>
            <a:r>
              <a:rPr lang="fr-FR" sz="2200" b="1" dirty="0" err="1" smtClean="0">
                <a:solidFill>
                  <a:schemeClr val="bg1"/>
                </a:solidFill>
                <a:latin typeface="Arial" charset="0"/>
                <a:cs typeface="Arial" charset="0"/>
              </a:rPr>
              <a:t>operational</a:t>
            </a:r>
            <a:r>
              <a:rPr lang="fr-FR" sz="2200" b="1" dirty="0" smtClean="0">
                <a:solidFill>
                  <a:schemeClr val="bg1"/>
                </a:solidFill>
                <a:latin typeface="Arial" charset="0"/>
                <a:cs typeface="Arial" charset="0"/>
              </a:rPr>
              <a:t> management</a:t>
            </a:r>
            <a:endParaRPr lang="fr-FR" sz="2200" b="1" dirty="0">
              <a:solidFill>
                <a:schemeClr val="bg1"/>
              </a:solidFill>
              <a:latin typeface="Arial" charset="0"/>
              <a:cs typeface="Arial" charset="0"/>
            </a:endParaRPr>
          </a:p>
        </p:txBody>
      </p:sp>
      <p:sp>
        <p:nvSpPr>
          <p:cNvPr id="12" name="ZoneTexte 11"/>
          <p:cNvSpPr txBox="1"/>
          <p:nvPr/>
        </p:nvSpPr>
        <p:spPr>
          <a:xfrm>
            <a:off x="395536" y="692696"/>
            <a:ext cx="4419621" cy="923330"/>
          </a:xfrm>
          <a:prstGeom prst="rect">
            <a:avLst/>
          </a:prstGeom>
          <a:solidFill>
            <a:schemeClr val="bg1">
              <a:lumMod val="95000"/>
            </a:schemeClr>
          </a:solidFill>
        </p:spPr>
        <p:txBody>
          <a:bodyPr wrap="square" rtlCol="0">
            <a:spAutoFit/>
          </a:bodyPr>
          <a:lstStyle/>
          <a:p>
            <a:pPr marL="285750" indent="-285750">
              <a:spcBef>
                <a:spcPct val="50000"/>
              </a:spcBef>
              <a:buFont typeface="Arial" panose="020B0604020202020204" pitchFamily="34" charset="0"/>
              <a:buChar char="•"/>
            </a:pPr>
            <a:r>
              <a:rPr lang="en-US" altLang="fr-FR" dirty="0" smtClean="0">
                <a:solidFill>
                  <a:srgbClr val="003399"/>
                </a:solidFill>
                <a:latin typeface="Arial" charset="0"/>
                <a:cs typeface="Arial" charset="0"/>
              </a:rPr>
              <a:t>Few studies on the spawning areas and more generally on the biology  (life cycle) of species</a:t>
            </a:r>
            <a:endParaRPr lang="en-US" altLang="fr-FR" dirty="0">
              <a:solidFill>
                <a:srgbClr val="003399"/>
              </a:solidFill>
              <a:latin typeface="Arial" charset="0"/>
              <a:cs typeface="Arial" charset="0"/>
            </a:endParaRPr>
          </a:p>
        </p:txBody>
      </p:sp>
      <p:sp>
        <p:nvSpPr>
          <p:cNvPr id="13" name="ZoneTexte 12"/>
          <p:cNvSpPr txBox="1"/>
          <p:nvPr/>
        </p:nvSpPr>
        <p:spPr>
          <a:xfrm>
            <a:off x="5152859" y="692696"/>
            <a:ext cx="3811629" cy="1061829"/>
          </a:xfrm>
          <a:prstGeom prst="rect">
            <a:avLst/>
          </a:prstGeom>
          <a:noFill/>
        </p:spPr>
        <p:txBody>
          <a:bodyPr wrap="square" rtlCol="0">
            <a:spAutoFit/>
          </a:bodyPr>
          <a:lstStyle>
            <a:defPPr>
              <a:defRPr lang="fr-FR"/>
            </a:defPPr>
            <a:lvl1pPr algn="ctr">
              <a:spcBef>
                <a:spcPct val="50000"/>
              </a:spcBef>
              <a:defRPr sz="1400" b="1" i="1">
                <a:latin typeface="Arial" charset="0"/>
                <a:cs typeface="Arial" charset="0"/>
              </a:defRPr>
            </a:lvl1pPr>
          </a:lstStyle>
          <a:p>
            <a:r>
              <a:rPr lang="en-US" dirty="0" smtClean="0"/>
              <a:t>Area </a:t>
            </a:r>
            <a:r>
              <a:rPr lang="en-US" dirty="0"/>
              <a:t>of fishing </a:t>
            </a:r>
            <a:r>
              <a:rPr lang="en-US" dirty="0" smtClean="0"/>
              <a:t>and spawning of </a:t>
            </a:r>
            <a:r>
              <a:rPr lang="en-US" dirty="0" err="1"/>
              <a:t>Alphestes</a:t>
            </a:r>
            <a:r>
              <a:rPr lang="en-US" dirty="0"/>
              <a:t> </a:t>
            </a:r>
            <a:r>
              <a:rPr lang="en-US" dirty="0" err="1" smtClean="0"/>
              <a:t>afer</a:t>
            </a:r>
            <a:r>
              <a:rPr lang="en-US" dirty="0" smtClean="0"/>
              <a:t> (</a:t>
            </a:r>
            <a:r>
              <a:rPr lang="en-US" dirty="0"/>
              <a:t>red line</a:t>
            </a:r>
            <a:r>
              <a:rPr lang="en-US" dirty="0" smtClean="0"/>
              <a:t>) based on a collaborative study with fishers </a:t>
            </a:r>
            <a:endParaRPr lang="en-US" dirty="0"/>
          </a:p>
          <a:p>
            <a:r>
              <a:rPr lang="en-US" dirty="0" smtClean="0"/>
              <a:t>  </a:t>
            </a:r>
            <a:endParaRPr lang="fr-FR" dirty="0"/>
          </a:p>
        </p:txBody>
      </p:sp>
      <p:pic>
        <p:nvPicPr>
          <p:cNvPr id="14" name="Picture 7" descr="G:\Sauvegarde manuelle 2012-09-06\Archive AAreynal\Archives\GCFI\Gcfi2002 (Cancun)\Merou\Poster\tombe leve face superie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366" y="2132856"/>
            <a:ext cx="1386282" cy="103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5124" y="3068960"/>
            <a:ext cx="1392031" cy="128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èche courbée vers le haut 1"/>
          <p:cNvSpPr/>
          <p:nvPr/>
        </p:nvSpPr>
        <p:spPr>
          <a:xfrm rot="2831093">
            <a:off x="975414" y="3501008"/>
            <a:ext cx="1008112" cy="648072"/>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3"/>
          <p:cNvSpPr txBox="1">
            <a:spLocks noChangeArrowheads="1"/>
          </p:cNvSpPr>
          <p:nvPr/>
        </p:nvSpPr>
        <p:spPr bwMode="auto">
          <a:xfrm>
            <a:off x="323528" y="4653136"/>
            <a:ext cx="3183627" cy="738664"/>
          </a:xfrm>
          <a:prstGeom prst="rect">
            <a:avLst/>
          </a:prstGeom>
          <a:noFill/>
          <a:extLst/>
        </p:spPr>
        <p:txBody>
          <a:bodyPr wrap="square" rtlCol="0">
            <a:spAutoFit/>
          </a:bodyPr>
          <a:lstStyle>
            <a:defPPr>
              <a:defRPr lang="fr-FR"/>
            </a:defPPr>
            <a:lvl1pPr algn="ctr">
              <a:spcBef>
                <a:spcPct val="50000"/>
              </a:spcBef>
              <a:defRPr sz="1400" b="1" i="1">
                <a:latin typeface="Arial" charset="0"/>
                <a:cs typeface="Arial" charset="0"/>
              </a:defRPr>
            </a:lvl1pPr>
          </a:lstStyle>
          <a:p>
            <a:r>
              <a:rPr lang="en-US" altLang="fr-FR" dirty="0"/>
              <a:t>Evolution of a </a:t>
            </a:r>
            <a:r>
              <a:rPr lang="en-US" altLang="fr-FR" dirty="0" smtClean="0"/>
              <a:t>fishery to </a:t>
            </a:r>
            <a:r>
              <a:rPr lang="en-US" altLang="fr-FR" dirty="0"/>
              <a:t>the trap called “</a:t>
            </a:r>
            <a:r>
              <a:rPr lang="en-US" altLang="fr-FR" dirty="0" err="1"/>
              <a:t>Tombé</a:t>
            </a:r>
            <a:r>
              <a:rPr lang="en-US" altLang="fr-FR" dirty="0"/>
              <a:t> </a:t>
            </a:r>
            <a:r>
              <a:rPr lang="en-US" altLang="fr-FR" dirty="0" err="1"/>
              <a:t>lévé</a:t>
            </a:r>
            <a:r>
              <a:rPr lang="en-US" altLang="fr-FR" dirty="0"/>
              <a:t>" to </a:t>
            </a:r>
            <a:r>
              <a:rPr lang="en-US" altLang="fr-FR" dirty="0" smtClean="0"/>
              <a:t>net </a:t>
            </a:r>
            <a:r>
              <a:rPr lang="en-US" altLang="fr-FR" dirty="0"/>
              <a:t>fishing (1990s)</a:t>
            </a:r>
            <a:endParaRPr lang="fr-FR" altLang="fr-FR" dirty="0"/>
          </a:p>
        </p:txBody>
      </p:sp>
      <p:sp>
        <p:nvSpPr>
          <p:cNvPr id="18" name="ZoneTexte 3"/>
          <p:cNvSpPr txBox="1">
            <a:spLocks noChangeArrowheads="1"/>
          </p:cNvSpPr>
          <p:nvPr/>
        </p:nvSpPr>
        <p:spPr bwMode="auto">
          <a:xfrm>
            <a:off x="3419871" y="2647597"/>
            <a:ext cx="1800201" cy="938719"/>
          </a:xfrm>
          <a:prstGeom prst="rect">
            <a:avLst/>
          </a:prstGeom>
          <a:noFill/>
          <a:extLst/>
        </p:spPr>
        <p:txBody>
          <a:bodyPr wrap="square" rtlCol="0">
            <a:spAutoFit/>
          </a:bodyPr>
          <a:lstStyle>
            <a:defPPr>
              <a:defRPr lang="fr-FR"/>
            </a:defPPr>
            <a:lvl1pPr algn="ctr">
              <a:spcBef>
                <a:spcPct val="50000"/>
              </a:spcBef>
              <a:defRPr sz="1400" b="1" i="1">
                <a:latin typeface="Arial" charset="0"/>
                <a:cs typeface="Arial" charset="0"/>
              </a:defRPr>
            </a:lvl1pPr>
          </a:lstStyle>
          <a:p>
            <a:r>
              <a:rPr lang="fr-FR" altLang="fr-FR" sz="1000" dirty="0" err="1" smtClean="0">
                <a:solidFill>
                  <a:srgbClr val="FF0000"/>
                </a:solidFill>
              </a:rPr>
              <a:t>Alphestes</a:t>
            </a:r>
            <a:r>
              <a:rPr lang="fr-FR" altLang="fr-FR" sz="1000" dirty="0" smtClean="0">
                <a:solidFill>
                  <a:srgbClr val="FF0000"/>
                </a:solidFill>
              </a:rPr>
              <a:t> </a:t>
            </a:r>
            <a:r>
              <a:rPr lang="fr-FR" altLang="fr-FR" sz="1000" dirty="0" err="1" smtClean="0">
                <a:solidFill>
                  <a:srgbClr val="FF0000"/>
                </a:solidFill>
              </a:rPr>
              <a:t>afer</a:t>
            </a:r>
            <a:r>
              <a:rPr lang="fr-FR" altLang="fr-FR" sz="1000" dirty="0" smtClean="0">
                <a:solidFill>
                  <a:srgbClr val="FF0000"/>
                </a:solidFill>
              </a:rPr>
              <a:t> (</a:t>
            </a:r>
            <a:r>
              <a:rPr lang="fr-FR" altLang="fr-FR" sz="1000" dirty="0" err="1" smtClean="0">
                <a:solidFill>
                  <a:srgbClr val="FF0000"/>
                </a:solidFill>
              </a:rPr>
              <a:t>red</a:t>
            </a:r>
            <a:r>
              <a:rPr lang="fr-FR" altLang="fr-FR" sz="1000" dirty="0" smtClean="0">
                <a:solidFill>
                  <a:srgbClr val="FF0000"/>
                </a:solidFill>
              </a:rPr>
              <a:t> </a:t>
            </a:r>
            <a:r>
              <a:rPr lang="fr-FR" altLang="fr-FR" sz="1000" dirty="0">
                <a:solidFill>
                  <a:srgbClr val="FF0000"/>
                </a:solidFill>
              </a:rPr>
              <a:t>line</a:t>
            </a:r>
            <a:r>
              <a:rPr lang="fr-FR" altLang="fr-FR" sz="1000" dirty="0" smtClean="0">
                <a:solidFill>
                  <a:schemeClr val="accent1"/>
                </a:solidFill>
              </a:rPr>
              <a:t>) but </a:t>
            </a:r>
            <a:r>
              <a:rPr lang="fr-FR" altLang="fr-FR" sz="1000" dirty="0" err="1" smtClean="0">
                <a:solidFill>
                  <a:schemeClr val="accent1"/>
                </a:solidFill>
              </a:rPr>
              <a:t>also</a:t>
            </a:r>
            <a:r>
              <a:rPr lang="fr-FR" altLang="fr-FR" sz="1000" dirty="0" smtClean="0">
                <a:solidFill>
                  <a:schemeClr val="accent1"/>
                </a:solidFill>
              </a:rPr>
              <a:t> </a:t>
            </a:r>
          </a:p>
          <a:p>
            <a:r>
              <a:rPr lang="fr-FR" altLang="fr-FR" sz="1000" dirty="0" err="1" smtClean="0">
                <a:solidFill>
                  <a:schemeClr val="accent1"/>
                </a:solidFill>
              </a:rPr>
              <a:t>Epinephelus</a:t>
            </a:r>
            <a:r>
              <a:rPr lang="fr-FR" altLang="fr-FR" sz="1000" dirty="0" smtClean="0">
                <a:solidFill>
                  <a:schemeClr val="accent1"/>
                </a:solidFill>
              </a:rPr>
              <a:t> </a:t>
            </a:r>
            <a:r>
              <a:rPr lang="fr-FR" altLang="fr-FR" sz="1000" dirty="0" err="1">
                <a:solidFill>
                  <a:schemeClr val="accent1"/>
                </a:solidFill>
              </a:rPr>
              <a:t>adscensionis</a:t>
            </a:r>
            <a:r>
              <a:rPr lang="fr-FR" altLang="fr-FR" sz="1000" dirty="0">
                <a:solidFill>
                  <a:schemeClr val="accent1"/>
                </a:solidFill>
              </a:rPr>
              <a:t> </a:t>
            </a:r>
            <a:r>
              <a:rPr lang="fr-FR" altLang="fr-FR" sz="1000" dirty="0" err="1" smtClean="0">
                <a:solidFill>
                  <a:schemeClr val="accent1"/>
                </a:solidFill>
              </a:rPr>
              <a:t>Cephalopholis</a:t>
            </a:r>
            <a:r>
              <a:rPr lang="fr-FR" altLang="fr-FR" sz="1000" dirty="0" smtClean="0">
                <a:solidFill>
                  <a:schemeClr val="accent1"/>
                </a:solidFill>
              </a:rPr>
              <a:t> </a:t>
            </a:r>
            <a:r>
              <a:rPr lang="fr-FR" altLang="fr-FR" sz="1000" dirty="0" err="1">
                <a:solidFill>
                  <a:schemeClr val="accent1"/>
                </a:solidFill>
              </a:rPr>
              <a:t>cruentatus</a:t>
            </a:r>
            <a:r>
              <a:rPr lang="fr-FR" altLang="fr-FR" sz="1000" dirty="0">
                <a:solidFill>
                  <a:schemeClr val="accent1"/>
                </a:solidFill>
              </a:rPr>
              <a:t> </a:t>
            </a:r>
            <a:r>
              <a:rPr lang="fr-FR" altLang="fr-FR" sz="1000" dirty="0" smtClean="0">
                <a:solidFill>
                  <a:schemeClr val="accent1"/>
                </a:solidFill>
              </a:rPr>
              <a:t>C. </a:t>
            </a:r>
            <a:r>
              <a:rPr lang="fr-FR" altLang="fr-FR" sz="1000" dirty="0" err="1" smtClean="0">
                <a:solidFill>
                  <a:schemeClr val="accent1"/>
                </a:solidFill>
              </a:rPr>
              <a:t>fulva</a:t>
            </a:r>
            <a:endParaRPr lang="fr-FR" altLang="fr-FR" sz="1000" dirty="0">
              <a:solidFill>
                <a:schemeClr val="accent1"/>
              </a:solidFill>
            </a:endParaRPr>
          </a:p>
        </p:txBody>
      </p:sp>
      <p:sp>
        <p:nvSpPr>
          <p:cNvPr id="19" name="ZoneTexte 18"/>
          <p:cNvSpPr txBox="1"/>
          <p:nvPr/>
        </p:nvSpPr>
        <p:spPr>
          <a:xfrm>
            <a:off x="376936" y="5783735"/>
            <a:ext cx="4419621" cy="646331"/>
          </a:xfrm>
          <a:prstGeom prst="rect">
            <a:avLst/>
          </a:prstGeom>
          <a:solidFill>
            <a:schemeClr val="bg1">
              <a:lumMod val="95000"/>
            </a:schemeClr>
          </a:solidFill>
        </p:spPr>
        <p:txBody>
          <a:bodyPr wrap="square" rtlCol="0">
            <a:spAutoFit/>
          </a:bodyPr>
          <a:lstStyle/>
          <a:p>
            <a:pPr algn="ctr">
              <a:spcBef>
                <a:spcPct val="50000"/>
              </a:spcBef>
            </a:pPr>
            <a:r>
              <a:rPr lang="en-US" altLang="fr-FR" dirty="0" smtClean="0">
                <a:solidFill>
                  <a:srgbClr val="003399"/>
                </a:solidFill>
                <a:latin typeface="Arial" charset="0"/>
                <a:cs typeface="Arial" charset="0"/>
                <a:sym typeface="Wingdings" panose="05000000000000000000" pitchFamily="2" charset="2"/>
              </a:rPr>
              <a:t> </a:t>
            </a:r>
            <a:r>
              <a:rPr lang="en-US" altLang="fr-FR" u="sng" dirty="0" smtClean="0">
                <a:solidFill>
                  <a:srgbClr val="003399"/>
                </a:solidFill>
                <a:latin typeface="Arial" charset="0"/>
                <a:cs typeface="Arial" charset="0"/>
                <a:sym typeface="Wingdings" panose="05000000000000000000" pitchFamily="2" charset="2"/>
              </a:rPr>
              <a:t>Development of projects involving fishers local knowledge</a:t>
            </a:r>
            <a:endParaRPr lang="en-US" altLang="fr-FR" u="sng" dirty="0">
              <a:solidFill>
                <a:srgbClr val="003399"/>
              </a:solidFill>
              <a:latin typeface="Arial" charset="0"/>
              <a:cs typeface="Arial" charset="0"/>
            </a:endParaRPr>
          </a:p>
        </p:txBody>
      </p:sp>
    </p:spTree>
    <p:extLst>
      <p:ext uri="{BB962C8B-B14F-4D97-AF65-F5344CB8AC3E}">
        <p14:creationId xmlns:p14="http://schemas.microsoft.com/office/powerpoint/2010/main" val="35390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3E44974-D6A6-4102-90EB-9A67BE09BA6D}" type="slidenum">
              <a:rPr lang="fr-FR" smtClean="0"/>
              <a:t>14</a:t>
            </a:fld>
            <a:endParaRPr lang="fr-FR"/>
          </a:p>
        </p:txBody>
      </p:sp>
      <p:sp>
        <p:nvSpPr>
          <p:cNvPr id="6" name="Text Box 24"/>
          <p:cNvSpPr txBox="1">
            <a:spLocks noChangeArrowheads="1"/>
          </p:cNvSpPr>
          <p:nvPr/>
        </p:nvSpPr>
        <p:spPr bwMode="auto">
          <a:xfrm>
            <a:off x="4860032" y="-27384"/>
            <a:ext cx="4320480" cy="523216"/>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1044575" eaLnBrk="0" hangingPunct="0">
              <a:defRPr sz="2400">
                <a:solidFill>
                  <a:schemeClr val="tx1"/>
                </a:solidFill>
                <a:latin typeface="Times New Roman" pitchFamily="18" charset="0"/>
              </a:defRPr>
            </a:lvl1pPr>
            <a:lvl2pPr marL="742950" indent="-285750" defTabSz="1044575" eaLnBrk="0" hangingPunct="0">
              <a:defRPr sz="2400">
                <a:solidFill>
                  <a:schemeClr val="tx1"/>
                </a:solidFill>
                <a:latin typeface="Times New Roman" pitchFamily="18" charset="0"/>
              </a:defRPr>
            </a:lvl2pPr>
            <a:lvl3pPr marL="1143000" indent="-228600" defTabSz="1044575" eaLnBrk="0" hangingPunct="0">
              <a:defRPr sz="2400">
                <a:solidFill>
                  <a:schemeClr val="tx1"/>
                </a:solidFill>
                <a:latin typeface="Times New Roman" pitchFamily="18" charset="0"/>
              </a:defRPr>
            </a:lvl3pPr>
            <a:lvl4pPr marL="1600200" indent="-228600" defTabSz="1044575" eaLnBrk="0" hangingPunct="0">
              <a:defRPr sz="2400">
                <a:solidFill>
                  <a:schemeClr val="tx1"/>
                </a:solidFill>
                <a:latin typeface="Times New Roman" pitchFamily="18" charset="0"/>
              </a:defRPr>
            </a:lvl4pPr>
            <a:lvl5pPr marL="2057400" indent="-228600" defTabSz="1044575" eaLnBrk="0" hangingPunct="0">
              <a:defRPr sz="2400">
                <a:solidFill>
                  <a:schemeClr val="tx1"/>
                </a:solidFill>
                <a:latin typeface="Times New Roman" pitchFamily="18" charset="0"/>
              </a:defRPr>
            </a:lvl5pPr>
            <a:lvl6pPr marL="2514600" indent="-228600" defTabSz="1044575" eaLnBrk="0" fontAlgn="base" hangingPunct="0">
              <a:spcBef>
                <a:spcPct val="0"/>
              </a:spcBef>
              <a:spcAft>
                <a:spcPct val="0"/>
              </a:spcAft>
              <a:defRPr sz="2400">
                <a:solidFill>
                  <a:schemeClr val="tx1"/>
                </a:solidFill>
                <a:latin typeface="Times New Roman" pitchFamily="18" charset="0"/>
              </a:defRPr>
            </a:lvl6pPr>
            <a:lvl7pPr marL="2971800" indent="-228600" defTabSz="1044575" eaLnBrk="0" fontAlgn="base" hangingPunct="0">
              <a:spcBef>
                <a:spcPct val="0"/>
              </a:spcBef>
              <a:spcAft>
                <a:spcPct val="0"/>
              </a:spcAft>
              <a:defRPr sz="2400">
                <a:solidFill>
                  <a:schemeClr val="tx1"/>
                </a:solidFill>
                <a:latin typeface="Times New Roman" pitchFamily="18" charset="0"/>
              </a:defRPr>
            </a:lvl7pPr>
            <a:lvl8pPr marL="3429000" indent="-228600" defTabSz="1044575" eaLnBrk="0" fontAlgn="base" hangingPunct="0">
              <a:spcBef>
                <a:spcPct val="0"/>
              </a:spcBef>
              <a:spcAft>
                <a:spcPct val="0"/>
              </a:spcAft>
              <a:defRPr sz="2400">
                <a:solidFill>
                  <a:schemeClr val="tx1"/>
                </a:solidFill>
                <a:latin typeface="Times New Roman" pitchFamily="18" charset="0"/>
              </a:defRPr>
            </a:lvl8pPr>
            <a:lvl9pPr marL="3886200" indent="-228600" defTabSz="1044575"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None/>
            </a:pPr>
            <a:r>
              <a:rPr lang="en-US" altLang="fr-FR" sz="2800" dirty="0" smtClean="0">
                <a:solidFill>
                  <a:schemeClr val="bg1"/>
                </a:solidFill>
                <a:latin typeface="Trebuchet MS" pitchFamily="34" charset="0"/>
                <a:cs typeface="Arial" charset="0"/>
              </a:rPr>
              <a:t>Challenges</a:t>
            </a:r>
            <a:endParaRPr lang="fr-FR" altLang="fr-FR" sz="2800" dirty="0">
              <a:solidFill>
                <a:schemeClr val="bg1"/>
              </a:solidFill>
              <a:latin typeface="Trebuchet MS" pitchFamily="34" charset="0"/>
              <a:cs typeface="Arial" charset="0"/>
            </a:endParaRPr>
          </a:p>
        </p:txBody>
      </p:sp>
      <p:sp>
        <p:nvSpPr>
          <p:cNvPr id="8" name="ZoneTexte 7"/>
          <p:cNvSpPr txBox="1"/>
          <p:nvPr/>
        </p:nvSpPr>
        <p:spPr>
          <a:xfrm>
            <a:off x="467544" y="980728"/>
            <a:ext cx="8568952" cy="4832092"/>
          </a:xfrm>
          <a:prstGeom prst="rect">
            <a:avLst/>
          </a:prstGeom>
          <a:solidFill>
            <a:schemeClr val="bg1">
              <a:lumMod val="95000"/>
            </a:schemeClr>
          </a:solidFill>
        </p:spPr>
        <p:txBody>
          <a:bodyPr wrap="square" rtlCol="0">
            <a:spAutoFit/>
          </a:bodyPr>
          <a:lstStyle/>
          <a:p>
            <a:pPr marL="514350" indent="-514350" algn="just">
              <a:spcBef>
                <a:spcPct val="50000"/>
              </a:spcBef>
              <a:buFont typeface="+mj-lt"/>
              <a:buAutoNum type="arabicPeriod"/>
            </a:pPr>
            <a:r>
              <a:rPr lang="en-US" altLang="fr-FR" sz="2800" dirty="0" smtClean="0">
                <a:solidFill>
                  <a:srgbClr val="003399"/>
                </a:solidFill>
                <a:latin typeface="Arial" charset="0"/>
                <a:cs typeface="Arial" charset="0"/>
              </a:rPr>
              <a:t>How to improve data collection on fishing effort, landings, socio-economics of SSF (incl. recreational &amp; informal)? </a:t>
            </a:r>
          </a:p>
          <a:p>
            <a:pPr marL="514350" indent="-514350" algn="just">
              <a:spcBef>
                <a:spcPct val="50000"/>
              </a:spcBef>
              <a:buFont typeface="+mj-lt"/>
              <a:buAutoNum type="arabicPeriod"/>
            </a:pPr>
            <a:endParaRPr lang="fr-FR" altLang="fr-FR" sz="2800" dirty="0" smtClean="0">
              <a:solidFill>
                <a:srgbClr val="003399"/>
              </a:solidFill>
              <a:latin typeface="Arial" charset="0"/>
              <a:cs typeface="Arial" charset="0"/>
            </a:endParaRPr>
          </a:p>
          <a:p>
            <a:pPr marL="514350" indent="-514350" algn="just">
              <a:spcBef>
                <a:spcPct val="50000"/>
              </a:spcBef>
              <a:buFont typeface="+mj-lt"/>
              <a:buAutoNum type="arabicPeriod"/>
            </a:pPr>
            <a:r>
              <a:rPr lang="fr-FR" altLang="fr-FR" sz="2800" dirty="0" smtClean="0">
                <a:solidFill>
                  <a:srgbClr val="003399"/>
                </a:solidFill>
                <a:latin typeface="Arial" charset="0"/>
                <a:cs typeface="Arial" charset="0"/>
              </a:rPr>
              <a:t>How to </a:t>
            </a:r>
            <a:r>
              <a:rPr lang="fr-FR" altLang="fr-FR" sz="2800" dirty="0" err="1" smtClean="0">
                <a:solidFill>
                  <a:srgbClr val="003399"/>
                </a:solidFill>
                <a:latin typeface="Arial" charset="0"/>
                <a:cs typeface="Arial" charset="0"/>
              </a:rPr>
              <a:t>assess</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coastal</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fishing</a:t>
            </a:r>
            <a:r>
              <a:rPr lang="fr-FR" altLang="fr-FR" sz="2800" dirty="0" smtClean="0">
                <a:solidFill>
                  <a:srgbClr val="003399"/>
                </a:solidFill>
                <a:latin typeface="Arial" charset="0"/>
                <a:cs typeface="Arial" charset="0"/>
              </a:rPr>
              <a:t> stocks in </a:t>
            </a:r>
            <a:r>
              <a:rPr lang="fr-FR" altLang="fr-FR" sz="2800" dirty="0" err="1" smtClean="0">
                <a:solidFill>
                  <a:srgbClr val="003399"/>
                </a:solidFill>
                <a:latin typeface="Arial" charset="0"/>
                <a:cs typeface="Arial" charset="0"/>
              </a:rPr>
              <a:t>multispecific</a:t>
            </a:r>
            <a:r>
              <a:rPr lang="fr-FR" altLang="fr-FR" sz="2800" dirty="0" smtClean="0">
                <a:solidFill>
                  <a:srgbClr val="003399"/>
                </a:solidFill>
                <a:latin typeface="Arial" charset="0"/>
                <a:cs typeface="Arial" charset="0"/>
              </a:rPr>
              <a:t> and high </a:t>
            </a:r>
            <a:r>
              <a:rPr lang="fr-FR" altLang="fr-FR" sz="2800" dirty="0" err="1" smtClean="0">
                <a:solidFill>
                  <a:srgbClr val="003399"/>
                </a:solidFill>
                <a:latin typeface="Arial" charset="0"/>
                <a:cs typeface="Arial" charset="0"/>
              </a:rPr>
              <a:t>biodiversity</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context</a:t>
            </a:r>
            <a:r>
              <a:rPr lang="fr-FR" altLang="fr-FR" sz="2800" dirty="0" smtClean="0">
                <a:solidFill>
                  <a:srgbClr val="003399"/>
                </a:solidFill>
                <a:latin typeface="Arial" charset="0"/>
                <a:cs typeface="Arial" charset="0"/>
              </a:rPr>
              <a:t>. </a:t>
            </a:r>
          </a:p>
          <a:p>
            <a:pPr marL="514350" indent="-514350" algn="just">
              <a:spcBef>
                <a:spcPct val="50000"/>
              </a:spcBef>
              <a:buFont typeface="+mj-lt"/>
              <a:buAutoNum type="arabicPeriod"/>
            </a:pPr>
            <a:endParaRPr lang="en-US" altLang="fr-FR" sz="2800" dirty="0" smtClean="0">
              <a:solidFill>
                <a:srgbClr val="003399"/>
              </a:solidFill>
              <a:latin typeface="Arial" charset="0"/>
              <a:cs typeface="Arial" charset="0"/>
            </a:endParaRPr>
          </a:p>
          <a:p>
            <a:pPr marL="514350" indent="-514350" algn="just">
              <a:spcBef>
                <a:spcPct val="50000"/>
              </a:spcBef>
              <a:buFont typeface="+mj-lt"/>
              <a:buAutoNum type="arabicPeriod"/>
            </a:pPr>
            <a:r>
              <a:rPr lang="en-US" altLang="fr-FR" sz="2800" dirty="0">
                <a:solidFill>
                  <a:srgbClr val="003399"/>
                </a:solidFill>
                <a:latin typeface="Arial" charset="0"/>
                <a:cs typeface="Arial" charset="0"/>
              </a:rPr>
              <a:t>What kind of </a:t>
            </a:r>
            <a:r>
              <a:rPr lang="en-US" altLang="fr-FR" sz="2800" dirty="0" smtClean="0">
                <a:solidFill>
                  <a:srgbClr val="003399"/>
                </a:solidFill>
                <a:latin typeface="Arial" charset="0"/>
                <a:cs typeface="Arial" charset="0"/>
              </a:rPr>
              <a:t>recommendation </a:t>
            </a:r>
            <a:r>
              <a:rPr lang="en-US" altLang="fr-FR" sz="2800" dirty="0">
                <a:solidFill>
                  <a:srgbClr val="003399"/>
                </a:solidFill>
                <a:latin typeface="Arial" charset="0"/>
                <a:cs typeface="Arial" charset="0"/>
              </a:rPr>
              <a:t>for </a:t>
            </a:r>
            <a:r>
              <a:rPr lang="en-US" altLang="fr-FR" sz="2800" dirty="0" smtClean="0">
                <a:solidFill>
                  <a:srgbClr val="003399"/>
                </a:solidFill>
                <a:latin typeface="Arial" charset="0"/>
                <a:cs typeface="Arial" charset="0"/>
              </a:rPr>
              <a:t>fisheries management </a:t>
            </a:r>
            <a:r>
              <a:rPr lang="en-US" altLang="fr-FR" sz="2800" dirty="0">
                <a:solidFill>
                  <a:srgbClr val="003399"/>
                </a:solidFill>
                <a:latin typeface="Arial" charset="0"/>
                <a:cs typeface="Arial" charset="0"/>
              </a:rPr>
              <a:t>?</a:t>
            </a:r>
            <a:endParaRPr lang="en-US" altLang="fr-FR" sz="2800" dirty="0" smtClean="0">
              <a:solidFill>
                <a:srgbClr val="003399"/>
              </a:solidFill>
              <a:latin typeface="Arial" charset="0"/>
              <a:cs typeface="Arial" charset="0"/>
            </a:endParaRPr>
          </a:p>
        </p:txBody>
      </p:sp>
      <p:sp>
        <p:nvSpPr>
          <p:cNvPr id="7" name="Rectangle 6"/>
          <p:cNvSpPr/>
          <p:nvPr/>
        </p:nvSpPr>
        <p:spPr>
          <a:xfrm>
            <a:off x="467544" y="980728"/>
            <a:ext cx="8568952" cy="1815882"/>
          </a:xfrm>
          <a:prstGeom prst="rect">
            <a:avLst/>
          </a:prstGeom>
          <a:solidFill>
            <a:srgbClr val="F2F2F2">
              <a:alpha val="56863"/>
            </a:srgbClr>
          </a:solidFill>
        </p:spPr>
        <p:txBody>
          <a:bodyPr wrap="square" rtlCol="0">
            <a:spAutoFit/>
          </a:bodyPr>
          <a:lstStyle/>
          <a:p>
            <a:pPr marL="514350" indent="-514350" algn="just">
              <a:spcBef>
                <a:spcPct val="50000"/>
              </a:spcBef>
              <a:buFont typeface="+mj-lt"/>
              <a:buAutoNum type="arabicPeriod"/>
            </a:pPr>
            <a:endParaRPr lang="fr-FR" sz="2800" dirty="0" smtClean="0">
              <a:solidFill>
                <a:srgbClr val="003399"/>
              </a:solidFill>
              <a:latin typeface="Arial" charset="0"/>
              <a:cs typeface="Arial" charset="0"/>
            </a:endParaRPr>
          </a:p>
          <a:p>
            <a:pPr marL="514350" indent="-514350" algn="just">
              <a:spcBef>
                <a:spcPct val="50000"/>
              </a:spcBef>
              <a:buFont typeface="+mj-lt"/>
              <a:buAutoNum type="arabicPeriod"/>
            </a:pPr>
            <a:endParaRPr lang="fr-FR" sz="2800" dirty="0">
              <a:solidFill>
                <a:srgbClr val="003399"/>
              </a:solidFill>
              <a:latin typeface="Arial" charset="0"/>
              <a:cs typeface="Arial" charset="0"/>
            </a:endParaRPr>
          </a:p>
          <a:p>
            <a:pPr algn="just">
              <a:spcBef>
                <a:spcPct val="50000"/>
              </a:spcBef>
            </a:pPr>
            <a:endParaRPr lang="fr-FR" sz="2800" dirty="0">
              <a:solidFill>
                <a:srgbClr val="003399"/>
              </a:solidFill>
              <a:latin typeface="Arial" charset="0"/>
              <a:cs typeface="Arial" charset="0"/>
            </a:endParaRPr>
          </a:p>
        </p:txBody>
      </p:sp>
      <p:sp>
        <p:nvSpPr>
          <p:cNvPr id="9" name="Rectangle 8"/>
          <p:cNvSpPr/>
          <p:nvPr/>
        </p:nvSpPr>
        <p:spPr>
          <a:xfrm>
            <a:off x="467544" y="2492896"/>
            <a:ext cx="8568952" cy="1815882"/>
          </a:xfrm>
          <a:prstGeom prst="rect">
            <a:avLst/>
          </a:prstGeom>
          <a:solidFill>
            <a:srgbClr val="F2F2F2">
              <a:alpha val="56863"/>
            </a:srgbClr>
          </a:solidFill>
        </p:spPr>
        <p:txBody>
          <a:bodyPr wrap="square" rtlCol="0">
            <a:spAutoFit/>
          </a:bodyPr>
          <a:lstStyle/>
          <a:p>
            <a:pPr marL="514350" indent="-514350" algn="just">
              <a:spcBef>
                <a:spcPct val="50000"/>
              </a:spcBef>
              <a:buFont typeface="+mj-lt"/>
              <a:buAutoNum type="arabicPeriod"/>
            </a:pPr>
            <a:endParaRPr lang="fr-FR" sz="2800" dirty="0" smtClean="0">
              <a:solidFill>
                <a:srgbClr val="003399"/>
              </a:solidFill>
              <a:latin typeface="Arial" charset="0"/>
              <a:cs typeface="Arial" charset="0"/>
            </a:endParaRPr>
          </a:p>
          <a:p>
            <a:pPr marL="514350" indent="-514350" algn="just">
              <a:spcBef>
                <a:spcPct val="50000"/>
              </a:spcBef>
              <a:buFont typeface="+mj-lt"/>
              <a:buAutoNum type="arabicPeriod"/>
            </a:pPr>
            <a:endParaRPr lang="fr-FR" sz="2800" dirty="0">
              <a:solidFill>
                <a:srgbClr val="003399"/>
              </a:solidFill>
              <a:latin typeface="Arial" charset="0"/>
              <a:cs typeface="Arial" charset="0"/>
            </a:endParaRPr>
          </a:p>
          <a:p>
            <a:pPr algn="just">
              <a:spcBef>
                <a:spcPct val="50000"/>
              </a:spcBef>
            </a:pPr>
            <a:endParaRPr lang="fr-FR" sz="2800" dirty="0">
              <a:solidFill>
                <a:srgbClr val="003399"/>
              </a:solidFill>
              <a:latin typeface="Arial" charset="0"/>
              <a:cs typeface="Arial" charset="0"/>
            </a:endParaRPr>
          </a:p>
        </p:txBody>
      </p:sp>
    </p:spTree>
    <p:extLst>
      <p:ext uri="{BB962C8B-B14F-4D97-AF65-F5344CB8AC3E}">
        <p14:creationId xmlns:p14="http://schemas.microsoft.com/office/powerpoint/2010/main" val="379993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0" y="-27384"/>
            <a:ext cx="9144000" cy="757900"/>
          </a:xfrm>
          <a:solidFill>
            <a:schemeClr val="tx2"/>
          </a:solidFill>
          <a:ln>
            <a:noFill/>
          </a:ln>
          <a:effectLst/>
        </p:spPr>
        <p:txBody>
          <a:bodyPr wrap="square" lIns="80010" tIns="40005" rIns="80010" bIns="40005">
            <a:spAutoFit/>
          </a:bodyPr>
          <a:lstStyle/>
          <a:p>
            <a:pPr marL="342900" indent="-342900">
              <a:spcBef>
                <a:spcPct val="50000"/>
              </a:spcBef>
            </a:pPr>
            <a:r>
              <a:rPr lang="en-GB" altLang="fr-FR" sz="2200" b="1" dirty="0" smtClean="0">
                <a:solidFill>
                  <a:schemeClr val="bg1"/>
                </a:solidFill>
                <a:latin typeface="Arial" charset="0"/>
                <a:ea typeface="+mn-ea"/>
                <a:cs typeface="Arial" charset="0"/>
              </a:rPr>
              <a:t>Basically</a:t>
            </a:r>
            <a:r>
              <a:rPr lang="en-GB" altLang="fr-FR" sz="2200" b="1" dirty="0">
                <a:solidFill>
                  <a:schemeClr val="bg1"/>
                </a:solidFill>
                <a:latin typeface="Arial" charset="0"/>
                <a:ea typeface="+mn-ea"/>
                <a:cs typeface="Arial" charset="0"/>
              </a:rPr>
              <a:t>, fisheries management is (or should be) composed of two complementary types of measures: </a:t>
            </a:r>
          </a:p>
        </p:txBody>
      </p:sp>
      <p:grpSp>
        <p:nvGrpSpPr>
          <p:cNvPr id="2" name="Group 3"/>
          <p:cNvGrpSpPr>
            <a:grpSpLocks/>
          </p:cNvGrpSpPr>
          <p:nvPr/>
        </p:nvGrpSpPr>
        <p:grpSpPr bwMode="auto">
          <a:xfrm>
            <a:off x="38495" y="764704"/>
            <a:ext cx="4025900" cy="2152650"/>
            <a:chOff x="848" y="1071"/>
            <a:chExt cx="2174" cy="1220"/>
          </a:xfrm>
        </p:grpSpPr>
        <p:grpSp>
          <p:nvGrpSpPr>
            <p:cNvPr id="30746" name="Group 4"/>
            <p:cNvGrpSpPr>
              <a:grpSpLocks/>
            </p:cNvGrpSpPr>
            <p:nvPr/>
          </p:nvGrpSpPr>
          <p:grpSpPr bwMode="auto">
            <a:xfrm>
              <a:off x="1125" y="1071"/>
              <a:ext cx="1897" cy="1165"/>
              <a:chOff x="1125" y="1071"/>
              <a:chExt cx="1897" cy="1165"/>
            </a:xfrm>
          </p:grpSpPr>
          <p:sp>
            <p:nvSpPr>
              <p:cNvPr id="30748" name="Rectangle 28"/>
              <p:cNvSpPr>
                <a:spLocks noChangeArrowheads="1"/>
              </p:cNvSpPr>
              <p:nvPr/>
            </p:nvSpPr>
            <p:spPr bwMode="auto">
              <a:xfrm>
                <a:off x="1125" y="1071"/>
                <a:ext cx="1897" cy="116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GB" altLang="fr-FR">
                  <a:latin typeface="Times New Roman" pitchFamily="18" charset="0"/>
                </a:endParaRPr>
              </a:p>
            </p:txBody>
          </p:sp>
          <p:sp>
            <p:nvSpPr>
              <p:cNvPr id="30749" name="Rectangle 29"/>
              <p:cNvSpPr>
                <a:spLocks noChangeArrowheads="1"/>
              </p:cNvSpPr>
              <p:nvPr/>
            </p:nvSpPr>
            <p:spPr bwMode="auto">
              <a:xfrm>
                <a:off x="1253" y="1105"/>
                <a:ext cx="164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3410" tIns="50797" rIns="103410" bIns="50797">
                <a:spAutoFit/>
              </a:bodyPr>
              <a:lstStyle>
                <a:lvl1pPr defTabSz="871538" eaLnBrk="0" hangingPunct="0">
                  <a:defRPr sz="2400">
                    <a:solidFill>
                      <a:schemeClr val="tx1"/>
                    </a:solidFill>
                    <a:latin typeface="Arial" pitchFamily="34" charset="0"/>
                    <a:ea typeface="MS PGothic" pitchFamily="34" charset="-128"/>
                  </a:defRPr>
                </a:lvl1pPr>
                <a:lvl2pPr marL="37931725" indent="-37474525" defTabSz="871538"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r-FR" sz="2100" b="1">
                    <a:solidFill>
                      <a:srgbClr val="000000"/>
                    </a:solidFill>
                    <a:latin typeface="Comic Sans MS" pitchFamily="66" charset="0"/>
                    <a:cs typeface="Arial" pitchFamily="34" charset="0"/>
                  </a:rPr>
                  <a:t>Conservation </a:t>
                </a:r>
                <a:r>
                  <a:rPr lang="en-US" altLang="fr-FR" sz="2100">
                    <a:solidFill>
                      <a:srgbClr val="000000"/>
                    </a:solidFill>
                    <a:latin typeface="Comic Sans MS" pitchFamily="66" charset="0"/>
                    <a:cs typeface="Arial" pitchFamily="34" charset="0"/>
                  </a:rPr>
                  <a:t>:</a:t>
                </a:r>
              </a:p>
            </p:txBody>
          </p:sp>
          <p:sp>
            <p:nvSpPr>
              <p:cNvPr id="30750" name="Rectangle 30"/>
              <p:cNvSpPr>
                <a:spLocks noChangeArrowheads="1"/>
              </p:cNvSpPr>
              <p:nvPr/>
            </p:nvSpPr>
            <p:spPr bwMode="auto">
              <a:xfrm>
                <a:off x="1235" y="1380"/>
                <a:ext cx="167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3410" tIns="50797" rIns="103410" bIns="50797">
                <a:spAutoFit/>
              </a:bodyPr>
              <a:lstStyle>
                <a:lvl1pPr defTabSz="871538" eaLnBrk="0" hangingPunct="0">
                  <a:defRPr sz="2400">
                    <a:solidFill>
                      <a:schemeClr val="tx1"/>
                    </a:solidFill>
                    <a:latin typeface="Arial" pitchFamily="34" charset="0"/>
                    <a:ea typeface="MS PGothic" pitchFamily="34" charset="-128"/>
                  </a:defRPr>
                </a:lvl1pPr>
                <a:lvl2pPr marL="37931725" indent="-37474525" defTabSz="871538"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r-FR" sz="2000">
                    <a:solidFill>
                      <a:srgbClr val="000000"/>
                    </a:solidFill>
                    <a:latin typeface="Comic Sans MS" pitchFamily="66" charset="0"/>
                    <a:cs typeface="Arial" pitchFamily="34" charset="0"/>
                  </a:rPr>
                  <a:t>Preservation of productive / reproductive capacity of stocks (and habitats)</a:t>
                </a:r>
              </a:p>
            </p:txBody>
          </p:sp>
        </p:grpSp>
        <p:sp>
          <p:nvSpPr>
            <p:cNvPr id="30747" name="Line 8"/>
            <p:cNvSpPr>
              <a:spLocks noChangeShapeType="1"/>
            </p:cNvSpPr>
            <p:nvPr/>
          </p:nvSpPr>
          <p:spPr bwMode="auto">
            <a:xfrm flipV="1">
              <a:off x="848" y="1773"/>
              <a:ext cx="280" cy="51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4" name="Group 36"/>
          <p:cNvGrpSpPr>
            <a:grpSpLocks/>
          </p:cNvGrpSpPr>
          <p:nvPr/>
        </p:nvGrpSpPr>
        <p:grpSpPr bwMode="auto">
          <a:xfrm>
            <a:off x="38495" y="2934819"/>
            <a:ext cx="4025900" cy="2151063"/>
            <a:chOff x="884" y="2214"/>
            <a:chExt cx="2536" cy="1355"/>
          </a:xfrm>
        </p:grpSpPr>
        <p:sp>
          <p:nvSpPr>
            <p:cNvPr id="30742" name="Rectangle 22"/>
            <p:cNvSpPr>
              <a:spLocks noChangeArrowheads="1"/>
            </p:cNvSpPr>
            <p:nvPr/>
          </p:nvSpPr>
          <p:spPr bwMode="auto">
            <a:xfrm>
              <a:off x="1207" y="2252"/>
              <a:ext cx="2213" cy="131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GB" altLang="fr-FR">
                <a:latin typeface="Times New Roman" pitchFamily="18" charset="0"/>
              </a:endParaRPr>
            </a:p>
          </p:txBody>
        </p:sp>
        <p:sp>
          <p:nvSpPr>
            <p:cNvPr id="30743" name="Rectangle 23"/>
            <p:cNvSpPr>
              <a:spLocks noChangeArrowheads="1"/>
            </p:cNvSpPr>
            <p:nvPr/>
          </p:nvSpPr>
          <p:spPr bwMode="auto">
            <a:xfrm>
              <a:off x="1447" y="2419"/>
              <a:ext cx="169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3410" tIns="50797" rIns="103410" bIns="50797">
              <a:spAutoFit/>
            </a:bodyPr>
            <a:lstStyle>
              <a:lvl1pPr defTabSz="871538" eaLnBrk="0" hangingPunct="0">
                <a:defRPr sz="2400">
                  <a:solidFill>
                    <a:schemeClr val="tx1"/>
                  </a:solidFill>
                  <a:latin typeface="Arial" pitchFamily="34" charset="0"/>
                  <a:ea typeface="MS PGothic" pitchFamily="34" charset="-128"/>
                </a:defRPr>
              </a:lvl1pPr>
              <a:lvl2pPr marL="37931725" indent="-37474525" defTabSz="871538"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r-FR" sz="2100" b="1" dirty="0">
                  <a:solidFill>
                    <a:srgbClr val="000000"/>
                  </a:solidFill>
                  <a:latin typeface="Comic Sans MS" pitchFamily="66" charset="0"/>
                  <a:cs typeface="Arial" pitchFamily="34" charset="0"/>
                </a:rPr>
                <a:t>Access regulation :</a:t>
              </a:r>
            </a:p>
          </p:txBody>
        </p:sp>
        <p:sp>
          <p:nvSpPr>
            <p:cNvPr id="30744" name="Rectangle 24"/>
            <p:cNvSpPr>
              <a:spLocks noChangeArrowheads="1"/>
            </p:cNvSpPr>
            <p:nvPr/>
          </p:nvSpPr>
          <p:spPr bwMode="auto">
            <a:xfrm>
              <a:off x="1310" y="2707"/>
              <a:ext cx="2009"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3410" tIns="50797" rIns="103410" bIns="50797">
              <a:spAutoFit/>
            </a:bodyPr>
            <a:lstStyle>
              <a:lvl1pPr defTabSz="871538" eaLnBrk="0" hangingPunct="0">
                <a:defRPr sz="2400">
                  <a:solidFill>
                    <a:schemeClr val="tx1"/>
                  </a:solidFill>
                  <a:latin typeface="Arial" pitchFamily="34" charset="0"/>
                  <a:ea typeface="MS PGothic" pitchFamily="34" charset="-128"/>
                </a:defRPr>
              </a:lvl1pPr>
              <a:lvl2pPr marL="37931725" indent="-37474525" defTabSz="871538"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r-FR" sz="2000" dirty="0">
                  <a:solidFill>
                    <a:srgbClr val="000000"/>
                  </a:solidFill>
                  <a:latin typeface="Comic Sans MS" pitchFamily="66" charset="0"/>
                  <a:cs typeface="Arial" pitchFamily="34" charset="0"/>
                </a:rPr>
                <a:t>Allocation of this capacity among </a:t>
              </a:r>
              <a:r>
                <a:rPr lang="en-US" altLang="fr-FR" sz="2000" dirty="0" smtClean="0">
                  <a:solidFill>
                    <a:srgbClr val="000000"/>
                  </a:solidFill>
                  <a:latin typeface="Comic Sans MS" pitchFamily="66" charset="0"/>
                  <a:cs typeface="Arial" pitchFamily="34" charset="0"/>
                </a:rPr>
                <a:t>harvesters to avoid overcapacity</a:t>
              </a:r>
              <a:endParaRPr lang="en-US" altLang="fr-FR" sz="2000" dirty="0">
                <a:solidFill>
                  <a:srgbClr val="000000"/>
                </a:solidFill>
                <a:latin typeface="Comic Sans MS" pitchFamily="66" charset="0"/>
                <a:cs typeface="Arial" pitchFamily="34" charset="0"/>
              </a:endParaRPr>
            </a:p>
          </p:txBody>
        </p:sp>
        <p:sp>
          <p:nvSpPr>
            <p:cNvPr id="30745" name="Line 14"/>
            <p:cNvSpPr>
              <a:spLocks noChangeShapeType="1"/>
            </p:cNvSpPr>
            <p:nvPr/>
          </p:nvSpPr>
          <p:spPr bwMode="auto">
            <a:xfrm>
              <a:off x="884" y="2214"/>
              <a:ext cx="318" cy="59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5" name="Group 15"/>
          <p:cNvGrpSpPr>
            <a:grpSpLocks/>
          </p:cNvGrpSpPr>
          <p:nvPr/>
        </p:nvGrpSpPr>
        <p:grpSpPr bwMode="auto">
          <a:xfrm>
            <a:off x="4072329" y="3034827"/>
            <a:ext cx="4319586" cy="1752537"/>
            <a:chOff x="2754" y="2348"/>
            <a:chExt cx="2394" cy="993"/>
          </a:xfrm>
        </p:grpSpPr>
        <p:sp>
          <p:nvSpPr>
            <p:cNvPr id="30739" name="Rectangle 19"/>
            <p:cNvSpPr>
              <a:spLocks noChangeArrowheads="1"/>
            </p:cNvSpPr>
            <p:nvPr/>
          </p:nvSpPr>
          <p:spPr bwMode="auto">
            <a:xfrm>
              <a:off x="3119" y="2348"/>
              <a:ext cx="2029" cy="99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GB" altLang="fr-FR">
                <a:latin typeface="Times New Roman" pitchFamily="18" charset="0"/>
              </a:endParaRPr>
            </a:p>
          </p:txBody>
        </p:sp>
        <p:sp>
          <p:nvSpPr>
            <p:cNvPr id="30740" name="Rectangle 20"/>
            <p:cNvSpPr>
              <a:spLocks noChangeArrowheads="1"/>
            </p:cNvSpPr>
            <p:nvPr/>
          </p:nvSpPr>
          <p:spPr bwMode="auto">
            <a:xfrm>
              <a:off x="3112" y="2367"/>
              <a:ext cx="2034"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03410" tIns="50797" rIns="103410" bIns="50797">
              <a:spAutoFit/>
            </a:bodyPr>
            <a:lstStyle>
              <a:lvl1pPr defTabSz="871538" eaLnBrk="0" hangingPunct="0">
                <a:defRPr sz="2400">
                  <a:solidFill>
                    <a:schemeClr val="tx1"/>
                  </a:solidFill>
                  <a:latin typeface="Arial" pitchFamily="34" charset="0"/>
                  <a:ea typeface="MS PGothic" pitchFamily="34" charset="-128"/>
                </a:defRPr>
              </a:lvl1pPr>
              <a:lvl2pPr marL="37931725" indent="-37474525" defTabSz="871538"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r-FR" sz="2100" dirty="0" err="1">
                  <a:solidFill>
                    <a:srgbClr val="000000"/>
                  </a:solidFill>
                  <a:latin typeface="Comic Sans MS" pitchFamily="66" charset="0"/>
                  <a:cs typeface="Arial" pitchFamily="34" charset="0"/>
                </a:rPr>
                <a:t>L</a:t>
              </a:r>
              <a:r>
                <a:rPr lang="en-US" altLang="fr-FR" sz="2100" dirty="0" err="1" smtClean="0">
                  <a:solidFill>
                    <a:srgbClr val="000000"/>
                  </a:solidFill>
                  <a:latin typeface="Comic Sans MS" pitchFamily="66" charset="0"/>
                  <a:cs typeface="Arial" pitchFamily="34" charset="0"/>
                </a:rPr>
                <a:t>icences</a:t>
              </a:r>
              <a:r>
                <a:rPr lang="en-US" altLang="fr-FR" sz="2100" dirty="0" smtClean="0">
                  <a:solidFill>
                    <a:srgbClr val="000000"/>
                  </a:solidFill>
                  <a:latin typeface="Comic Sans MS" pitchFamily="66" charset="0"/>
                  <a:cs typeface="Arial" pitchFamily="34" charset="0"/>
                </a:rPr>
                <a:t> with effort regulation per métier</a:t>
              </a:r>
            </a:p>
            <a:p>
              <a:pPr algn="ctr"/>
              <a:r>
                <a:rPr lang="en-US" altLang="fr-FR" sz="2100" dirty="0">
                  <a:solidFill>
                    <a:srgbClr val="000000"/>
                  </a:solidFill>
                  <a:latin typeface="Comic Sans MS" pitchFamily="66" charset="0"/>
                  <a:cs typeface="Arial" pitchFamily="34" charset="0"/>
                </a:rPr>
                <a:t>L</a:t>
              </a:r>
              <a:r>
                <a:rPr lang="en-US" altLang="fr-FR" sz="2100" dirty="0" smtClean="0">
                  <a:solidFill>
                    <a:srgbClr val="000000"/>
                  </a:solidFill>
                  <a:latin typeface="Comic Sans MS" pitchFamily="66" charset="0"/>
                  <a:cs typeface="Arial" pitchFamily="34" charset="0"/>
                </a:rPr>
                <a:t>andings quota / vessel</a:t>
              </a:r>
            </a:p>
            <a:p>
              <a:pPr algn="ctr"/>
              <a:r>
                <a:rPr lang="en-US" altLang="fr-FR" sz="2100" dirty="0" smtClean="0">
                  <a:solidFill>
                    <a:srgbClr val="000000"/>
                  </a:solidFill>
                  <a:latin typeface="Comic Sans MS" pitchFamily="66" charset="0"/>
                  <a:cs typeface="Arial" pitchFamily="34" charset="0"/>
                </a:rPr>
                <a:t>Territorial use rights (TURF)</a:t>
              </a:r>
              <a:endParaRPr lang="en-US" altLang="fr-FR" sz="2100" dirty="0">
                <a:solidFill>
                  <a:srgbClr val="000000"/>
                </a:solidFill>
                <a:latin typeface="Comic Sans MS" pitchFamily="66" charset="0"/>
                <a:cs typeface="Arial" pitchFamily="34" charset="0"/>
              </a:endParaRPr>
            </a:p>
          </p:txBody>
        </p:sp>
        <p:sp>
          <p:nvSpPr>
            <p:cNvPr id="30741" name="Line 18"/>
            <p:cNvSpPr>
              <a:spLocks noChangeShapeType="1"/>
            </p:cNvSpPr>
            <p:nvPr/>
          </p:nvSpPr>
          <p:spPr bwMode="auto">
            <a:xfrm flipV="1">
              <a:off x="2754" y="2876"/>
              <a:ext cx="336"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8" name="Group 39"/>
          <p:cNvGrpSpPr>
            <a:grpSpLocks/>
          </p:cNvGrpSpPr>
          <p:nvPr/>
        </p:nvGrpSpPr>
        <p:grpSpPr bwMode="auto">
          <a:xfrm>
            <a:off x="4072332" y="1790228"/>
            <a:ext cx="4433888" cy="833438"/>
            <a:chOff x="3406" y="1810"/>
            <a:chExt cx="2793" cy="525"/>
          </a:xfrm>
        </p:grpSpPr>
        <p:sp>
          <p:nvSpPr>
            <p:cNvPr id="30732" name="Rectangle 12"/>
            <p:cNvSpPr>
              <a:spLocks noChangeArrowheads="1"/>
            </p:cNvSpPr>
            <p:nvPr/>
          </p:nvSpPr>
          <p:spPr bwMode="auto">
            <a:xfrm>
              <a:off x="3840" y="1810"/>
              <a:ext cx="2310" cy="5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GB" altLang="fr-FR">
                <a:latin typeface="Times New Roman" pitchFamily="18" charset="0"/>
              </a:endParaRPr>
            </a:p>
          </p:txBody>
        </p:sp>
        <p:sp>
          <p:nvSpPr>
            <p:cNvPr id="30733" name="Rectangle 13"/>
            <p:cNvSpPr>
              <a:spLocks noChangeArrowheads="1"/>
            </p:cNvSpPr>
            <p:nvPr/>
          </p:nvSpPr>
          <p:spPr bwMode="auto">
            <a:xfrm>
              <a:off x="3904" y="1844"/>
              <a:ext cx="2295"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3410" tIns="50797" rIns="103410" bIns="50797">
              <a:spAutoFit/>
            </a:bodyPr>
            <a:lstStyle>
              <a:lvl1pPr defTabSz="871538" eaLnBrk="0" hangingPunct="0">
                <a:defRPr sz="2400">
                  <a:solidFill>
                    <a:schemeClr val="tx1"/>
                  </a:solidFill>
                  <a:latin typeface="Arial" pitchFamily="34" charset="0"/>
                  <a:ea typeface="MS PGothic" pitchFamily="34" charset="-128"/>
                </a:defRPr>
              </a:lvl1pPr>
              <a:lvl2pPr marL="37931725" indent="-37474525" defTabSz="871538"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r-FR" sz="2100" dirty="0">
                  <a:solidFill>
                    <a:srgbClr val="000000"/>
                  </a:solidFill>
                  <a:latin typeface="Comic Sans MS" pitchFamily="66" charset="0"/>
                  <a:cs typeface="Arial" pitchFamily="34" charset="0"/>
                </a:rPr>
                <a:t>T</a:t>
              </a:r>
              <a:r>
                <a:rPr lang="en-US" altLang="fr-FR" sz="2100" dirty="0" smtClean="0">
                  <a:solidFill>
                    <a:srgbClr val="000000"/>
                  </a:solidFill>
                  <a:latin typeface="Comic Sans MS" pitchFamily="66" charset="0"/>
                  <a:cs typeface="Arial" pitchFamily="34" charset="0"/>
                </a:rPr>
                <a:t>otal </a:t>
              </a:r>
              <a:r>
                <a:rPr lang="en-US" altLang="fr-FR" sz="2100" dirty="0">
                  <a:solidFill>
                    <a:srgbClr val="000000"/>
                  </a:solidFill>
                  <a:latin typeface="Comic Sans MS" pitchFamily="66" charset="0"/>
                  <a:cs typeface="Arial" pitchFamily="34" charset="0"/>
                </a:rPr>
                <a:t>A</a:t>
              </a:r>
              <a:r>
                <a:rPr lang="en-US" altLang="fr-FR" sz="2100" dirty="0" smtClean="0">
                  <a:solidFill>
                    <a:srgbClr val="000000"/>
                  </a:solidFill>
                  <a:latin typeface="Comic Sans MS" pitchFamily="66" charset="0"/>
                  <a:cs typeface="Arial" pitchFamily="34" charset="0"/>
                </a:rPr>
                <a:t>llowable Catch,  capacity (kW, GT)</a:t>
              </a:r>
              <a:endParaRPr lang="en-US" altLang="fr-FR" sz="2100" dirty="0">
                <a:solidFill>
                  <a:srgbClr val="000000"/>
                </a:solidFill>
                <a:latin typeface="Comic Sans MS" pitchFamily="66" charset="0"/>
                <a:cs typeface="Arial" pitchFamily="34" charset="0"/>
              </a:endParaRPr>
            </a:p>
          </p:txBody>
        </p:sp>
        <p:sp>
          <p:nvSpPr>
            <p:cNvPr id="30734" name="Line 28"/>
            <p:cNvSpPr>
              <a:spLocks noChangeShapeType="1"/>
            </p:cNvSpPr>
            <p:nvPr/>
          </p:nvSpPr>
          <p:spPr bwMode="auto">
            <a:xfrm>
              <a:off x="3406" y="1821"/>
              <a:ext cx="381" cy="414"/>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9" name="Group 38"/>
          <p:cNvGrpSpPr>
            <a:grpSpLocks/>
          </p:cNvGrpSpPr>
          <p:nvPr/>
        </p:nvGrpSpPr>
        <p:grpSpPr bwMode="auto">
          <a:xfrm>
            <a:off x="4072332" y="855192"/>
            <a:ext cx="4332288" cy="952500"/>
            <a:chOff x="3406" y="1221"/>
            <a:chExt cx="2729" cy="600"/>
          </a:xfrm>
        </p:grpSpPr>
        <p:sp>
          <p:nvSpPr>
            <p:cNvPr id="30729" name="Rectangle 9"/>
            <p:cNvSpPr>
              <a:spLocks noChangeArrowheads="1"/>
            </p:cNvSpPr>
            <p:nvPr/>
          </p:nvSpPr>
          <p:spPr bwMode="auto">
            <a:xfrm>
              <a:off x="3814" y="1221"/>
              <a:ext cx="2321" cy="49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GB" altLang="fr-FR">
                <a:latin typeface="Times New Roman" pitchFamily="18" charset="0"/>
              </a:endParaRPr>
            </a:p>
          </p:txBody>
        </p:sp>
        <p:sp>
          <p:nvSpPr>
            <p:cNvPr id="30730" name="Rectangle 10"/>
            <p:cNvSpPr>
              <a:spLocks noChangeArrowheads="1"/>
            </p:cNvSpPr>
            <p:nvPr/>
          </p:nvSpPr>
          <p:spPr bwMode="auto">
            <a:xfrm>
              <a:off x="3920" y="1231"/>
              <a:ext cx="2171"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3410" tIns="50797" rIns="103410" bIns="50797">
              <a:spAutoFit/>
            </a:bodyPr>
            <a:lstStyle>
              <a:lvl1pPr defTabSz="871538" eaLnBrk="0" hangingPunct="0">
                <a:defRPr sz="2400">
                  <a:solidFill>
                    <a:schemeClr val="tx1"/>
                  </a:solidFill>
                  <a:latin typeface="Arial" pitchFamily="34" charset="0"/>
                  <a:ea typeface="MS PGothic" pitchFamily="34" charset="-128"/>
                </a:defRPr>
              </a:lvl1pPr>
              <a:lvl2pPr marL="37931725" indent="-37474525" defTabSz="871538"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r-FR" sz="2100" dirty="0">
                  <a:solidFill>
                    <a:srgbClr val="000000"/>
                  </a:solidFill>
                  <a:latin typeface="Comic Sans MS" pitchFamily="66" charset="0"/>
                  <a:cs typeface="Arial" pitchFamily="34" charset="0"/>
                </a:rPr>
                <a:t>Selectivity of catches</a:t>
              </a:r>
              <a:r>
                <a:rPr lang="en-US" altLang="fr-FR" sz="2100" dirty="0" smtClean="0">
                  <a:solidFill>
                    <a:srgbClr val="000000"/>
                  </a:solidFill>
                  <a:latin typeface="Comic Sans MS" pitchFamily="66" charset="0"/>
                  <a:cs typeface="Arial" pitchFamily="34" charset="0"/>
                </a:rPr>
                <a:t>, gears, MPAs</a:t>
              </a:r>
              <a:endParaRPr lang="en-US" altLang="fr-FR" sz="2100" dirty="0">
                <a:solidFill>
                  <a:srgbClr val="000000"/>
                </a:solidFill>
                <a:latin typeface="Comic Sans MS" pitchFamily="66" charset="0"/>
                <a:cs typeface="Arial" pitchFamily="34" charset="0"/>
              </a:endParaRPr>
            </a:p>
          </p:txBody>
        </p:sp>
        <p:sp>
          <p:nvSpPr>
            <p:cNvPr id="30731" name="Line 33"/>
            <p:cNvSpPr>
              <a:spLocks noChangeShapeType="1"/>
            </p:cNvSpPr>
            <p:nvPr/>
          </p:nvSpPr>
          <p:spPr bwMode="auto">
            <a:xfrm flipV="1">
              <a:off x="3406" y="1525"/>
              <a:ext cx="382" cy="2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32" name="ZoneTexte 31"/>
          <p:cNvSpPr txBox="1"/>
          <p:nvPr/>
        </p:nvSpPr>
        <p:spPr>
          <a:xfrm>
            <a:off x="323528" y="5805264"/>
            <a:ext cx="8181478" cy="1061829"/>
          </a:xfrm>
          <a:prstGeom prst="rect">
            <a:avLst/>
          </a:prstGeom>
          <a:solidFill>
            <a:schemeClr val="bg1">
              <a:lumMod val="95000"/>
            </a:schemeClr>
          </a:solidFill>
        </p:spPr>
        <p:txBody>
          <a:bodyPr wrap="square" rtlCol="0">
            <a:spAutoFit/>
          </a:bodyPr>
          <a:lstStyle/>
          <a:p>
            <a:pPr marL="285750" indent="-285750" algn="ctr">
              <a:spcBef>
                <a:spcPct val="50000"/>
              </a:spcBef>
              <a:buFont typeface="Wingdings" pitchFamily="2" charset="2"/>
              <a:buChar char="à"/>
            </a:pPr>
            <a:r>
              <a:rPr lang="en-US" altLang="fr-FR" dirty="0" smtClean="0">
                <a:solidFill>
                  <a:srgbClr val="003399"/>
                </a:solidFill>
                <a:latin typeface="Arial" charset="0"/>
                <a:cs typeface="Arial" charset="0"/>
                <a:sym typeface="Wingdings" panose="05000000000000000000" pitchFamily="2" charset="2"/>
              </a:rPr>
              <a:t>Review management measures &amp; governance in the ORs </a:t>
            </a:r>
          </a:p>
          <a:p>
            <a:pPr algn="ctr">
              <a:spcBef>
                <a:spcPct val="50000"/>
              </a:spcBef>
            </a:pPr>
            <a:r>
              <a:rPr lang="en-US" altLang="fr-FR" dirty="0" smtClean="0">
                <a:solidFill>
                  <a:srgbClr val="003399"/>
                </a:solidFill>
                <a:latin typeface="Arial" charset="0"/>
                <a:cs typeface="Arial" charset="0"/>
                <a:sym typeface="Wingdings" panose="05000000000000000000" pitchFamily="2" charset="2"/>
              </a:rPr>
              <a:t>Promote of co-management (administration, fisheries, scientists, other stakeholders) ?</a:t>
            </a:r>
            <a:endParaRPr lang="en-US" altLang="fr-FR" u="sng" dirty="0">
              <a:solidFill>
                <a:srgbClr val="003399"/>
              </a:solidFill>
              <a:latin typeface="Arial" charset="0"/>
              <a:cs typeface="Arial" charset="0"/>
            </a:endParaRPr>
          </a:p>
        </p:txBody>
      </p:sp>
      <p:sp>
        <p:nvSpPr>
          <p:cNvPr id="34" name="ZoneTexte 33"/>
          <p:cNvSpPr txBox="1"/>
          <p:nvPr/>
        </p:nvSpPr>
        <p:spPr>
          <a:xfrm>
            <a:off x="4545780" y="4809926"/>
            <a:ext cx="3986660" cy="923330"/>
          </a:xfrm>
          <a:prstGeom prst="rect">
            <a:avLst/>
          </a:prstGeom>
          <a:solidFill>
            <a:schemeClr val="bg1">
              <a:lumMod val="95000"/>
            </a:schemeClr>
          </a:solidFill>
        </p:spPr>
        <p:txBody>
          <a:bodyPr wrap="square" rtlCol="0">
            <a:spAutoFit/>
          </a:bodyPr>
          <a:lstStyle>
            <a:defPPr>
              <a:defRPr lang="fr-FR"/>
            </a:defPPr>
            <a:lvl1pPr algn="ctr">
              <a:spcBef>
                <a:spcPct val="50000"/>
              </a:spcBef>
              <a:defRPr>
                <a:solidFill>
                  <a:srgbClr val="003399"/>
                </a:solidFill>
                <a:latin typeface="Arial" charset="0"/>
                <a:cs typeface="Arial" charset="0"/>
              </a:defRPr>
            </a:lvl1pPr>
          </a:lstStyle>
          <a:p>
            <a:r>
              <a:rPr lang="fr-FR" i="1" dirty="0" smtClean="0">
                <a:solidFill>
                  <a:srgbClr val="FF0000"/>
                </a:solidFill>
              </a:rPr>
              <a:t>Most of the </a:t>
            </a:r>
            <a:r>
              <a:rPr lang="fr-FR" i="1" dirty="0" err="1" smtClean="0">
                <a:solidFill>
                  <a:srgbClr val="FF0000"/>
                </a:solidFill>
              </a:rPr>
              <a:t>fisheries</a:t>
            </a:r>
            <a:r>
              <a:rPr lang="fr-FR" i="1" dirty="0" smtClean="0">
                <a:solidFill>
                  <a:srgbClr val="FF0000"/>
                </a:solidFill>
              </a:rPr>
              <a:t> are in open </a:t>
            </a:r>
            <a:r>
              <a:rPr lang="fr-FR" i="1" dirty="0" err="1" smtClean="0">
                <a:solidFill>
                  <a:srgbClr val="FF0000"/>
                </a:solidFill>
              </a:rPr>
              <a:t>access</a:t>
            </a:r>
            <a:r>
              <a:rPr lang="fr-FR" i="1" dirty="0" smtClean="0">
                <a:solidFill>
                  <a:srgbClr val="FF0000"/>
                </a:solidFill>
              </a:rPr>
              <a:t> situation </a:t>
            </a:r>
            <a:r>
              <a:rPr lang="fr-FR" i="1" dirty="0">
                <a:solidFill>
                  <a:srgbClr val="FF0000"/>
                </a:solidFill>
                <a:sym typeface="Wingdings" panose="05000000000000000000" pitchFamily="2" charset="2"/>
              </a:rPr>
              <a:t> </a:t>
            </a:r>
            <a:r>
              <a:rPr lang="fr-FR" i="1" dirty="0" err="1">
                <a:solidFill>
                  <a:srgbClr val="FF0000"/>
                </a:solidFill>
                <a:sym typeface="Wingdings" panose="05000000000000000000" pitchFamily="2" charset="2"/>
              </a:rPr>
              <a:t>still</a:t>
            </a:r>
            <a:r>
              <a:rPr lang="fr-FR" i="1" dirty="0">
                <a:solidFill>
                  <a:srgbClr val="FF0000"/>
                </a:solidFill>
                <a:sym typeface="Wingdings" panose="05000000000000000000" pitchFamily="2" charset="2"/>
              </a:rPr>
              <a:t> r</a:t>
            </a:r>
            <a:r>
              <a:rPr lang="fr-FR" i="1" dirty="0">
                <a:solidFill>
                  <a:srgbClr val="FF0000"/>
                </a:solidFill>
              </a:rPr>
              <a:t>ace for </a:t>
            </a:r>
            <a:r>
              <a:rPr lang="fr-FR" i="1" dirty="0" err="1">
                <a:solidFill>
                  <a:srgbClr val="FF0000"/>
                </a:solidFill>
              </a:rPr>
              <a:t>fish</a:t>
            </a:r>
            <a:r>
              <a:rPr lang="fr-FR" i="1" dirty="0">
                <a:solidFill>
                  <a:srgbClr val="FF0000"/>
                </a:solidFill>
              </a:rPr>
              <a:t> </a:t>
            </a:r>
            <a:r>
              <a:rPr lang="fr-FR" i="1" dirty="0">
                <a:solidFill>
                  <a:srgbClr val="FF0000"/>
                </a:solidFill>
                <a:sym typeface="Wingdings" panose="05000000000000000000" pitchFamily="2" charset="2"/>
              </a:rPr>
              <a:t>  </a:t>
            </a:r>
            <a:r>
              <a:rPr lang="fr-FR" i="1" dirty="0" err="1">
                <a:solidFill>
                  <a:srgbClr val="FF0000"/>
                </a:solidFill>
                <a:sym typeface="Wingdings" panose="05000000000000000000" pitchFamily="2" charset="2"/>
              </a:rPr>
              <a:t>rent</a:t>
            </a:r>
            <a:r>
              <a:rPr lang="fr-FR" i="1" dirty="0">
                <a:solidFill>
                  <a:srgbClr val="FF0000"/>
                </a:solidFill>
                <a:sym typeface="Wingdings" panose="05000000000000000000" pitchFamily="2" charset="2"/>
              </a:rPr>
              <a:t> </a:t>
            </a:r>
            <a:r>
              <a:rPr lang="fr-FR" i="1" dirty="0" smtClean="0">
                <a:solidFill>
                  <a:srgbClr val="FF0000"/>
                </a:solidFill>
                <a:sym typeface="Wingdings" panose="05000000000000000000" pitchFamily="2" charset="2"/>
              </a:rPr>
              <a:t>dissipation  </a:t>
            </a:r>
          </a:p>
        </p:txBody>
      </p:sp>
      <p:sp>
        <p:nvSpPr>
          <p:cNvPr id="3" name="Espace réservé du numéro de diapositive 2"/>
          <p:cNvSpPr>
            <a:spLocks noGrp="1"/>
          </p:cNvSpPr>
          <p:nvPr>
            <p:ph type="sldNum" sz="quarter" idx="12"/>
          </p:nvPr>
        </p:nvSpPr>
        <p:spPr/>
        <p:txBody>
          <a:bodyPr/>
          <a:lstStyle/>
          <a:p>
            <a:fld id="{63E44974-D6A6-4102-90EB-9A67BE09BA6D}" type="slidenum">
              <a:rPr lang="fr-FR" smtClean="0"/>
              <a:t>15</a:t>
            </a:fld>
            <a:endParaRPr lang="fr-FR"/>
          </a:p>
        </p:txBody>
      </p:sp>
    </p:spTree>
    <p:extLst>
      <p:ext uri="{BB962C8B-B14F-4D97-AF65-F5344CB8AC3E}">
        <p14:creationId xmlns:p14="http://schemas.microsoft.com/office/powerpoint/2010/main" val="1144233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par>
                                <p:cTn id="19" presetID="4"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500"/>
                                        <p:tgtEl>
                                          <p:spTgt spid="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3E44974-D6A6-4102-90EB-9A67BE09BA6D}" type="slidenum">
              <a:rPr lang="fr-FR" smtClean="0"/>
              <a:t>16</a:t>
            </a:fld>
            <a:endParaRPr lang="fr-FR"/>
          </a:p>
        </p:txBody>
      </p:sp>
      <p:sp>
        <p:nvSpPr>
          <p:cNvPr id="6" name="Text Box 24"/>
          <p:cNvSpPr txBox="1">
            <a:spLocks noChangeArrowheads="1"/>
          </p:cNvSpPr>
          <p:nvPr/>
        </p:nvSpPr>
        <p:spPr bwMode="auto">
          <a:xfrm>
            <a:off x="4860032" y="-27384"/>
            <a:ext cx="4320480" cy="523216"/>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1044575" eaLnBrk="0" hangingPunct="0">
              <a:defRPr sz="2400">
                <a:solidFill>
                  <a:schemeClr val="tx1"/>
                </a:solidFill>
                <a:latin typeface="Times New Roman" pitchFamily="18" charset="0"/>
              </a:defRPr>
            </a:lvl1pPr>
            <a:lvl2pPr marL="742950" indent="-285750" defTabSz="1044575" eaLnBrk="0" hangingPunct="0">
              <a:defRPr sz="2400">
                <a:solidFill>
                  <a:schemeClr val="tx1"/>
                </a:solidFill>
                <a:latin typeface="Times New Roman" pitchFamily="18" charset="0"/>
              </a:defRPr>
            </a:lvl2pPr>
            <a:lvl3pPr marL="1143000" indent="-228600" defTabSz="1044575" eaLnBrk="0" hangingPunct="0">
              <a:defRPr sz="2400">
                <a:solidFill>
                  <a:schemeClr val="tx1"/>
                </a:solidFill>
                <a:latin typeface="Times New Roman" pitchFamily="18" charset="0"/>
              </a:defRPr>
            </a:lvl3pPr>
            <a:lvl4pPr marL="1600200" indent="-228600" defTabSz="1044575" eaLnBrk="0" hangingPunct="0">
              <a:defRPr sz="2400">
                <a:solidFill>
                  <a:schemeClr val="tx1"/>
                </a:solidFill>
                <a:latin typeface="Times New Roman" pitchFamily="18" charset="0"/>
              </a:defRPr>
            </a:lvl4pPr>
            <a:lvl5pPr marL="2057400" indent="-228600" defTabSz="1044575" eaLnBrk="0" hangingPunct="0">
              <a:defRPr sz="2400">
                <a:solidFill>
                  <a:schemeClr val="tx1"/>
                </a:solidFill>
                <a:latin typeface="Times New Roman" pitchFamily="18" charset="0"/>
              </a:defRPr>
            </a:lvl5pPr>
            <a:lvl6pPr marL="2514600" indent="-228600" defTabSz="1044575" eaLnBrk="0" fontAlgn="base" hangingPunct="0">
              <a:spcBef>
                <a:spcPct val="0"/>
              </a:spcBef>
              <a:spcAft>
                <a:spcPct val="0"/>
              </a:spcAft>
              <a:defRPr sz="2400">
                <a:solidFill>
                  <a:schemeClr val="tx1"/>
                </a:solidFill>
                <a:latin typeface="Times New Roman" pitchFamily="18" charset="0"/>
              </a:defRPr>
            </a:lvl6pPr>
            <a:lvl7pPr marL="2971800" indent="-228600" defTabSz="1044575" eaLnBrk="0" fontAlgn="base" hangingPunct="0">
              <a:spcBef>
                <a:spcPct val="0"/>
              </a:spcBef>
              <a:spcAft>
                <a:spcPct val="0"/>
              </a:spcAft>
              <a:defRPr sz="2400">
                <a:solidFill>
                  <a:schemeClr val="tx1"/>
                </a:solidFill>
                <a:latin typeface="Times New Roman" pitchFamily="18" charset="0"/>
              </a:defRPr>
            </a:lvl7pPr>
            <a:lvl8pPr marL="3429000" indent="-228600" defTabSz="1044575" eaLnBrk="0" fontAlgn="base" hangingPunct="0">
              <a:spcBef>
                <a:spcPct val="0"/>
              </a:spcBef>
              <a:spcAft>
                <a:spcPct val="0"/>
              </a:spcAft>
              <a:defRPr sz="2400">
                <a:solidFill>
                  <a:schemeClr val="tx1"/>
                </a:solidFill>
                <a:latin typeface="Times New Roman" pitchFamily="18" charset="0"/>
              </a:defRPr>
            </a:lvl8pPr>
            <a:lvl9pPr marL="3886200" indent="-228600" defTabSz="1044575"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None/>
            </a:pPr>
            <a:r>
              <a:rPr lang="en-US" altLang="fr-FR" sz="2800" dirty="0" smtClean="0">
                <a:solidFill>
                  <a:schemeClr val="bg1"/>
                </a:solidFill>
                <a:latin typeface="Trebuchet MS" pitchFamily="34" charset="0"/>
                <a:cs typeface="Arial" charset="0"/>
              </a:rPr>
              <a:t>Conclusion</a:t>
            </a:r>
            <a:endParaRPr lang="fr-FR" altLang="fr-FR" sz="2800" dirty="0">
              <a:solidFill>
                <a:schemeClr val="bg1"/>
              </a:solidFill>
              <a:latin typeface="Trebuchet MS" pitchFamily="34" charset="0"/>
              <a:cs typeface="Arial" charset="0"/>
            </a:endParaRPr>
          </a:p>
        </p:txBody>
      </p:sp>
      <p:sp>
        <p:nvSpPr>
          <p:cNvPr id="8" name="ZoneTexte 7"/>
          <p:cNvSpPr txBox="1"/>
          <p:nvPr/>
        </p:nvSpPr>
        <p:spPr>
          <a:xfrm>
            <a:off x="611560" y="1340768"/>
            <a:ext cx="7848872" cy="5047536"/>
          </a:xfrm>
          <a:prstGeom prst="rect">
            <a:avLst/>
          </a:prstGeom>
          <a:solidFill>
            <a:schemeClr val="bg1">
              <a:lumMod val="95000"/>
            </a:schemeClr>
          </a:solidFill>
        </p:spPr>
        <p:txBody>
          <a:bodyPr wrap="square" rtlCol="0">
            <a:spAutoFit/>
          </a:bodyPr>
          <a:lstStyle/>
          <a:p>
            <a:pPr marL="457200" indent="-457200" algn="ctr">
              <a:spcBef>
                <a:spcPct val="50000"/>
              </a:spcBef>
              <a:buFont typeface="Arial" panose="020B0604020202020204" pitchFamily="34" charset="0"/>
              <a:buChar char="•"/>
            </a:pPr>
            <a:r>
              <a:rPr lang="en-US" altLang="fr-FR" sz="2800" dirty="0" smtClean="0">
                <a:solidFill>
                  <a:srgbClr val="003399"/>
                </a:solidFill>
                <a:latin typeface="Arial" charset="0"/>
                <a:cs typeface="Arial" charset="0"/>
              </a:rPr>
              <a:t>Similar socio-ecosystems in the ORs  evolving in a context of climate change</a:t>
            </a:r>
          </a:p>
          <a:p>
            <a:pPr marL="457200" indent="-457200" algn="ctr">
              <a:spcBef>
                <a:spcPct val="50000"/>
              </a:spcBef>
              <a:buFont typeface="Arial" panose="020B0604020202020204" pitchFamily="34" charset="0"/>
              <a:buChar char="•"/>
            </a:pPr>
            <a:r>
              <a:rPr lang="en-US" altLang="fr-FR" sz="2800" dirty="0">
                <a:solidFill>
                  <a:srgbClr val="003399"/>
                </a:solidFill>
                <a:latin typeface="Arial" charset="0"/>
                <a:cs typeface="Arial" charset="0"/>
              </a:rPr>
              <a:t>S</a:t>
            </a:r>
            <a:r>
              <a:rPr lang="en-US" altLang="fr-FR" sz="2800" dirty="0" smtClean="0">
                <a:solidFill>
                  <a:srgbClr val="003399"/>
                </a:solidFill>
                <a:latin typeface="Arial" charset="0"/>
                <a:cs typeface="Arial" charset="0"/>
              </a:rPr>
              <a:t>imilar issues (knowledge, management, …)</a:t>
            </a:r>
          </a:p>
          <a:p>
            <a:pPr algn="ctr">
              <a:spcBef>
                <a:spcPct val="50000"/>
              </a:spcBef>
            </a:pPr>
            <a:endParaRPr lang="en-US" altLang="fr-FR" sz="2800" dirty="0" smtClean="0">
              <a:solidFill>
                <a:srgbClr val="003399"/>
              </a:solidFill>
              <a:latin typeface="Arial" charset="0"/>
              <a:cs typeface="Arial" charset="0"/>
            </a:endParaRPr>
          </a:p>
          <a:p>
            <a:pPr marL="457200" indent="-457200" algn="ctr">
              <a:spcBef>
                <a:spcPct val="50000"/>
              </a:spcBef>
              <a:buFont typeface="Wingdings" pitchFamily="2" charset="2"/>
              <a:buChar char="à"/>
            </a:pPr>
            <a:r>
              <a:rPr lang="en-US" altLang="fr-FR" sz="2800" dirty="0" smtClean="0">
                <a:solidFill>
                  <a:srgbClr val="003399"/>
                </a:solidFill>
                <a:latin typeface="Arial" charset="0"/>
                <a:cs typeface="Arial" charset="0"/>
              </a:rPr>
              <a:t>Develop exchanges and cooperation between scientists working on the ORs </a:t>
            </a:r>
          </a:p>
          <a:p>
            <a:pPr marL="457200" indent="-457200" algn="ctr">
              <a:spcBef>
                <a:spcPct val="50000"/>
              </a:spcBef>
              <a:buFont typeface="Wingdings" pitchFamily="2" charset="2"/>
              <a:buChar char="à"/>
            </a:pPr>
            <a:r>
              <a:rPr lang="en-US" altLang="fr-FR" sz="2800" dirty="0" smtClean="0">
                <a:solidFill>
                  <a:srgbClr val="003399"/>
                </a:solidFill>
                <a:latin typeface="Arial" charset="0"/>
                <a:cs typeface="Arial" charset="0"/>
              </a:rPr>
              <a:t>Also a </a:t>
            </a:r>
            <a:r>
              <a:rPr lang="en-US" altLang="fr-FR" sz="2800" dirty="0">
                <a:solidFill>
                  <a:srgbClr val="003399"/>
                </a:solidFill>
                <a:latin typeface="Arial" charset="0"/>
                <a:cs typeface="Arial" charset="0"/>
              </a:rPr>
              <a:t>n</a:t>
            </a:r>
            <a:r>
              <a:rPr lang="en-US" altLang="fr-FR" sz="2800" dirty="0" smtClean="0">
                <a:solidFill>
                  <a:srgbClr val="003399"/>
                </a:solidFill>
                <a:latin typeface="Arial" charset="0"/>
                <a:cs typeface="Arial" charset="0"/>
              </a:rPr>
              <a:t>eed for integrated assessment of fisheries (biologists, economists, socio-) </a:t>
            </a:r>
            <a:endParaRPr lang="en-US" altLang="fr-FR" sz="2800" dirty="0" smtClean="0">
              <a:solidFill>
                <a:srgbClr val="003399"/>
              </a:solidFill>
              <a:latin typeface="Arial" charset="0"/>
              <a:cs typeface="Arial" charset="0"/>
            </a:endParaRPr>
          </a:p>
          <a:p>
            <a:pPr marL="457200" indent="-457200" algn="ctr">
              <a:spcBef>
                <a:spcPct val="50000"/>
              </a:spcBef>
              <a:buFont typeface="Wingdings" pitchFamily="2" charset="2"/>
              <a:buChar char="à"/>
            </a:pPr>
            <a:r>
              <a:rPr lang="en-US" altLang="fr-FR" sz="2800" smtClean="0">
                <a:solidFill>
                  <a:srgbClr val="003399"/>
                </a:solidFill>
                <a:latin typeface="Arial" charset="0"/>
                <a:cs typeface="Arial" charset="0"/>
              </a:rPr>
              <a:t>Involve stakeholders</a:t>
            </a:r>
            <a:endParaRPr lang="fr-FR" altLang="fr-FR" sz="2800" dirty="0" smtClean="0">
              <a:solidFill>
                <a:srgbClr val="003399"/>
              </a:solidFill>
              <a:latin typeface="Arial" charset="0"/>
              <a:cs typeface="Arial" charset="0"/>
            </a:endParaRPr>
          </a:p>
        </p:txBody>
      </p:sp>
    </p:spTree>
    <p:extLst>
      <p:ext uri="{BB962C8B-B14F-4D97-AF65-F5344CB8AC3E}">
        <p14:creationId xmlns:p14="http://schemas.microsoft.com/office/powerpoint/2010/main" val="34460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3E44974-D6A6-4102-90EB-9A67BE09BA6D}" type="slidenum">
              <a:rPr lang="fr-FR" smtClean="0"/>
              <a:t>17</a:t>
            </a:fld>
            <a:endParaRPr lang="fr-FR"/>
          </a:p>
        </p:txBody>
      </p:sp>
      <p:sp>
        <p:nvSpPr>
          <p:cNvPr id="6" name="Text Box 24"/>
          <p:cNvSpPr txBox="1">
            <a:spLocks noChangeArrowheads="1"/>
          </p:cNvSpPr>
          <p:nvPr/>
        </p:nvSpPr>
        <p:spPr bwMode="auto">
          <a:xfrm>
            <a:off x="2339752" y="2564904"/>
            <a:ext cx="4320480" cy="954103"/>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1044575" eaLnBrk="0" hangingPunct="0">
              <a:defRPr sz="2400">
                <a:solidFill>
                  <a:schemeClr val="tx1"/>
                </a:solidFill>
                <a:latin typeface="Times New Roman" pitchFamily="18" charset="0"/>
              </a:defRPr>
            </a:lvl1pPr>
            <a:lvl2pPr marL="742950" indent="-285750" defTabSz="1044575" eaLnBrk="0" hangingPunct="0">
              <a:defRPr sz="2400">
                <a:solidFill>
                  <a:schemeClr val="tx1"/>
                </a:solidFill>
                <a:latin typeface="Times New Roman" pitchFamily="18" charset="0"/>
              </a:defRPr>
            </a:lvl2pPr>
            <a:lvl3pPr marL="1143000" indent="-228600" defTabSz="1044575" eaLnBrk="0" hangingPunct="0">
              <a:defRPr sz="2400">
                <a:solidFill>
                  <a:schemeClr val="tx1"/>
                </a:solidFill>
                <a:latin typeface="Times New Roman" pitchFamily="18" charset="0"/>
              </a:defRPr>
            </a:lvl3pPr>
            <a:lvl4pPr marL="1600200" indent="-228600" defTabSz="1044575" eaLnBrk="0" hangingPunct="0">
              <a:defRPr sz="2400">
                <a:solidFill>
                  <a:schemeClr val="tx1"/>
                </a:solidFill>
                <a:latin typeface="Times New Roman" pitchFamily="18" charset="0"/>
              </a:defRPr>
            </a:lvl4pPr>
            <a:lvl5pPr marL="2057400" indent="-228600" defTabSz="1044575" eaLnBrk="0" hangingPunct="0">
              <a:defRPr sz="2400">
                <a:solidFill>
                  <a:schemeClr val="tx1"/>
                </a:solidFill>
                <a:latin typeface="Times New Roman" pitchFamily="18" charset="0"/>
              </a:defRPr>
            </a:lvl5pPr>
            <a:lvl6pPr marL="2514600" indent="-228600" defTabSz="1044575" eaLnBrk="0" fontAlgn="base" hangingPunct="0">
              <a:spcBef>
                <a:spcPct val="0"/>
              </a:spcBef>
              <a:spcAft>
                <a:spcPct val="0"/>
              </a:spcAft>
              <a:defRPr sz="2400">
                <a:solidFill>
                  <a:schemeClr val="tx1"/>
                </a:solidFill>
                <a:latin typeface="Times New Roman" pitchFamily="18" charset="0"/>
              </a:defRPr>
            </a:lvl6pPr>
            <a:lvl7pPr marL="2971800" indent="-228600" defTabSz="1044575" eaLnBrk="0" fontAlgn="base" hangingPunct="0">
              <a:spcBef>
                <a:spcPct val="0"/>
              </a:spcBef>
              <a:spcAft>
                <a:spcPct val="0"/>
              </a:spcAft>
              <a:defRPr sz="2400">
                <a:solidFill>
                  <a:schemeClr val="tx1"/>
                </a:solidFill>
                <a:latin typeface="Times New Roman" pitchFamily="18" charset="0"/>
              </a:defRPr>
            </a:lvl7pPr>
            <a:lvl8pPr marL="3429000" indent="-228600" defTabSz="1044575" eaLnBrk="0" fontAlgn="base" hangingPunct="0">
              <a:spcBef>
                <a:spcPct val="0"/>
              </a:spcBef>
              <a:spcAft>
                <a:spcPct val="0"/>
              </a:spcAft>
              <a:defRPr sz="2400">
                <a:solidFill>
                  <a:schemeClr val="tx1"/>
                </a:solidFill>
                <a:latin typeface="Times New Roman" pitchFamily="18" charset="0"/>
              </a:defRPr>
            </a:lvl8pPr>
            <a:lvl9pPr marL="3886200" indent="-228600" defTabSz="1044575"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None/>
            </a:pPr>
            <a:r>
              <a:rPr lang="en-US" altLang="fr-FR" sz="2800" dirty="0" smtClean="0">
                <a:solidFill>
                  <a:schemeClr val="bg1"/>
                </a:solidFill>
                <a:latin typeface="Trebuchet MS" pitchFamily="34" charset="0"/>
                <a:cs typeface="Arial" charset="0"/>
              </a:rPr>
              <a:t>Thank you for your attention</a:t>
            </a:r>
            <a:endParaRPr lang="fr-FR" altLang="fr-FR" sz="2800" dirty="0">
              <a:solidFill>
                <a:schemeClr val="bg1"/>
              </a:solidFill>
              <a:latin typeface="Trebuchet MS" pitchFamily="34" charset="0"/>
              <a:cs typeface="Arial" charset="0"/>
            </a:endParaRPr>
          </a:p>
        </p:txBody>
      </p:sp>
      <p:sp>
        <p:nvSpPr>
          <p:cNvPr id="2" name="Rectangle 1"/>
          <p:cNvSpPr/>
          <p:nvPr/>
        </p:nvSpPr>
        <p:spPr>
          <a:xfrm>
            <a:off x="2733708" y="3244334"/>
            <a:ext cx="3676584" cy="369332"/>
          </a:xfrm>
          <a:prstGeom prst="rect">
            <a:avLst/>
          </a:prstGeom>
        </p:spPr>
        <p:txBody>
          <a:bodyPr wrap="none">
            <a:spAutoFit/>
          </a:bodyPr>
          <a:lstStyle/>
          <a:p>
            <a:pPr algn="ctr"/>
            <a:r>
              <a:rPr lang="en-GB" b="1" dirty="0">
                <a:solidFill>
                  <a:schemeClr val="tx2"/>
                </a:solidFill>
              </a:rPr>
              <a:t>Reduce competition for the resource</a:t>
            </a:r>
          </a:p>
        </p:txBody>
      </p:sp>
    </p:spTree>
    <p:extLst>
      <p:ext uri="{BB962C8B-B14F-4D97-AF65-F5344CB8AC3E}">
        <p14:creationId xmlns:p14="http://schemas.microsoft.com/office/powerpoint/2010/main" val="2391255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23528" y="44624"/>
            <a:ext cx="8568952" cy="461665"/>
          </a:xfrm>
          <a:prstGeom prst="rect">
            <a:avLst/>
          </a:prstGeom>
          <a:solidFill>
            <a:schemeClr val="accent5">
              <a:lumMod val="20000"/>
              <a:lumOff val="80000"/>
            </a:schemeClr>
          </a:solidFill>
          <a:ln>
            <a:solidFill>
              <a:srgbClr val="0070C0"/>
            </a:solidFill>
          </a:ln>
          <a:effectLst>
            <a:softEdge rad="63500"/>
          </a:effectLst>
        </p:spPr>
        <p:txBody>
          <a:bodyPr wrap="square" rtlCol="0">
            <a:spAutoFit/>
          </a:bodyPr>
          <a:lstStyle/>
          <a:p>
            <a:pPr algn="ctr"/>
            <a:r>
              <a:rPr lang="en-GB" sz="2400" b="1" dirty="0" smtClean="0">
                <a:solidFill>
                  <a:schemeClr val="tx2"/>
                </a:solidFill>
              </a:rPr>
              <a:t>Economic Exclusive Zones (EEZ) and bathymetry</a:t>
            </a:r>
          </a:p>
        </p:txBody>
      </p:sp>
      <p:sp>
        <p:nvSpPr>
          <p:cNvPr id="3" name="ZoneTexte 2"/>
          <p:cNvSpPr txBox="1"/>
          <p:nvPr/>
        </p:nvSpPr>
        <p:spPr>
          <a:xfrm>
            <a:off x="539552" y="5546774"/>
            <a:ext cx="8496944" cy="1200329"/>
          </a:xfrm>
          <a:prstGeom prst="rect">
            <a:avLst/>
          </a:prstGeom>
          <a:noFill/>
        </p:spPr>
        <p:txBody>
          <a:bodyPr wrap="square" rtlCol="0">
            <a:spAutoFit/>
          </a:bodyPr>
          <a:lstStyle/>
          <a:p>
            <a:pPr algn="ctr"/>
            <a:r>
              <a:rPr lang="fr-FR" sz="2400" dirty="0" err="1" smtClean="0">
                <a:solidFill>
                  <a:schemeClr val="tx2"/>
                </a:solidFill>
              </a:rPr>
              <a:t>Except</a:t>
            </a:r>
            <a:r>
              <a:rPr lang="fr-FR" sz="2400" dirty="0" smtClean="0">
                <a:solidFill>
                  <a:schemeClr val="tx2"/>
                </a:solidFill>
              </a:rPr>
              <a:t> French Guyana, all </a:t>
            </a:r>
            <a:r>
              <a:rPr lang="fr-FR" sz="2400" dirty="0" err="1" smtClean="0">
                <a:solidFill>
                  <a:schemeClr val="tx2"/>
                </a:solidFill>
              </a:rPr>
              <a:t>outermost</a:t>
            </a:r>
            <a:r>
              <a:rPr lang="fr-FR" sz="2400" dirty="0" smtClean="0">
                <a:solidFill>
                  <a:schemeClr val="tx2"/>
                </a:solidFill>
              </a:rPr>
              <a:t> </a:t>
            </a:r>
            <a:r>
              <a:rPr lang="fr-FR" sz="2400" dirty="0" err="1" smtClean="0">
                <a:solidFill>
                  <a:schemeClr val="tx2"/>
                </a:solidFill>
              </a:rPr>
              <a:t>regions</a:t>
            </a:r>
            <a:r>
              <a:rPr lang="fr-FR" sz="2400" dirty="0" smtClean="0">
                <a:solidFill>
                  <a:schemeClr val="tx2"/>
                </a:solidFill>
              </a:rPr>
              <a:t> are </a:t>
            </a:r>
            <a:r>
              <a:rPr lang="fr-FR" sz="2400" dirty="0" err="1" smtClean="0">
                <a:solidFill>
                  <a:schemeClr val="tx2"/>
                </a:solidFill>
              </a:rPr>
              <a:t>small</a:t>
            </a:r>
            <a:r>
              <a:rPr lang="fr-FR" sz="2400" dirty="0" smtClean="0">
                <a:solidFill>
                  <a:schemeClr val="tx2"/>
                </a:solidFill>
              </a:rPr>
              <a:t> </a:t>
            </a:r>
            <a:r>
              <a:rPr lang="fr-FR" sz="2400" dirty="0" err="1" smtClean="0">
                <a:solidFill>
                  <a:schemeClr val="tx2"/>
                </a:solidFill>
              </a:rPr>
              <a:t>islands</a:t>
            </a:r>
            <a:r>
              <a:rPr lang="fr-FR" sz="2400" dirty="0" smtClean="0">
                <a:solidFill>
                  <a:schemeClr val="tx2"/>
                </a:solidFill>
              </a:rPr>
              <a:t> </a:t>
            </a:r>
            <a:r>
              <a:rPr lang="fr-FR" sz="2400" dirty="0" err="1" smtClean="0">
                <a:solidFill>
                  <a:schemeClr val="tx2"/>
                </a:solidFill>
              </a:rPr>
              <a:t>with</a:t>
            </a:r>
            <a:r>
              <a:rPr lang="fr-FR" sz="2400" dirty="0" smtClean="0">
                <a:solidFill>
                  <a:schemeClr val="tx2"/>
                </a:solidFill>
              </a:rPr>
              <a:t> large EEZ but </a:t>
            </a:r>
            <a:r>
              <a:rPr lang="fr-FR" sz="2400" dirty="0" err="1" smtClean="0">
                <a:solidFill>
                  <a:schemeClr val="tx2"/>
                </a:solidFill>
              </a:rPr>
              <a:t>narrow</a:t>
            </a:r>
            <a:r>
              <a:rPr lang="fr-FR" sz="2400" dirty="0" smtClean="0">
                <a:solidFill>
                  <a:schemeClr val="tx2"/>
                </a:solidFill>
              </a:rPr>
              <a:t> </a:t>
            </a:r>
            <a:r>
              <a:rPr lang="fr-FR" sz="2400" dirty="0" err="1" smtClean="0">
                <a:solidFill>
                  <a:schemeClr val="tx2"/>
                </a:solidFill>
              </a:rPr>
              <a:t>insular</a:t>
            </a:r>
            <a:r>
              <a:rPr lang="fr-FR" sz="2400" dirty="0" smtClean="0">
                <a:solidFill>
                  <a:schemeClr val="tx2"/>
                </a:solidFill>
              </a:rPr>
              <a:t> </a:t>
            </a:r>
            <a:r>
              <a:rPr lang="fr-FR" sz="2400" dirty="0" err="1" smtClean="0">
                <a:solidFill>
                  <a:schemeClr val="tx2"/>
                </a:solidFill>
              </a:rPr>
              <a:t>shelves</a:t>
            </a:r>
            <a:r>
              <a:rPr lang="fr-FR" sz="2400" dirty="0" smtClean="0">
                <a:solidFill>
                  <a:schemeClr val="tx2"/>
                </a:solidFill>
              </a:rPr>
              <a:t>, high spots of </a:t>
            </a:r>
            <a:r>
              <a:rPr lang="fr-FR" sz="2400" dirty="0" err="1" smtClean="0">
                <a:solidFill>
                  <a:schemeClr val="tx2"/>
                </a:solidFill>
              </a:rPr>
              <a:t>biodiversity</a:t>
            </a:r>
            <a:r>
              <a:rPr lang="fr-FR" sz="2400" dirty="0">
                <a:solidFill>
                  <a:schemeClr val="tx2"/>
                </a:solidFill>
              </a:rPr>
              <a:t>:</a:t>
            </a:r>
            <a:endParaRPr lang="fr-FR" sz="2400" dirty="0" smtClean="0">
              <a:solidFill>
                <a:schemeClr val="tx2"/>
              </a:solidFill>
            </a:endParaRPr>
          </a:p>
          <a:p>
            <a:pPr algn="ctr"/>
            <a:r>
              <a:rPr lang="fr-FR" sz="2400" b="1" u="sng" dirty="0" err="1">
                <a:solidFill>
                  <a:schemeClr val="tx2"/>
                </a:solidFill>
              </a:rPr>
              <a:t>B</a:t>
            </a:r>
            <a:r>
              <a:rPr lang="fr-FR" sz="2400" b="1" u="sng" dirty="0" err="1" smtClean="0">
                <a:solidFill>
                  <a:schemeClr val="tx2"/>
                </a:solidFill>
              </a:rPr>
              <a:t>enthic</a:t>
            </a:r>
            <a:r>
              <a:rPr lang="fr-FR" sz="2400" b="1" u="sng" dirty="0" smtClean="0">
                <a:solidFill>
                  <a:schemeClr val="tx2"/>
                </a:solidFill>
              </a:rPr>
              <a:t> and </a:t>
            </a:r>
            <a:r>
              <a:rPr lang="fr-FR" sz="2400" b="1" u="sng" dirty="0" err="1" smtClean="0">
                <a:solidFill>
                  <a:schemeClr val="tx2"/>
                </a:solidFill>
              </a:rPr>
              <a:t>demersal</a:t>
            </a:r>
            <a:r>
              <a:rPr lang="fr-FR" sz="2400" b="1" u="sng" dirty="0" smtClean="0">
                <a:solidFill>
                  <a:schemeClr val="tx2"/>
                </a:solidFill>
              </a:rPr>
              <a:t> </a:t>
            </a:r>
            <a:r>
              <a:rPr lang="fr-FR" sz="2400" b="1" u="sng" dirty="0" err="1" smtClean="0">
                <a:solidFill>
                  <a:schemeClr val="tx2"/>
                </a:solidFill>
              </a:rPr>
              <a:t>resources</a:t>
            </a:r>
            <a:r>
              <a:rPr lang="fr-FR" sz="2400" b="1" u="sng" dirty="0" smtClean="0">
                <a:solidFill>
                  <a:schemeClr val="tx2"/>
                </a:solidFill>
              </a:rPr>
              <a:t> sensitive to </a:t>
            </a:r>
            <a:r>
              <a:rPr lang="fr-FR" sz="2400" b="1" u="sng" dirty="0" err="1" smtClean="0">
                <a:solidFill>
                  <a:schemeClr val="tx2"/>
                </a:solidFill>
              </a:rPr>
              <a:t>overexploitation</a:t>
            </a:r>
            <a:endParaRPr lang="fr-FR" sz="2400" b="1" u="sng" dirty="0">
              <a:solidFill>
                <a:schemeClr val="tx2"/>
              </a:solidFill>
            </a:endParaRPr>
          </a:p>
        </p:txBody>
      </p:sp>
      <p:sp>
        <p:nvSpPr>
          <p:cNvPr id="19" name="ZoneTexte 18"/>
          <p:cNvSpPr txBox="1"/>
          <p:nvPr/>
        </p:nvSpPr>
        <p:spPr>
          <a:xfrm>
            <a:off x="2724703" y="5036516"/>
            <a:ext cx="1368152" cy="307777"/>
          </a:xfrm>
          <a:prstGeom prst="rect">
            <a:avLst/>
          </a:prstGeom>
          <a:solidFill>
            <a:schemeClr val="bg1"/>
          </a:solidFill>
        </p:spPr>
        <p:txBody>
          <a:bodyPr wrap="square" rtlCol="0">
            <a:spAutoFit/>
          </a:bodyPr>
          <a:lstStyle/>
          <a:p>
            <a:pPr algn="ctr"/>
            <a:r>
              <a:rPr lang="fr-FR" sz="1400" dirty="0" smtClean="0"/>
              <a:t>Canaries </a:t>
            </a:r>
            <a:r>
              <a:rPr lang="fr-FR" sz="1400" dirty="0" err="1" smtClean="0"/>
              <a:t>Islands</a:t>
            </a:r>
            <a:endParaRPr lang="fr-FR" sz="1400" dirty="0"/>
          </a:p>
        </p:txBody>
      </p:sp>
      <p:pic>
        <p:nvPicPr>
          <p:cNvPr id="25" name="Picture 4" descr="C:\Users\lreynal\Dropbox\Chargements appareil photo\2018-04-18 11.57.3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20" r="25254" b="8373"/>
          <a:stretch/>
        </p:blipFill>
        <p:spPr bwMode="auto">
          <a:xfrm>
            <a:off x="1043608" y="-325289"/>
            <a:ext cx="6903573" cy="541047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13"/>
          <p:cNvGrpSpPr>
            <a:grpSpLocks/>
          </p:cNvGrpSpPr>
          <p:nvPr/>
        </p:nvGrpSpPr>
        <p:grpSpPr bwMode="auto">
          <a:xfrm>
            <a:off x="0" y="4818459"/>
            <a:ext cx="3186113" cy="2066925"/>
            <a:chOff x="0" y="2972"/>
            <a:chExt cx="2018" cy="1348"/>
          </a:xfrm>
        </p:grpSpPr>
        <p:pic>
          <p:nvPicPr>
            <p:cNvPr id="28" name="Picture 14" descr="MangroveTrini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2"/>
              <a:ext cx="2018"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5"/>
            <p:cNvSpPr txBox="1">
              <a:spLocks noChangeArrowheads="1"/>
            </p:cNvSpPr>
            <p:nvPr/>
          </p:nvSpPr>
          <p:spPr bwMode="auto">
            <a:xfrm>
              <a:off x="191" y="2988"/>
              <a:ext cx="1724"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spcBef>
                  <a:spcPct val="0"/>
                </a:spcBef>
                <a:spcAft>
                  <a:spcPct val="0"/>
                </a:spcAft>
                <a:buClrTx/>
                <a:buSzTx/>
                <a:buFontTx/>
                <a:buNone/>
              </a:pPr>
              <a:r>
                <a:rPr lang="en-US" altLang="fr-FR" sz="1800" b="1" dirty="0" smtClean="0">
                  <a:solidFill>
                    <a:prstClr val="white"/>
                  </a:solidFill>
                  <a:effectLst>
                    <a:outerShdw blurRad="38100" dist="38100" dir="2700000" algn="tl">
                      <a:srgbClr val="000000">
                        <a:alpha val="43137"/>
                      </a:srgbClr>
                    </a:outerShdw>
                  </a:effectLst>
                  <a:latin typeface="Arial" charset="0"/>
                </a:rPr>
                <a:t>    Mangrove swamps</a:t>
              </a:r>
            </a:p>
            <a:p>
              <a:pPr eaLnBrk="1" fontAlgn="base" hangingPunct="1">
                <a:spcBef>
                  <a:spcPct val="0"/>
                </a:spcBef>
                <a:spcAft>
                  <a:spcPct val="0"/>
                </a:spcAft>
                <a:buClrTx/>
                <a:buSzTx/>
                <a:buFontTx/>
                <a:buNone/>
              </a:pPr>
              <a:endParaRPr lang="en-US" altLang="fr-FR" sz="800" dirty="0" smtClean="0">
                <a:solidFill>
                  <a:prstClr val="white"/>
                </a:solidFill>
                <a:effectLst>
                  <a:outerShdw blurRad="38100" dist="38100" dir="2700000" algn="tl">
                    <a:srgbClr val="000000">
                      <a:alpha val="43137"/>
                    </a:srgbClr>
                  </a:outerShdw>
                </a:effectLst>
                <a:latin typeface="Arial" charset="0"/>
              </a:endParaRPr>
            </a:p>
            <a:p>
              <a:pPr eaLnBrk="1" fontAlgn="base" hangingPunct="1">
                <a:spcBef>
                  <a:spcPct val="0"/>
                </a:spcBef>
                <a:spcAft>
                  <a:spcPct val="0"/>
                </a:spcAft>
                <a:buClrTx/>
                <a:buSzTx/>
                <a:buFontTx/>
                <a:buNone/>
              </a:pPr>
              <a:r>
                <a:rPr lang="en-US" altLang="fr-FR" sz="1800" i="1" dirty="0" smtClean="0">
                  <a:solidFill>
                    <a:prstClr val="white"/>
                  </a:solidFill>
                  <a:effectLst>
                    <a:outerShdw blurRad="38100" dist="38100" dir="2700000" algn="tl">
                      <a:srgbClr val="000000">
                        <a:alpha val="43137"/>
                      </a:srgbClr>
                    </a:outerShdw>
                  </a:effectLst>
                  <a:latin typeface="Arial" charset="0"/>
                </a:rPr>
                <a:t>Martinique :    1 850 ha</a:t>
              </a:r>
            </a:p>
            <a:p>
              <a:pPr eaLnBrk="1" fontAlgn="base" hangingPunct="1">
                <a:spcBef>
                  <a:spcPct val="0"/>
                </a:spcBef>
                <a:spcAft>
                  <a:spcPct val="0"/>
                </a:spcAft>
                <a:buClrTx/>
                <a:buSzTx/>
                <a:buFontTx/>
                <a:buNone/>
              </a:pPr>
              <a:r>
                <a:rPr lang="en-US" altLang="fr-FR" sz="1800" i="1" dirty="0" smtClean="0">
                  <a:solidFill>
                    <a:prstClr val="white"/>
                  </a:solidFill>
                  <a:effectLst>
                    <a:outerShdw blurRad="38100" dist="38100" dir="2700000" algn="tl">
                      <a:srgbClr val="000000">
                        <a:alpha val="43137"/>
                      </a:srgbClr>
                    </a:outerShdw>
                  </a:effectLst>
                  <a:latin typeface="Arial" charset="0"/>
                </a:rPr>
                <a:t>Guadeloupe : 3 000 ha</a:t>
              </a:r>
            </a:p>
            <a:p>
              <a:pPr eaLnBrk="1" fontAlgn="base" hangingPunct="1">
                <a:spcBef>
                  <a:spcPct val="0"/>
                </a:spcBef>
                <a:spcAft>
                  <a:spcPct val="0"/>
                </a:spcAft>
                <a:buClrTx/>
                <a:buSzTx/>
                <a:buFontTx/>
                <a:buNone/>
              </a:pPr>
              <a:endParaRPr lang="en-US" altLang="fr-FR" sz="800" i="1" dirty="0">
                <a:solidFill>
                  <a:prstClr val="white"/>
                </a:solidFill>
                <a:effectLst>
                  <a:outerShdw blurRad="38100" dist="38100" dir="2700000" algn="tl">
                    <a:srgbClr val="000000">
                      <a:alpha val="43137"/>
                    </a:srgbClr>
                  </a:outerShdw>
                </a:effectLst>
                <a:latin typeface="Arial" charset="0"/>
              </a:endParaRPr>
            </a:p>
          </p:txBody>
        </p:sp>
      </p:grpSp>
      <p:grpSp>
        <p:nvGrpSpPr>
          <p:cNvPr id="31" name="Group 16"/>
          <p:cNvGrpSpPr>
            <a:grpSpLocks/>
          </p:cNvGrpSpPr>
          <p:nvPr/>
        </p:nvGrpSpPr>
        <p:grpSpPr bwMode="auto">
          <a:xfrm>
            <a:off x="3216275" y="4797822"/>
            <a:ext cx="2838450" cy="2024062"/>
            <a:chOff x="2082" y="2964"/>
            <a:chExt cx="1815" cy="1355"/>
          </a:xfrm>
        </p:grpSpPr>
        <p:pic>
          <p:nvPicPr>
            <p:cNvPr id="33" name="Picture 17" descr="Herb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 y="2964"/>
              <a:ext cx="1807" cy="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8"/>
            <p:cNvSpPr txBox="1">
              <a:spLocks noChangeArrowheads="1"/>
            </p:cNvSpPr>
            <p:nvPr/>
          </p:nvSpPr>
          <p:spPr bwMode="auto">
            <a:xfrm>
              <a:off x="2109" y="3007"/>
              <a:ext cx="1788" cy="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spcBef>
                  <a:spcPct val="0"/>
                </a:spcBef>
                <a:spcAft>
                  <a:spcPct val="0"/>
                </a:spcAft>
                <a:buClrTx/>
                <a:buSzTx/>
                <a:buFontTx/>
                <a:buNone/>
              </a:pPr>
              <a:r>
                <a:rPr lang="en-US" altLang="fr-FR" sz="1800" b="1" dirty="0" smtClean="0">
                  <a:solidFill>
                    <a:prstClr val="white"/>
                  </a:solidFill>
                  <a:latin typeface="Arial" charset="0"/>
                </a:rPr>
                <a:t>   Seagrass [0 à 30 m]</a:t>
              </a:r>
            </a:p>
            <a:p>
              <a:pPr eaLnBrk="1" fontAlgn="base" hangingPunct="1">
                <a:spcBef>
                  <a:spcPct val="0"/>
                </a:spcBef>
                <a:spcAft>
                  <a:spcPct val="0"/>
                </a:spcAft>
                <a:buClrTx/>
                <a:buSzTx/>
                <a:buFontTx/>
                <a:buNone/>
              </a:pPr>
              <a:endParaRPr lang="en-US" altLang="fr-FR" sz="800" dirty="0" smtClean="0">
                <a:solidFill>
                  <a:prstClr val="white"/>
                </a:solidFill>
                <a:latin typeface="Arial" charset="0"/>
              </a:endParaRPr>
            </a:p>
            <a:p>
              <a:pPr eaLnBrk="1" fontAlgn="base" hangingPunct="1">
                <a:spcBef>
                  <a:spcPct val="0"/>
                </a:spcBef>
                <a:spcAft>
                  <a:spcPct val="0"/>
                </a:spcAft>
                <a:buClrTx/>
                <a:buSzTx/>
                <a:buFontTx/>
                <a:buNone/>
              </a:pPr>
              <a:r>
                <a:rPr lang="en-US" altLang="fr-FR" sz="1800" i="1" dirty="0" smtClean="0">
                  <a:solidFill>
                    <a:prstClr val="white"/>
                  </a:solidFill>
                  <a:latin typeface="Arial" charset="0"/>
                </a:rPr>
                <a:t>Martinique :    4 140 ha</a:t>
              </a:r>
            </a:p>
            <a:p>
              <a:pPr eaLnBrk="1" fontAlgn="base" hangingPunct="1">
                <a:spcBef>
                  <a:spcPct val="0"/>
                </a:spcBef>
                <a:spcAft>
                  <a:spcPct val="0"/>
                </a:spcAft>
                <a:buClrTx/>
                <a:buSzTx/>
                <a:buFontTx/>
                <a:buNone/>
              </a:pPr>
              <a:r>
                <a:rPr lang="en-US" altLang="fr-FR" sz="1800" i="1" dirty="0" smtClean="0">
                  <a:solidFill>
                    <a:prstClr val="white"/>
                  </a:solidFill>
                  <a:latin typeface="Arial" charset="0"/>
                </a:rPr>
                <a:t>Guadeloupe : 9 730 ha</a:t>
              </a:r>
            </a:p>
            <a:p>
              <a:pPr eaLnBrk="1" fontAlgn="base" hangingPunct="1">
                <a:spcBef>
                  <a:spcPct val="0"/>
                </a:spcBef>
                <a:spcAft>
                  <a:spcPct val="0"/>
                </a:spcAft>
                <a:buClrTx/>
                <a:buSzTx/>
                <a:buFontTx/>
                <a:buNone/>
              </a:pPr>
              <a:endParaRPr lang="en-US" altLang="fr-FR" sz="1400" b="1" dirty="0" smtClean="0">
                <a:solidFill>
                  <a:srgbClr val="FFFF00"/>
                </a:solidFill>
                <a:latin typeface="Arial" charset="0"/>
              </a:endParaRPr>
            </a:p>
            <a:p>
              <a:pPr eaLnBrk="1" fontAlgn="base" hangingPunct="1">
                <a:spcBef>
                  <a:spcPct val="0"/>
                </a:spcBef>
                <a:spcAft>
                  <a:spcPct val="0"/>
                </a:spcAft>
                <a:buClrTx/>
                <a:buSzTx/>
                <a:buFontTx/>
                <a:buNone/>
              </a:pPr>
              <a:r>
                <a:rPr lang="en-US" altLang="fr-FR" sz="1800" b="1" dirty="0">
                  <a:solidFill>
                    <a:srgbClr val="FFFF00"/>
                  </a:solidFill>
                  <a:latin typeface="Arial" charset="0"/>
                </a:rPr>
                <a:t>	</a:t>
              </a:r>
              <a:r>
                <a:rPr lang="en-US" altLang="fr-FR" sz="1800" b="1" dirty="0" smtClean="0">
                  <a:solidFill>
                    <a:srgbClr val="FFFF00"/>
                  </a:solidFill>
                  <a:latin typeface="Arial" charset="0"/>
                </a:rPr>
                <a:t>65 species</a:t>
              </a:r>
            </a:p>
            <a:p>
              <a:pPr eaLnBrk="1" fontAlgn="base" hangingPunct="1">
                <a:spcBef>
                  <a:spcPct val="0"/>
                </a:spcBef>
                <a:spcAft>
                  <a:spcPct val="0"/>
                </a:spcAft>
                <a:buClrTx/>
                <a:buSzTx/>
                <a:buFontTx/>
                <a:buNone/>
              </a:pPr>
              <a:r>
                <a:rPr lang="en-US" altLang="fr-FR" sz="1800" b="1" dirty="0" smtClean="0">
                  <a:solidFill>
                    <a:srgbClr val="FFFF00"/>
                  </a:solidFill>
                  <a:latin typeface="Arial" charset="0"/>
                </a:rPr>
                <a:t>                10 to 30kg / ha</a:t>
              </a:r>
              <a:r>
                <a:rPr lang="en-US" altLang="fr-FR" sz="1800" b="1" dirty="0" smtClean="0">
                  <a:solidFill>
                    <a:prstClr val="white"/>
                  </a:solidFill>
                  <a:latin typeface="Arial" charset="0"/>
                </a:rPr>
                <a:t>           </a:t>
              </a:r>
              <a:endParaRPr lang="en-US" altLang="fr-FR" sz="1800" b="1" dirty="0">
                <a:solidFill>
                  <a:prstClr val="white"/>
                </a:solidFill>
                <a:latin typeface="Arial" charset="0"/>
              </a:endParaRPr>
            </a:p>
          </p:txBody>
        </p:sp>
      </p:grpSp>
      <p:grpSp>
        <p:nvGrpSpPr>
          <p:cNvPr id="36" name="Group 25"/>
          <p:cNvGrpSpPr>
            <a:grpSpLocks/>
          </p:cNvGrpSpPr>
          <p:nvPr/>
        </p:nvGrpSpPr>
        <p:grpSpPr bwMode="auto">
          <a:xfrm>
            <a:off x="6046788" y="4797822"/>
            <a:ext cx="3133725" cy="2024062"/>
            <a:chOff x="3957" y="2795"/>
            <a:chExt cx="1832" cy="1353"/>
          </a:xfrm>
        </p:grpSpPr>
        <p:pic>
          <p:nvPicPr>
            <p:cNvPr id="37" name="Picture 26" descr="IMG_7967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2795"/>
              <a:ext cx="1805"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3957" y="2807"/>
              <a:ext cx="1811" cy="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spcBef>
                  <a:spcPct val="0"/>
                </a:spcBef>
                <a:spcAft>
                  <a:spcPct val="0"/>
                </a:spcAft>
                <a:buClrTx/>
                <a:buSzTx/>
                <a:buFontTx/>
                <a:buNone/>
              </a:pPr>
              <a:r>
                <a:rPr lang="en-US" altLang="fr-FR" sz="1800" dirty="0" smtClean="0">
                  <a:solidFill>
                    <a:prstClr val="white"/>
                  </a:solidFill>
                  <a:latin typeface="Arial" charset="0"/>
                </a:rPr>
                <a:t> </a:t>
              </a:r>
              <a:r>
                <a:rPr lang="en-US" altLang="fr-FR" sz="1800" b="1" dirty="0" smtClean="0">
                  <a:solidFill>
                    <a:prstClr val="white"/>
                  </a:solidFill>
                  <a:latin typeface="Arial" charset="0"/>
                </a:rPr>
                <a:t>Coral reef [0-50 m</a:t>
              </a:r>
              <a:r>
                <a:rPr lang="en-US" altLang="fr-FR" sz="1800" dirty="0" smtClean="0">
                  <a:solidFill>
                    <a:prstClr val="white"/>
                  </a:solidFill>
                  <a:latin typeface="Arial" charset="0"/>
                </a:rPr>
                <a:t>]</a:t>
              </a:r>
            </a:p>
            <a:p>
              <a:pPr eaLnBrk="1" fontAlgn="base" hangingPunct="1">
                <a:spcBef>
                  <a:spcPct val="0"/>
                </a:spcBef>
                <a:spcAft>
                  <a:spcPct val="0"/>
                </a:spcAft>
                <a:buClrTx/>
                <a:buSzTx/>
                <a:buFontTx/>
                <a:buNone/>
              </a:pPr>
              <a:endParaRPr lang="en-US" altLang="fr-FR" sz="800" dirty="0" smtClean="0">
                <a:solidFill>
                  <a:prstClr val="white"/>
                </a:solidFill>
                <a:latin typeface="Arial" charset="0"/>
              </a:endParaRPr>
            </a:p>
            <a:p>
              <a:pPr eaLnBrk="1" fontAlgn="base" hangingPunct="1">
                <a:spcBef>
                  <a:spcPct val="0"/>
                </a:spcBef>
                <a:spcAft>
                  <a:spcPct val="0"/>
                </a:spcAft>
                <a:buClrTx/>
                <a:buSzTx/>
                <a:buFontTx/>
                <a:buNone/>
              </a:pPr>
              <a:r>
                <a:rPr lang="en-US" altLang="fr-FR" sz="1800" i="1" dirty="0" smtClean="0">
                  <a:solidFill>
                    <a:prstClr val="white"/>
                  </a:solidFill>
                  <a:latin typeface="Arial" charset="0"/>
                </a:rPr>
                <a:t>Martinique : 5 587 ha</a:t>
              </a:r>
            </a:p>
            <a:p>
              <a:pPr eaLnBrk="1" fontAlgn="base" hangingPunct="1">
                <a:spcBef>
                  <a:spcPct val="0"/>
                </a:spcBef>
                <a:spcAft>
                  <a:spcPct val="0"/>
                </a:spcAft>
                <a:buClrTx/>
                <a:buSzTx/>
                <a:buFontTx/>
                <a:buNone/>
              </a:pPr>
              <a:endParaRPr lang="en-US" altLang="fr-FR" sz="800" i="1" dirty="0" smtClean="0">
                <a:solidFill>
                  <a:prstClr val="white"/>
                </a:solidFill>
                <a:latin typeface="Arial" charset="0"/>
              </a:endParaRPr>
            </a:p>
            <a:p>
              <a:pPr eaLnBrk="1" fontAlgn="base" hangingPunct="1">
                <a:spcBef>
                  <a:spcPct val="0"/>
                </a:spcBef>
                <a:spcAft>
                  <a:spcPct val="0"/>
                </a:spcAft>
                <a:buClrTx/>
                <a:buSzTx/>
                <a:buFontTx/>
                <a:buNone/>
              </a:pPr>
              <a:endParaRPr lang="en-US" altLang="fr-FR" sz="1600" dirty="0" smtClean="0">
                <a:solidFill>
                  <a:prstClr val="white"/>
                </a:solidFill>
                <a:latin typeface="Arial" charset="0"/>
              </a:endParaRPr>
            </a:p>
            <a:p>
              <a:pPr eaLnBrk="1" fontAlgn="base" hangingPunct="1">
                <a:spcBef>
                  <a:spcPct val="0"/>
                </a:spcBef>
                <a:spcAft>
                  <a:spcPct val="0"/>
                </a:spcAft>
                <a:buClrTx/>
                <a:buSzTx/>
                <a:buFontTx/>
                <a:buNone/>
              </a:pPr>
              <a:endParaRPr lang="en-US" altLang="fr-FR" sz="800" dirty="0" smtClean="0">
                <a:solidFill>
                  <a:prstClr val="white"/>
                </a:solidFill>
                <a:latin typeface="Arial" charset="0"/>
              </a:endParaRPr>
            </a:p>
            <a:p>
              <a:pPr eaLnBrk="1" fontAlgn="base" hangingPunct="1">
                <a:spcBef>
                  <a:spcPct val="0"/>
                </a:spcBef>
                <a:spcAft>
                  <a:spcPct val="0"/>
                </a:spcAft>
                <a:buClrTx/>
                <a:buSzTx/>
                <a:buFontTx/>
                <a:buNone/>
              </a:pPr>
              <a:r>
                <a:rPr lang="en-US" altLang="fr-FR" sz="1800" b="1" dirty="0" smtClean="0">
                  <a:solidFill>
                    <a:prstClr val="white"/>
                  </a:solidFill>
                  <a:latin typeface="Arial" charset="0"/>
                </a:rPr>
                <a:t>    	</a:t>
              </a:r>
              <a:r>
                <a:rPr lang="en-US" altLang="fr-FR" sz="1800" b="1" dirty="0" smtClean="0">
                  <a:solidFill>
                    <a:srgbClr val="FFFF00"/>
                  </a:solidFill>
                  <a:latin typeface="Arial" charset="0"/>
                </a:rPr>
                <a:t>220 species</a:t>
              </a:r>
            </a:p>
            <a:p>
              <a:pPr eaLnBrk="1" fontAlgn="base" hangingPunct="1">
                <a:spcBef>
                  <a:spcPct val="0"/>
                </a:spcBef>
                <a:spcAft>
                  <a:spcPct val="0"/>
                </a:spcAft>
                <a:buClrTx/>
                <a:buSzTx/>
                <a:buFontTx/>
                <a:buNone/>
              </a:pPr>
              <a:r>
                <a:rPr lang="en-US" altLang="fr-FR" sz="1800" b="1" dirty="0">
                  <a:solidFill>
                    <a:srgbClr val="FFFF00"/>
                  </a:solidFill>
                  <a:latin typeface="Arial" charset="0"/>
                </a:rPr>
                <a:t>	</a:t>
              </a:r>
              <a:r>
                <a:rPr lang="en-US" altLang="fr-FR" sz="1800" b="1" dirty="0" smtClean="0">
                  <a:solidFill>
                    <a:srgbClr val="FFFF00"/>
                  </a:solidFill>
                  <a:latin typeface="Arial" charset="0"/>
                </a:rPr>
                <a:t>1 893 kg / ha</a:t>
              </a:r>
            </a:p>
            <a:p>
              <a:pPr algn="r" eaLnBrk="1" fontAlgn="base" hangingPunct="1">
                <a:spcBef>
                  <a:spcPct val="0"/>
                </a:spcBef>
                <a:spcAft>
                  <a:spcPct val="0"/>
                </a:spcAft>
                <a:buClrTx/>
                <a:buSzTx/>
                <a:buFontTx/>
                <a:buNone/>
              </a:pPr>
              <a:r>
                <a:rPr lang="en-US" altLang="fr-FR" sz="1100" i="1" dirty="0" smtClean="0">
                  <a:solidFill>
                    <a:srgbClr val="FFFF00"/>
                  </a:solidFill>
                  <a:latin typeface="Arial" charset="0"/>
                </a:rPr>
                <a:t>(</a:t>
              </a:r>
              <a:r>
                <a:rPr lang="en-US" altLang="fr-FR" sz="1100" i="1" dirty="0" err="1" smtClean="0">
                  <a:solidFill>
                    <a:srgbClr val="FFFF00"/>
                  </a:solidFill>
                  <a:latin typeface="Arial" charset="0"/>
                </a:rPr>
                <a:t>Bouchon</a:t>
              </a:r>
              <a:r>
                <a:rPr lang="en-US" altLang="fr-FR" sz="1100" i="1" dirty="0" smtClean="0">
                  <a:solidFill>
                    <a:srgbClr val="FFFF00"/>
                  </a:solidFill>
                  <a:latin typeface="Arial" charset="0"/>
                </a:rPr>
                <a:t> et al., 2002) </a:t>
              </a:r>
              <a:endParaRPr lang="en-US" altLang="fr-FR" sz="1100" i="1" dirty="0">
                <a:solidFill>
                  <a:srgbClr val="FFFF00"/>
                </a:solidFill>
                <a:latin typeface="Arial" charset="0"/>
              </a:endParaRPr>
            </a:p>
          </p:txBody>
        </p:sp>
      </p:grpSp>
      <p:grpSp>
        <p:nvGrpSpPr>
          <p:cNvPr id="42" name="Group 13"/>
          <p:cNvGrpSpPr>
            <a:grpSpLocks/>
          </p:cNvGrpSpPr>
          <p:nvPr/>
        </p:nvGrpSpPr>
        <p:grpSpPr bwMode="auto">
          <a:xfrm>
            <a:off x="0" y="4860925"/>
            <a:ext cx="3186113" cy="2066925"/>
            <a:chOff x="0" y="2972"/>
            <a:chExt cx="2018" cy="1348"/>
          </a:xfrm>
        </p:grpSpPr>
        <p:pic>
          <p:nvPicPr>
            <p:cNvPr id="43" name="Picture 14" descr="MangroveTrini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2"/>
              <a:ext cx="2018"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5"/>
            <p:cNvSpPr txBox="1">
              <a:spLocks noChangeArrowheads="1"/>
            </p:cNvSpPr>
            <p:nvPr/>
          </p:nvSpPr>
          <p:spPr bwMode="auto">
            <a:xfrm>
              <a:off x="191" y="2988"/>
              <a:ext cx="1724"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spcBef>
                  <a:spcPct val="0"/>
                </a:spcBef>
                <a:spcAft>
                  <a:spcPct val="0"/>
                </a:spcAft>
                <a:buClrTx/>
                <a:buSzTx/>
                <a:buFontTx/>
                <a:buNone/>
              </a:pPr>
              <a:r>
                <a:rPr lang="en-US" altLang="fr-FR" sz="1800" b="1" dirty="0" smtClean="0">
                  <a:solidFill>
                    <a:prstClr val="white"/>
                  </a:solidFill>
                  <a:effectLst>
                    <a:outerShdw blurRad="38100" dist="38100" dir="2700000" algn="tl">
                      <a:srgbClr val="000000">
                        <a:alpha val="43137"/>
                      </a:srgbClr>
                    </a:outerShdw>
                  </a:effectLst>
                  <a:latin typeface="Arial" charset="0"/>
                </a:rPr>
                <a:t>    Mangrove swamps</a:t>
              </a:r>
            </a:p>
            <a:p>
              <a:pPr eaLnBrk="1" fontAlgn="base" hangingPunct="1">
                <a:spcBef>
                  <a:spcPct val="0"/>
                </a:spcBef>
                <a:spcAft>
                  <a:spcPct val="0"/>
                </a:spcAft>
                <a:buClrTx/>
                <a:buSzTx/>
                <a:buFontTx/>
                <a:buNone/>
              </a:pPr>
              <a:endParaRPr lang="en-US" altLang="fr-FR" sz="800" dirty="0" smtClean="0">
                <a:solidFill>
                  <a:prstClr val="white"/>
                </a:solidFill>
                <a:effectLst>
                  <a:outerShdw blurRad="38100" dist="38100" dir="2700000" algn="tl">
                    <a:srgbClr val="000000">
                      <a:alpha val="43137"/>
                    </a:srgbClr>
                  </a:outerShdw>
                </a:effectLst>
                <a:latin typeface="Arial" charset="0"/>
              </a:endParaRPr>
            </a:p>
            <a:p>
              <a:pPr eaLnBrk="1" fontAlgn="base" hangingPunct="1">
                <a:spcBef>
                  <a:spcPct val="0"/>
                </a:spcBef>
                <a:spcAft>
                  <a:spcPct val="0"/>
                </a:spcAft>
                <a:buClrTx/>
                <a:buSzTx/>
                <a:buFontTx/>
                <a:buNone/>
              </a:pPr>
              <a:r>
                <a:rPr lang="en-US" altLang="fr-FR" sz="1800" i="1" dirty="0" smtClean="0">
                  <a:solidFill>
                    <a:prstClr val="white"/>
                  </a:solidFill>
                  <a:effectLst>
                    <a:outerShdw blurRad="38100" dist="38100" dir="2700000" algn="tl">
                      <a:srgbClr val="000000">
                        <a:alpha val="43137"/>
                      </a:srgbClr>
                    </a:outerShdw>
                  </a:effectLst>
                  <a:latin typeface="Arial" charset="0"/>
                </a:rPr>
                <a:t>Martinique :    1 850 ha</a:t>
              </a:r>
            </a:p>
            <a:p>
              <a:pPr eaLnBrk="1" fontAlgn="base" hangingPunct="1">
                <a:spcBef>
                  <a:spcPct val="0"/>
                </a:spcBef>
                <a:spcAft>
                  <a:spcPct val="0"/>
                </a:spcAft>
                <a:buClrTx/>
                <a:buSzTx/>
                <a:buFontTx/>
                <a:buNone/>
              </a:pPr>
              <a:r>
                <a:rPr lang="en-US" altLang="fr-FR" sz="1800" i="1" dirty="0" smtClean="0">
                  <a:solidFill>
                    <a:prstClr val="white"/>
                  </a:solidFill>
                  <a:effectLst>
                    <a:outerShdw blurRad="38100" dist="38100" dir="2700000" algn="tl">
                      <a:srgbClr val="000000">
                        <a:alpha val="43137"/>
                      </a:srgbClr>
                    </a:outerShdw>
                  </a:effectLst>
                  <a:latin typeface="Arial" charset="0"/>
                </a:rPr>
                <a:t>Guadeloupe : 3 000 ha</a:t>
              </a:r>
            </a:p>
            <a:p>
              <a:pPr eaLnBrk="1" fontAlgn="base" hangingPunct="1">
                <a:spcBef>
                  <a:spcPct val="0"/>
                </a:spcBef>
                <a:spcAft>
                  <a:spcPct val="0"/>
                </a:spcAft>
                <a:buClrTx/>
                <a:buSzTx/>
                <a:buFontTx/>
                <a:buNone/>
              </a:pPr>
              <a:endParaRPr lang="en-US" altLang="fr-FR" sz="800" i="1" dirty="0">
                <a:solidFill>
                  <a:prstClr val="white"/>
                </a:solidFill>
                <a:effectLst>
                  <a:outerShdw blurRad="38100" dist="38100" dir="2700000" algn="tl">
                    <a:srgbClr val="000000">
                      <a:alpha val="43137"/>
                    </a:srgbClr>
                  </a:outerShdw>
                </a:effectLst>
                <a:latin typeface="Arial" charset="0"/>
              </a:endParaRPr>
            </a:p>
          </p:txBody>
        </p:sp>
      </p:grpSp>
      <p:sp>
        <p:nvSpPr>
          <p:cNvPr id="45" name="ZoneTexte 44"/>
          <p:cNvSpPr txBox="1"/>
          <p:nvPr/>
        </p:nvSpPr>
        <p:spPr>
          <a:xfrm>
            <a:off x="107504" y="-75585"/>
            <a:ext cx="8496944" cy="1200329"/>
          </a:xfrm>
          <a:prstGeom prst="rect">
            <a:avLst/>
          </a:prstGeom>
          <a:solidFill>
            <a:schemeClr val="bg1"/>
          </a:solidFill>
        </p:spPr>
        <p:txBody>
          <a:bodyPr wrap="square" rtlCol="0">
            <a:spAutoFit/>
          </a:bodyPr>
          <a:lstStyle/>
          <a:p>
            <a:pPr algn="ctr"/>
            <a:r>
              <a:rPr lang="fr-FR" sz="2400" dirty="0" err="1" smtClean="0">
                <a:solidFill>
                  <a:schemeClr val="tx2"/>
                </a:solidFill>
              </a:rPr>
              <a:t>Except</a:t>
            </a:r>
            <a:r>
              <a:rPr lang="fr-FR" sz="2400" dirty="0" smtClean="0">
                <a:solidFill>
                  <a:schemeClr val="tx2"/>
                </a:solidFill>
              </a:rPr>
              <a:t> French Guyana, all </a:t>
            </a:r>
            <a:r>
              <a:rPr lang="fr-FR" sz="2400" dirty="0" err="1" smtClean="0">
                <a:solidFill>
                  <a:schemeClr val="tx2"/>
                </a:solidFill>
              </a:rPr>
              <a:t>outermost</a:t>
            </a:r>
            <a:r>
              <a:rPr lang="fr-FR" sz="2400" dirty="0" smtClean="0">
                <a:solidFill>
                  <a:schemeClr val="tx2"/>
                </a:solidFill>
              </a:rPr>
              <a:t> </a:t>
            </a:r>
            <a:r>
              <a:rPr lang="fr-FR" sz="2400" dirty="0" err="1" smtClean="0">
                <a:solidFill>
                  <a:schemeClr val="tx2"/>
                </a:solidFill>
              </a:rPr>
              <a:t>regions</a:t>
            </a:r>
            <a:r>
              <a:rPr lang="fr-FR" sz="2400" dirty="0" smtClean="0">
                <a:solidFill>
                  <a:schemeClr val="tx2"/>
                </a:solidFill>
              </a:rPr>
              <a:t> are </a:t>
            </a:r>
            <a:r>
              <a:rPr lang="fr-FR" sz="2400" dirty="0" err="1" smtClean="0">
                <a:solidFill>
                  <a:schemeClr val="tx2"/>
                </a:solidFill>
              </a:rPr>
              <a:t>small</a:t>
            </a:r>
            <a:r>
              <a:rPr lang="fr-FR" sz="2400" dirty="0" smtClean="0">
                <a:solidFill>
                  <a:schemeClr val="tx2"/>
                </a:solidFill>
              </a:rPr>
              <a:t> </a:t>
            </a:r>
            <a:r>
              <a:rPr lang="fr-FR" sz="2400" dirty="0" err="1" smtClean="0">
                <a:solidFill>
                  <a:schemeClr val="tx2"/>
                </a:solidFill>
              </a:rPr>
              <a:t>islands</a:t>
            </a:r>
            <a:r>
              <a:rPr lang="fr-FR" sz="2400" dirty="0" smtClean="0">
                <a:solidFill>
                  <a:schemeClr val="tx2"/>
                </a:solidFill>
              </a:rPr>
              <a:t> </a:t>
            </a:r>
            <a:r>
              <a:rPr lang="fr-FR" sz="2400" dirty="0" err="1" smtClean="0">
                <a:solidFill>
                  <a:schemeClr val="tx2"/>
                </a:solidFill>
              </a:rPr>
              <a:t>with</a:t>
            </a:r>
            <a:r>
              <a:rPr lang="fr-FR" sz="2400" dirty="0" smtClean="0">
                <a:solidFill>
                  <a:schemeClr val="tx2"/>
                </a:solidFill>
              </a:rPr>
              <a:t> large EEZ but </a:t>
            </a:r>
            <a:r>
              <a:rPr lang="fr-FR" sz="2400" dirty="0" err="1" smtClean="0">
                <a:solidFill>
                  <a:schemeClr val="tx2"/>
                </a:solidFill>
              </a:rPr>
              <a:t>narrow</a:t>
            </a:r>
            <a:r>
              <a:rPr lang="fr-FR" sz="2400" dirty="0" smtClean="0">
                <a:solidFill>
                  <a:schemeClr val="tx2"/>
                </a:solidFill>
              </a:rPr>
              <a:t> </a:t>
            </a:r>
            <a:r>
              <a:rPr lang="fr-FR" sz="2400" dirty="0" err="1" smtClean="0">
                <a:solidFill>
                  <a:schemeClr val="tx2"/>
                </a:solidFill>
              </a:rPr>
              <a:t>insular</a:t>
            </a:r>
            <a:r>
              <a:rPr lang="fr-FR" sz="2400" dirty="0" smtClean="0">
                <a:solidFill>
                  <a:schemeClr val="tx2"/>
                </a:solidFill>
              </a:rPr>
              <a:t> </a:t>
            </a:r>
            <a:r>
              <a:rPr lang="fr-FR" sz="2400" dirty="0" err="1" smtClean="0">
                <a:solidFill>
                  <a:schemeClr val="tx2"/>
                </a:solidFill>
              </a:rPr>
              <a:t>shelves</a:t>
            </a:r>
            <a:r>
              <a:rPr lang="fr-FR" sz="2400" dirty="0" smtClean="0">
                <a:solidFill>
                  <a:schemeClr val="tx2"/>
                </a:solidFill>
              </a:rPr>
              <a:t>, high spots of </a:t>
            </a:r>
            <a:r>
              <a:rPr lang="fr-FR" sz="2400" dirty="0" err="1" smtClean="0">
                <a:solidFill>
                  <a:schemeClr val="tx2"/>
                </a:solidFill>
              </a:rPr>
              <a:t>biodiversity</a:t>
            </a:r>
            <a:r>
              <a:rPr lang="fr-FR" sz="2400" dirty="0">
                <a:solidFill>
                  <a:schemeClr val="tx2"/>
                </a:solidFill>
              </a:rPr>
              <a:t>:</a:t>
            </a:r>
            <a:endParaRPr lang="fr-FR" sz="2400" dirty="0" smtClean="0">
              <a:solidFill>
                <a:schemeClr val="tx2"/>
              </a:solidFill>
            </a:endParaRPr>
          </a:p>
          <a:p>
            <a:pPr algn="ctr"/>
            <a:r>
              <a:rPr lang="fr-FR" sz="2400" b="1" u="sng" dirty="0" err="1">
                <a:solidFill>
                  <a:schemeClr val="tx2"/>
                </a:solidFill>
              </a:rPr>
              <a:t>B</a:t>
            </a:r>
            <a:r>
              <a:rPr lang="fr-FR" sz="2400" b="1" u="sng" dirty="0" err="1" smtClean="0">
                <a:solidFill>
                  <a:schemeClr val="tx2"/>
                </a:solidFill>
              </a:rPr>
              <a:t>enthic</a:t>
            </a:r>
            <a:r>
              <a:rPr lang="fr-FR" sz="2400" b="1" u="sng" dirty="0" smtClean="0">
                <a:solidFill>
                  <a:schemeClr val="tx2"/>
                </a:solidFill>
              </a:rPr>
              <a:t> and </a:t>
            </a:r>
            <a:r>
              <a:rPr lang="fr-FR" sz="2400" b="1" u="sng" dirty="0" err="1" smtClean="0">
                <a:solidFill>
                  <a:schemeClr val="tx2"/>
                </a:solidFill>
              </a:rPr>
              <a:t>demersal</a:t>
            </a:r>
            <a:r>
              <a:rPr lang="fr-FR" sz="2400" b="1" u="sng" dirty="0" smtClean="0">
                <a:solidFill>
                  <a:schemeClr val="tx2"/>
                </a:solidFill>
              </a:rPr>
              <a:t> </a:t>
            </a:r>
            <a:r>
              <a:rPr lang="fr-FR" sz="2400" b="1" u="sng" dirty="0" err="1" smtClean="0">
                <a:solidFill>
                  <a:schemeClr val="tx2"/>
                </a:solidFill>
              </a:rPr>
              <a:t>resources</a:t>
            </a:r>
            <a:r>
              <a:rPr lang="fr-FR" sz="2400" b="1" u="sng" dirty="0" smtClean="0">
                <a:solidFill>
                  <a:schemeClr val="tx2"/>
                </a:solidFill>
              </a:rPr>
              <a:t> sensitive to </a:t>
            </a:r>
            <a:r>
              <a:rPr lang="fr-FR" sz="2400" b="1" u="sng" dirty="0" err="1" smtClean="0">
                <a:solidFill>
                  <a:schemeClr val="tx2"/>
                </a:solidFill>
              </a:rPr>
              <a:t>overexploitation</a:t>
            </a:r>
            <a:endParaRPr lang="fr-FR" sz="2400" b="1" u="sng" dirty="0">
              <a:solidFill>
                <a:schemeClr val="tx2"/>
              </a:solidFill>
            </a:endParaRPr>
          </a:p>
        </p:txBody>
      </p:sp>
      <p:grpSp>
        <p:nvGrpSpPr>
          <p:cNvPr id="46" name="Group 13"/>
          <p:cNvGrpSpPr>
            <a:grpSpLocks/>
          </p:cNvGrpSpPr>
          <p:nvPr/>
        </p:nvGrpSpPr>
        <p:grpSpPr bwMode="auto">
          <a:xfrm>
            <a:off x="0" y="4860925"/>
            <a:ext cx="3186113" cy="2066925"/>
            <a:chOff x="0" y="2972"/>
            <a:chExt cx="2018" cy="1348"/>
          </a:xfrm>
        </p:grpSpPr>
        <p:pic>
          <p:nvPicPr>
            <p:cNvPr id="47" name="Picture 14" descr="MangroveTrini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2"/>
              <a:ext cx="2018"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5"/>
            <p:cNvSpPr txBox="1">
              <a:spLocks noChangeArrowheads="1"/>
            </p:cNvSpPr>
            <p:nvPr/>
          </p:nvSpPr>
          <p:spPr bwMode="auto">
            <a:xfrm>
              <a:off x="191" y="2988"/>
              <a:ext cx="1724"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spcBef>
                  <a:spcPct val="0"/>
                </a:spcBef>
                <a:spcAft>
                  <a:spcPct val="0"/>
                </a:spcAft>
                <a:buClrTx/>
                <a:buSzTx/>
                <a:buFontTx/>
                <a:buNone/>
              </a:pPr>
              <a:r>
                <a:rPr lang="en-US" altLang="fr-FR" sz="1800" b="1" dirty="0" smtClean="0">
                  <a:solidFill>
                    <a:prstClr val="white"/>
                  </a:solidFill>
                  <a:effectLst>
                    <a:outerShdw blurRad="38100" dist="38100" dir="2700000" algn="tl">
                      <a:srgbClr val="000000">
                        <a:alpha val="43137"/>
                      </a:srgbClr>
                    </a:outerShdw>
                  </a:effectLst>
                  <a:latin typeface="Arial" charset="0"/>
                </a:rPr>
                <a:t>    Mangrove swamps</a:t>
              </a:r>
            </a:p>
            <a:p>
              <a:pPr eaLnBrk="1" fontAlgn="base" hangingPunct="1">
                <a:spcBef>
                  <a:spcPct val="0"/>
                </a:spcBef>
                <a:spcAft>
                  <a:spcPct val="0"/>
                </a:spcAft>
                <a:buClrTx/>
                <a:buSzTx/>
                <a:buFontTx/>
                <a:buNone/>
              </a:pPr>
              <a:endParaRPr lang="en-US" altLang="fr-FR" sz="800" dirty="0" smtClean="0">
                <a:solidFill>
                  <a:prstClr val="white"/>
                </a:solidFill>
                <a:effectLst>
                  <a:outerShdw blurRad="38100" dist="38100" dir="2700000" algn="tl">
                    <a:srgbClr val="000000">
                      <a:alpha val="43137"/>
                    </a:srgbClr>
                  </a:outerShdw>
                </a:effectLst>
                <a:latin typeface="Arial" charset="0"/>
              </a:endParaRPr>
            </a:p>
            <a:p>
              <a:pPr eaLnBrk="1" fontAlgn="base" hangingPunct="1">
                <a:spcBef>
                  <a:spcPct val="0"/>
                </a:spcBef>
                <a:spcAft>
                  <a:spcPct val="0"/>
                </a:spcAft>
                <a:buClrTx/>
                <a:buSzTx/>
                <a:buFontTx/>
                <a:buNone/>
              </a:pPr>
              <a:r>
                <a:rPr lang="en-US" altLang="fr-FR" sz="1800" i="1" dirty="0" smtClean="0">
                  <a:solidFill>
                    <a:prstClr val="white"/>
                  </a:solidFill>
                  <a:effectLst>
                    <a:outerShdw blurRad="38100" dist="38100" dir="2700000" algn="tl">
                      <a:srgbClr val="000000">
                        <a:alpha val="43137"/>
                      </a:srgbClr>
                    </a:outerShdw>
                  </a:effectLst>
                  <a:latin typeface="Arial" charset="0"/>
                </a:rPr>
                <a:t>Martinique :    1 850 ha</a:t>
              </a:r>
            </a:p>
            <a:p>
              <a:pPr eaLnBrk="1" fontAlgn="base" hangingPunct="1">
                <a:spcBef>
                  <a:spcPct val="0"/>
                </a:spcBef>
                <a:spcAft>
                  <a:spcPct val="0"/>
                </a:spcAft>
                <a:buClrTx/>
                <a:buSzTx/>
                <a:buFontTx/>
                <a:buNone/>
              </a:pPr>
              <a:r>
                <a:rPr lang="en-US" altLang="fr-FR" sz="1800" i="1" dirty="0" smtClean="0">
                  <a:solidFill>
                    <a:prstClr val="white"/>
                  </a:solidFill>
                  <a:effectLst>
                    <a:outerShdw blurRad="38100" dist="38100" dir="2700000" algn="tl">
                      <a:srgbClr val="000000">
                        <a:alpha val="43137"/>
                      </a:srgbClr>
                    </a:outerShdw>
                  </a:effectLst>
                  <a:latin typeface="Arial" charset="0"/>
                </a:rPr>
                <a:t>Guadeloupe : 3 000 ha</a:t>
              </a:r>
            </a:p>
            <a:p>
              <a:pPr eaLnBrk="1" fontAlgn="base" hangingPunct="1">
                <a:spcBef>
                  <a:spcPct val="0"/>
                </a:spcBef>
                <a:spcAft>
                  <a:spcPct val="0"/>
                </a:spcAft>
                <a:buClrTx/>
                <a:buSzTx/>
                <a:buFontTx/>
                <a:buNone/>
              </a:pPr>
              <a:endParaRPr lang="en-US" altLang="fr-FR" sz="800" i="1" dirty="0">
                <a:solidFill>
                  <a:prstClr val="white"/>
                </a:solidFill>
                <a:effectLst>
                  <a:outerShdw blurRad="38100" dist="38100" dir="2700000" algn="tl">
                    <a:srgbClr val="000000">
                      <a:alpha val="43137"/>
                    </a:srgbClr>
                  </a:outerShdw>
                </a:effectLst>
                <a:latin typeface="Arial" charset="0"/>
              </a:endParaRPr>
            </a:p>
          </p:txBody>
        </p:sp>
      </p:grpSp>
      <p:sp>
        <p:nvSpPr>
          <p:cNvPr id="49" name="Rectangle 32"/>
          <p:cNvSpPr>
            <a:spLocks noChangeArrowheads="1"/>
          </p:cNvSpPr>
          <p:nvPr/>
        </p:nvSpPr>
        <p:spPr bwMode="auto">
          <a:xfrm>
            <a:off x="0" y="6032500"/>
            <a:ext cx="29162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spcBef>
                <a:spcPct val="0"/>
              </a:spcBef>
              <a:spcAft>
                <a:spcPct val="0"/>
              </a:spcAft>
              <a:buClrTx/>
              <a:buSzTx/>
              <a:buFontTx/>
              <a:buNone/>
            </a:pPr>
            <a:r>
              <a:rPr lang="fr-FR" altLang="fr-FR" sz="1800" b="1" dirty="0">
                <a:solidFill>
                  <a:srgbClr val="FFFF00"/>
                </a:solidFill>
                <a:latin typeface="Arial" charset="0"/>
              </a:rPr>
              <a:t>     </a:t>
            </a:r>
            <a:r>
              <a:rPr lang="fr-FR" altLang="fr-FR" sz="1800" b="1" dirty="0" smtClean="0">
                <a:solidFill>
                  <a:srgbClr val="FFFF00"/>
                </a:solidFill>
                <a:latin typeface="Arial" charset="0"/>
              </a:rPr>
              <a:t>	87 </a:t>
            </a:r>
            <a:r>
              <a:rPr lang="fr-FR" altLang="fr-FR" sz="1800" b="1" dirty="0" err="1" smtClean="0">
                <a:solidFill>
                  <a:srgbClr val="FFFF00"/>
                </a:solidFill>
                <a:latin typeface="Arial" charset="0"/>
              </a:rPr>
              <a:t>species</a:t>
            </a:r>
            <a:endParaRPr lang="fr-FR" altLang="fr-FR" sz="1800" b="1" dirty="0">
              <a:solidFill>
                <a:srgbClr val="FFFF00"/>
              </a:solidFill>
              <a:latin typeface="Arial" charset="0"/>
            </a:endParaRPr>
          </a:p>
          <a:p>
            <a:pPr eaLnBrk="1" fontAlgn="base" hangingPunct="1">
              <a:spcBef>
                <a:spcPct val="0"/>
              </a:spcBef>
              <a:spcAft>
                <a:spcPct val="0"/>
              </a:spcAft>
              <a:buClrTx/>
              <a:buSzTx/>
              <a:buFontTx/>
              <a:buNone/>
            </a:pPr>
            <a:r>
              <a:rPr lang="fr-FR" altLang="fr-FR" sz="1800" b="1" dirty="0">
                <a:solidFill>
                  <a:srgbClr val="FFFF00"/>
                </a:solidFill>
                <a:latin typeface="Arial" charset="0"/>
              </a:rPr>
              <a:t>	10 </a:t>
            </a:r>
            <a:r>
              <a:rPr lang="fr-FR" altLang="fr-FR" sz="1800" b="1" dirty="0" smtClean="0">
                <a:solidFill>
                  <a:srgbClr val="FFFF00"/>
                </a:solidFill>
                <a:latin typeface="Arial" charset="0"/>
              </a:rPr>
              <a:t>to </a:t>
            </a:r>
            <a:r>
              <a:rPr lang="fr-FR" altLang="fr-FR" sz="1800" b="1" dirty="0">
                <a:solidFill>
                  <a:srgbClr val="FFFF00"/>
                </a:solidFill>
                <a:latin typeface="Arial" charset="0"/>
              </a:rPr>
              <a:t>300 kg / ha</a:t>
            </a:r>
          </a:p>
        </p:txBody>
      </p:sp>
      <p:sp>
        <p:nvSpPr>
          <p:cNvPr id="23" name="ZoneTexte 22"/>
          <p:cNvSpPr txBox="1"/>
          <p:nvPr/>
        </p:nvSpPr>
        <p:spPr>
          <a:xfrm>
            <a:off x="6135303" y="3501008"/>
            <a:ext cx="3117217" cy="523801"/>
          </a:xfrm>
          <a:prstGeom prst="rect">
            <a:avLst/>
          </a:prstGeom>
          <a:noFill/>
        </p:spPr>
        <p:txBody>
          <a:bodyPr wrap="square" rtlCol="0">
            <a:spAutoFit/>
          </a:bodyPr>
          <a:lstStyle/>
          <a:p>
            <a:pPr algn="ctr">
              <a:spcBef>
                <a:spcPct val="50000"/>
              </a:spcBef>
            </a:pPr>
            <a:r>
              <a:rPr lang="en-US" altLang="fr-FR" sz="1400" b="1" i="1" dirty="0" smtClean="0">
                <a:latin typeface="Arial" charset="0"/>
                <a:cs typeface="Arial" charset="0"/>
              </a:rPr>
              <a:t>Lesser Antilles EEZ and bathymetry</a:t>
            </a:r>
            <a:endParaRPr lang="en-US" altLang="fr-FR" sz="1400" b="1" i="1" dirty="0">
              <a:latin typeface="Arial" charset="0"/>
              <a:cs typeface="Arial" charset="0"/>
            </a:endParaRPr>
          </a:p>
        </p:txBody>
      </p:sp>
      <p:sp>
        <p:nvSpPr>
          <p:cNvPr id="2" name="Espace réservé du numéro de diapositive 1"/>
          <p:cNvSpPr>
            <a:spLocks noGrp="1"/>
          </p:cNvSpPr>
          <p:nvPr>
            <p:ph type="sldNum" sz="quarter" idx="12"/>
          </p:nvPr>
        </p:nvSpPr>
        <p:spPr/>
        <p:txBody>
          <a:bodyPr/>
          <a:lstStyle/>
          <a:p>
            <a:fld id="{63E44974-D6A6-4102-90EB-9A67BE09BA6D}" type="slidenum">
              <a:rPr lang="fr-FR" smtClean="0"/>
              <a:t>2</a:t>
            </a:fld>
            <a:endParaRPr lang="fr-FR"/>
          </a:p>
        </p:txBody>
      </p:sp>
    </p:spTree>
    <p:extLst>
      <p:ext uri="{BB962C8B-B14F-4D97-AF65-F5344CB8AC3E}">
        <p14:creationId xmlns:p14="http://schemas.microsoft.com/office/powerpoint/2010/main" val="8866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13521"/>
            <a:ext cx="9108504" cy="465512"/>
          </a:xfrm>
          <a:prstGeom prst="rect">
            <a:avLst/>
          </a:prstGeom>
          <a:solidFill>
            <a:schemeClr val="tx2"/>
          </a:solidFill>
          <a:ln>
            <a:noFill/>
          </a:ln>
          <a:effectLst/>
        </p:spPr>
        <p:txBody>
          <a:bodyPr wrap="square" lIns="80010" tIns="40005" rIns="80010" bIns="40005">
            <a:spAutoFit/>
          </a:bodyPr>
          <a:lstStyle>
            <a:defPPr>
              <a:defRPr lang="fr-FR"/>
            </a:defPPr>
            <a:lvl1pPr marL="342900" indent="-342900" algn="ctr">
              <a:spcBef>
                <a:spcPct val="50000"/>
              </a:spcBef>
              <a:defRPr sz="2500" b="1">
                <a:solidFill>
                  <a:schemeClr val="bg1"/>
                </a:solidFill>
                <a:latin typeface="Arial" charset="0"/>
                <a:cs typeface="Arial" charset="0"/>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r>
              <a:rPr lang="en-GB" dirty="0" smtClean="0"/>
              <a:t>Context: mainly </a:t>
            </a:r>
            <a:r>
              <a:rPr lang="en-GB" dirty="0"/>
              <a:t>a small scale </a:t>
            </a:r>
            <a:r>
              <a:rPr lang="en-GB" dirty="0" smtClean="0"/>
              <a:t>fleet </a:t>
            </a:r>
            <a:r>
              <a:rPr lang="en-GB" dirty="0"/>
              <a:t>(SSF</a:t>
            </a:r>
            <a:r>
              <a:rPr lang="en-GB" dirty="0" smtClean="0"/>
              <a:t>)</a:t>
            </a:r>
            <a:endParaRPr lang="en-GB" dirty="0"/>
          </a:p>
        </p:txBody>
      </p:sp>
      <p:sp>
        <p:nvSpPr>
          <p:cNvPr id="5" name="ZoneTexte 4"/>
          <p:cNvSpPr txBox="1"/>
          <p:nvPr/>
        </p:nvSpPr>
        <p:spPr>
          <a:xfrm>
            <a:off x="6084168" y="4399944"/>
            <a:ext cx="2880320" cy="2308324"/>
          </a:xfrm>
          <a:prstGeom prst="rect">
            <a:avLst/>
          </a:prstGeom>
          <a:noFill/>
        </p:spPr>
        <p:txBody>
          <a:bodyPr wrap="square" rtlCol="0">
            <a:spAutoFit/>
          </a:bodyPr>
          <a:lstStyle/>
          <a:p>
            <a:pPr marL="285750" indent="-285750" algn="ctr">
              <a:buFont typeface="Arial" panose="020B0604020202020204" pitchFamily="34" charset="0"/>
              <a:buChar char="•"/>
            </a:pPr>
            <a:r>
              <a:rPr lang="fr-FR" b="1" dirty="0" smtClean="0">
                <a:solidFill>
                  <a:schemeClr val="tx2"/>
                </a:solidFill>
              </a:rPr>
              <a:t>SSF are </a:t>
            </a:r>
            <a:r>
              <a:rPr lang="fr-FR" b="1" dirty="0" err="1" smtClean="0">
                <a:solidFill>
                  <a:schemeClr val="tx2"/>
                </a:solidFill>
              </a:rPr>
              <a:t>low</a:t>
            </a:r>
            <a:r>
              <a:rPr lang="fr-FR" b="1" dirty="0" smtClean="0">
                <a:solidFill>
                  <a:schemeClr val="tx2"/>
                </a:solidFill>
              </a:rPr>
              <a:t> intensive in capital</a:t>
            </a:r>
          </a:p>
          <a:p>
            <a:pPr marL="285750" indent="-285750" algn="ctr">
              <a:buFont typeface="Arial" panose="020B0604020202020204" pitchFamily="34" charset="0"/>
              <a:buChar char="•"/>
            </a:pPr>
            <a:r>
              <a:rPr lang="fr-FR" b="1" dirty="0" err="1" smtClean="0">
                <a:solidFill>
                  <a:schemeClr val="tx2"/>
                </a:solidFill>
              </a:rPr>
              <a:t>Reduction</a:t>
            </a:r>
            <a:r>
              <a:rPr lang="fr-FR" b="1" dirty="0" smtClean="0">
                <a:solidFill>
                  <a:schemeClr val="tx2"/>
                </a:solidFill>
              </a:rPr>
              <a:t> in </a:t>
            </a:r>
            <a:r>
              <a:rPr lang="fr-FR" b="1" dirty="0" err="1" smtClean="0">
                <a:solidFill>
                  <a:schemeClr val="tx2"/>
                </a:solidFill>
              </a:rPr>
              <a:t>lower</a:t>
            </a:r>
            <a:r>
              <a:rPr lang="fr-FR" b="1" dirty="0" smtClean="0">
                <a:solidFill>
                  <a:schemeClr val="tx2"/>
                </a:solidFill>
              </a:rPr>
              <a:t> size </a:t>
            </a:r>
            <a:r>
              <a:rPr lang="fr-FR" b="1" dirty="0" err="1" smtClean="0">
                <a:solidFill>
                  <a:schemeClr val="tx2"/>
                </a:solidFill>
              </a:rPr>
              <a:t>categories</a:t>
            </a:r>
            <a:endParaRPr lang="fr-FR" b="1" dirty="0" smtClean="0">
              <a:solidFill>
                <a:schemeClr val="tx2"/>
              </a:solidFill>
            </a:endParaRPr>
          </a:p>
          <a:p>
            <a:pPr marL="285750" indent="-285750" algn="ctr">
              <a:buFont typeface="Arial" panose="020B0604020202020204" pitchFamily="34" charset="0"/>
              <a:buChar char="•"/>
            </a:pPr>
            <a:r>
              <a:rPr lang="fr-FR" b="1" dirty="0" smtClean="0">
                <a:solidFill>
                  <a:schemeClr val="tx2"/>
                </a:solidFill>
              </a:rPr>
              <a:t>But </a:t>
            </a:r>
            <a:r>
              <a:rPr lang="fr-FR" b="1" dirty="0" err="1" smtClean="0">
                <a:solidFill>
                  <a:schemeClr val="tx2"/>
                </a:solidFill>
              </a:rPr>
              <a:t>increase</a:t>
            </a:r>
            <a:r>
              <a:rPr lang="fr-FR" b="1" dirty="0" smtClean="0">
                <a:solidFill>
                  <a:schemeClr val="tx2"/>
                </a:solidFill>
              </a:rPr>
              <a:t> in the </a:t>
            </a:r>
            <a:r>
              <a:rPr lang="fr-FR" b="1" dirty="0" err="1" smtClean="0">
                <a:solidFill>
                  <a:schemeClr val="tx2"/>
                </a:solidFill>
              </a:rPr>
              <a:t>average</a:t>
            </a:r>
            <a:r>
              <a:rPr lang="fr-FR" b="1" dirty="0" smtClean="0">
                <a:solidFill>
                  <a:schemeClr val="tx2"/>
                </a:solidFill>
              </a:rPr>
              <a:t> </a:t>
            </a:r>
            <a:r>
              <a:rPr lang="fr-FR" b="1" dirty="0" err="1" smtClean="0">
                <a:solidFill>
                  <a:schemeClr val="tx2"/>
                </a:solidFill>
              </a:rPr>
              <a:t>engine</a:t>
            </a:r>
            <a:r>
              <a:rPr lang="fr-FR" b="1" dirty="0" smtClean="0">
                <a:solidFill>
                  <a:schemeClr val="tx2"/>
                </a:solidFill>
              </a:rPr>
              <a:t> power,</a:t>
            </a:r>
          </a:p>
          <a:p>
            <a:pPr algn="ctr"/>
            <a:r>
              <a:rPr lang="fr-FR" b="1" dirty="0" smtClean="0">
                <a:solidFill>
                  <a:schemeClr val="tx2"/>
                </a:solidFill>
              </a:rPr>
              <a:t> in </a:t>
            </a:r>
            <a:r>
              <a:rPr lang="fr-FR" b="1" dirty="0" err="1" smtClean="0">
                <a:solidFill>
                  <a:schemeClr val="tx2"/>
                </a:solidFill>
              </a:rPr>
              <a:t>vessels</a:t>
            </a:r>
            <a:r>
              <a:rPr lang="fr-FR" b="1" dirty="0" smtClean="0">
                <a:solidFill>
                  <a:schemeClr val="tx2"/>
                </a:solidFill>
              </a:rPr>
              <a:t> </a:t>
            </a:r>
            <a:r>
              <a:rPr lang="fr-FR" b="1" dirty="0" err="1" smtClean="0">
                <a:solidFill>
                  <a:schemeClr val="tx2"/>
                </a:solidFill>
              </a:rPr>
              <a:t>investment</a:t>
            </a:r>
            <a:r>
              <a:rPr lang="fr-FR" b="1" dirty="0" smtClean="0">
                <a:solidFill>
                  <a:schemeClr val="tx2"/>
                </a:solidFill>
              </a:rPr>
              <a:t> </a:t>
            </a:r>
            <a:r>
              <a:rPr lang="fr-FR" b="1" dirty="0" err="1" smtClean="0">
                <a:solidFill>
                  <a:schemeClr val="tx2"/>
                </a:solidFill>
              </a:rPr>
              <a:t>cost</a:t>
            </a:r>
            <a:r>
              <a:rPr lang="fr-FR" b="1" dirty="0" smtClean="0">
                <a:solidFill>
                  <a:schemeClr val="tx2"/>
                </a:solidFill>
              </a:rPr>
              <a:t> over the last 20 </a:t>
            </a:r>
            <a:r>
              <a:rPr lang="fr-FR" b="1" dirty="0" err="1" smtClean="0">
                <a:solidFill>
                  <a:schemeClr val="tx2"/>
                </a:solidFill>
              </a:rPr>
              <a:t>years</a:t>
            </a:r>
            <a:endParaRPr lang="fr-FR" b="1" dirty="0" smtClean="0">
              <a:solidFill>
                <a:schemeClr val="tx2"/>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541" y="782016"/>
            <a:ext cx="8951963" cy="342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Aucun texte alternatif disponi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93" t="21205" b="42309"/>
          <a:stretch/>
        </p:blipFill>
        <p:spPr bwMode="auto">
          <a:xfrm>
            <a:off x="2699791" y="1545648"/>
            <a:ext cx="2658381"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C:\Users\lreynal\Pictures\Ifremer\Peche Martinique\Embarcation de peche\Photo 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7" y="4293096"/>
            <a:ext cx="2483938" cy="16561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4" descr="lauri0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541" y="1545649"/>
            <a:ext cx="180022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1_SYNTH_SIHG\2_SITE WEB GUADELOUPE + PHOTOS\pontés.jpg"/>
          <p:cNvPicPr>
            <a:picLocks noChangeAspect="1" noChangeArrowheads="1"/>
          </p:cNvPicPr>
          <p:nvPr/>
        </p:nvPicPr>
        <p:blipFill rotWithShape="1">
          <a:blip r:embed="rId6">
            <a:extLst>
              <a:ext uri="{28A0092B-C50C-407E-A947-70E740481C1C}">
                <a14:useLocalDpi xmlns:a14="http://schemas.microsoft.com/office/drawing/2010/main" val="0"/>
              </a:ext>
            </a:extLst>
          </a:blip>
          <a:srcRect l="10353" r="23359" b="31593"/>
          <a:stretch/>
        </p:blipFill>
        <p:spPr bwMode="auto">
          <a:xfrm>
            <a:off x="3851920" y="4283396"/>
            <a:ext cx="2116183" cy="16561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p:cNvCxnSpPr/>
          <p:nvPr/>
        </p:nvCxnSpPr>
        <p:spPr>
          <a:xfrm>
            <a:off x="1619672" y="3140968"/>
            <a:ext cx="72008" cy="216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2411760" y="1343749"/>
            <a:ext cx="36004" cy="64509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flipV="1">
            <a:off x="2915816" y="3068960"/>
            <a:ext cx="144016" cy="725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flipV="1">
            <a:off x="3731217" y="3537296"/>
            <a:ext cx="264719" cy="362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1115617" y="6065192"/>
            <a:ext cx="4624161" cy="646331"/>
          </a:xfrm>
          <a:prstGeom prst="rect">
            <a:avLst/>
          </a:prstGeom>
          <a:noFill/>
        </p:spPr>
        <p:txBody>
          <a:bodyPr wrap="square" rtlCol="0">
            <a:spAutoFit/>
          </a:bodyPr>
          <a:lstStyle>
            <a:defPPr>
              <a:defRPr lang="fr-FR"/>
            </a:defPPr>
            <a:lvl1pPr marL="285750" indent="-285750" algn="ctr">
              <a:buFont typeface="Arial" panose="020B0604020202020204" pitchFamily="34" charset="0"/>
              <a:buChar char="•"/>
              <a:defRPr b="1">
                <a:solidFill>
                  <a:schemeClr val="tx2"/>
                </a:solidFill>
              </a:defRPr>
            </a:lvl1pPr>
          </a:lstStyle>
          <a:p>
            <a:r>
              <a:rPr lang="fr-FR" dirty="0"/>
              <a:t>Most of the </a:t>
            </a:r>
            <a:r>
              <a:rPr lang="fr-FR" dirty="0" err="1"/>
              <a:t>vessels</a:t>
            </a:r>
            <a:r>
              <a:rPr lang="fr-FR" dirty="0"/>
              <a:t> do one </a:t>
            </a:r>
            <a:r>
              <a:rPr lang="fr-FR" dirty="0" err="1"/>
              <a:t>day</a:t>
            </a:r>
            <a:r>
              <a:rPr lang="fr-FR" dirty="0"/>
              <a:t> trips (</a:t>
            </a:r>
            <a:r>
              <a:rPr lang="fr-FR" dirty="0" err="1"/>
              <a:t>livelihoods</a:t>
            </a:r>
            <a:r>
              <a:rPr lang="fr-FR" dirty="0"/>
              <a:t>) </a:t>
            </a:r>
            <a:r>
              <a:rPr lang="fr-FR" dirty="0" err="1"/>
              <a:t>except</a:t>
            </a:r>
            <a:r>
              <a:rPr lang="fr-FR" dirty="0"/>
              <a:t> [10-12[m </a:t>
            </a:r>
            <a:r>
              <a:rPr lang="fr-FR" dirty="0" err="1"/>
              <a:t>vessels</a:t>
            </a:r>
            <a:endParaRPr lang="fr-FR" dirty="0"/>
          </a:p>
        </p:txBody>
      </p:sp>
      <p:sp>
        <p:nvSpPr>
          <p:cNvPr id="18" name="ZoneTexte 17"/>
          <p:cNvSpPr txBox="1"/>
          <p:nvPr/>
        </p:nvSpPr>
        <p:spPr>
          <a:xfrm>
            <a:off x="4874469" y="1032991"/>
            <a:ext cx="4299024" cy="307777"/>
          </a:xfrm>
          <a:prstGeom prst="rect">
            <a:avLst/>
          </a:prstGeom>
          <a:noFill/>
        </p:spPr>
        <p:txBody>
          <a:bodyPr wrap="square" rtlCol="0">
            <a:spAutoFit/>
          </a:bodyPr>
          <a:lstStyle/>
          <a:p>
            <a:pPr algn="ctr">
              <a:spcBef>
                <a:spcPct val="50000"/>
              </a:spcBef>
            </a:pPr>
            <a:r>
              <a:rPr lang="en-US" altLang="fr-FR" sz="1400" b="1" i="1" dirty="0" smtClean="0">
                <a:latin typeface="Arial" charset="0"/>
                <a:cs typeface="Arial" charset="0"/>
              </a:rPr>
              <a:t>All French ORs</a:t>
            </a:r>
            <a:endParaRPr lang="en-US" altLang="fr-FR" sz="1400" b="1" i="1" dirty="0">
              <a:latin typeface="Arial" charset="0"/>
              <a:cs typeface="Arial" charset="0"/>
            </a:endParaRPr>
          </a:p>
        </p:txBody>
      </p:sp>
      <p:sp>
        <p:nvSpPr>
          <p:cNvPr id="2" name="Espace réservé du numéro de diapositive 1"/>
          <p:cNvSpPr>
            <a:spLocks noGrp="1"/>
          </p:cNvSpPr>
          <p:nvPr>
            <p:ph type="sldNum" sz="quarter" idx="12"/>
          </p:nvPr>
        </p:nvSpPr>
        <p:spPr/>
        <p:txBody>
          <a:bodyPr/>
          <a:lstStyle/>
          <a:p>
            <a:fld id="{63E44974-D6A6-4102-90EB-9A67BE09BA6D}" type="slidenum">
              <a:rPr lang="fr-FR" smtClean="0"/>
              <a:t>3</a:t>
            </a:fld>
            <a:endParaRPr lang="fr-FR"/>
          </a:p>
        </p:txBody>
      </p:sp>
    </p:spTree>
    <p:extLst>
      <p:ext uri="{BB962C8B-B14F-4D97-AF65-F5344CB8AC3E}">
        <p14:creationId xmlns:p14="http://schemas.microsoft.com/office/powerpoint/2010/main" val="296351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187624" y="-27384"/>
            <a:ext cx="7992888" cy="477054"/>
          </a:xfrm>
          <a:prstGeom prst="rect">
            <a:avLst/>
          </a:prstGeom>
          <a:solidFill>
            <a:schemeClr val="tx2"/>
          </a:solidFill>
          <a:ln>
            <a:noFill/>
          </a:ln>
          <a:effectLst/>
        </p:spPr>
        <p:txBody>
          <a:bodyPr wrap="square" lIns="80010" tIns="40005" rIns="80010" bIns="40005">
            <a:spAutoFit/>
          </a:bodyPr>
          <a:lstStyle>
            <a:defPPr>
              <a:defRPr lang="fr-FR"/>
            </a:defPPr>
            <a:lvl1pPr marL="342900" indent="-342900" algn="ctr">
              <a:spcBef>
                <a:spcPct val="50000"/>
              </a:spcBef>
              <a:defRPr sz="2500" b="1">
                <a:solidFill>
                  <a:schemeClr val="bg1"/>
                </a:solidFill>
                <a:latin typeface="Arial" charset="0"/>
                <a:cs typeface="Arial" charset="0"/>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r>
              <a:rPr lang="en-GB" dirty="0" smtClean="0"/>
              <a:t>Context: landings </a:t>
            </a:r>
            <a:r>
              <a:rPr lang="en-GB" dirty="0"/>
              <a:t>per group of species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784584"/>
            <a:ext cx="4392488" cy="286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789040"/>
            <a:ext cx="4477798" cy="292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7057085" y="1340768"/>
            <a:ext cx="1224136" cy="307777"/>
          </a:xfrm>
          <a:prstGeom prst="rect">
            <a:avLst/>
          </a:prstGeom>
          <a:noFill/>
        </p:spPr>
        <p:txBody>
          <a:bodyPr wrap="square" rtlCol="0">
            <a:spAutoFit/>
          </a:bodyPr>
          <a:lstStyle/>
          <a:p>
            <a:pPr algn="ctr">
              <a:spcBef>
                <a:spcPct val="50000"/>
              </a:spcBef>
            </a:pPr>
            <a:r>
              <a:rPr lang="en-US" altLang="fr-FR" sz="1400" b="1" dirty="0" smtClean="0">
                <a:latin typeface="Arial" charset="0"/>
                <a:cs typeface="Arial" charset="0"/>
              </a:rPr>
              <a:t>Quantities</a:t>
            </a:r>
            <a:endParaRPr lang="en-US" altLang="fr-FR" sz="1400" b="1" dirty="0">
              <a:latin typeface="Arial" charset="0"/>
              <a:cs typeface="Arial" charset="0"/>
            </a:endParaRPr>
          </a:p>
        </p:txBody>
      </p:sp>
      <p:sp>
        <p:nvSpPr>
          <p:cNvPr id="16" name="ZoneTexte 15"/>
          <p:cNvSpPr txBox="1"/>
          <p:nvPr/>
        </p:nvSpPr>
        <p:spPr>
          <a:xfrm>
            <a:off x="7057085" y="4252739"/>
            <a:ext cx="1584176" cy="307777"/>
          </a:xfrm>
          <a:prstGeom prst="rect">
            <a:avLst/>
          </a:prstGeom>
          <a:noFill/>
        </p:spPr>
        <p:txBody>
          <a:bodyPr wrap="square" rtlCol="0">
            <a:spAutoFit/>
          </a:bodyPr>
          <a:lstStyle>
            <a:defPPr>
              <a:defRPr lang="fr-FR"/>
            </a:defPPr>
            <a:lvl1pPr algn="ctr">
              <a:spcBef>
                <a:spcPct val="50000"/>
              </a:spcBef>
              <a:defRPr sz="1400" b="1">
                <a:latin typeface="Arial" charset="0"/>
                <a:cs typeface="Arial" charset="0"/>
              </a:defRPr>
            </a:lvl1pPr>
          </a:lstStyle>
          <a:p>
            <a:r>
              <a:rPr lang="en-US" altLang="fr-FR" dirty="0" smtClean="0"/>
              <a:t>Values</a:t>
            </a:r>
            <a:endParaRPr lang="en-US" altLang="fr-FR" dirty="0"/>
          </a:p>
        </p:txBody>
      </p:sp>
      <p:sp>
        <p:nvSpPr>
          <p:cNvPr id="18" name="ZoneTexte 17"/>
          <p:cNvSpPr txBox="1"/>
          <p:nvPr/>
        </p:nvSpPr>
        <p:spPr>
          <a:xfrm>
            <a:off x="179512" y="2996952"/>
            <a:ext cx="3600400" cy="1615827"/>
          </a:xfrm>
          <a:prstGeom prst="rect">
            <a:avLst/>
          </a:prstGeom>
          <a:solidFill>
            <a:schemeClr val="bg1">
              <a:lumMod val="95000"/>
            </a:schemeClr>
          </a:solidFill>
        </p:spPr>
        <p:txBody>
          <a:bodyPr wrap="square" rtlCol="0">
            <a:spAutoFit/>
          </a:bodyPr>
          <a:lstStyle>
            <a:defPPr>
              <a:defRPr lang="fr-FR"/>
            </a:defPPr>
            <a:lvl1pPr algn="ctr">
              <a:spcBef>
                <a:spcPct val="50000"/>
              </a:spcBef>
              <a:defRPr>
                <a:solidFill>
                  <a:srgbClr val="003399"/>
                </a:solidFill>
                <a:latin typeface="Arial" charset="0"/>
                <a:cs typeface="Arial" charset="0"/>
              </a:defRPr>
            </a:lvl1pPr>
          </a:lstStyle>
          <a:p>
            <a:pPr marL="285750" indent="-285750">
              <a:buFont typeface="Arial" panose="020B0604020202020204" pitchFamily="34" charset="0"/>
              <a:buChar char="•"/>
            </a:pPr>
            <a:r>
              <a:rPr lang="fr-FR" dirty="0"/>
              <a:t>Most of the landings </a:t>
            </a:r>
            <a:r>
              <a:rPr lang="fr-FR" dirty="0" err="1"/>
              <a:t>sold</a:t>
            </a:r>
            <a:r>
              <a:rPr lang="fr-FR" dirty="0"/>
              <a:t> to </a:t>
            </a:r>
            <a:r>
              <a:rPr lang="fr-FR" dirty="0" err="1"/>
              <a:t>consumers</a:t>
            </a:r>
            <a:r>
              <a:rPr lang="fr-FR" dirty="0"/>
              <a:t>, </a:t>
            </a:r>
            <a:r>
              <a:rPr lang="fr-FR" dirty="0" err="1"/>
              <a:t>fish</a:t>
            </a:r>
            <a:r>
              <a:rPr lang="fr-FR" dirty="0"/>
              <a:t> </a:t>
            </a:r>
            <a:r>
              <a:rPr lang="fr-FR" dirty="0" err="1"/>
              <a:t>mongers</a:t>
            </a:r>
            <a:r>
              <a:rPr lang="fr-FR" dirty="0"/>
              <a:t>, restaurants </a:t>
            </a:r>
          </a:p>
          <a:p>
            <a:pPr marL="285750" indent="-285750">
              <a:buFont typeface="Arial" panose="020B0604020202020204" pitchFamily="34" charset="0"/>
              <a:buChar char="•"/>
            </a:pPr>
            <a:r>
              <a:rPr lang="fr-FR" dirty="0" err="1"/>
              <a:t>Competition</a:t>
            </a:r>
            <a:r>
              <a:rPr lang="fr-FR" dirty="0"/>
              <a:t> </a:t>
            </a:r>
            <a:r>
              <a:rPr lang="fr-FR" dirty="0" err="1"/>
              <a:t>from</a:t>
            </a:r>
            <a:r>
              <a:rPr lang="fr-FR" dirty="0"/>
              <a:t> </a:t>
            </a:r>
            <a:r>
              <a:rPr lang="fr-FR" dirty="0" smtClean="0"/>
              <a:t>imports of </a:t>
            </a:r>
            <a:r>
              <a:rPr lang="fr-FR" dirty="0" err="1" smtClean="0"/>
              <a:t>sea</a:t>
            </a:r>
            <a:r>
              <a:rPr lang="fr-FR" dirty="0" smtClean="0"/>
              <a:t> </a:t>
            </a:r>
            <a:r>
              <a:rPr lang="fr-FR" dirty="0" err="1" smtClean="0"/>
              <a:t>products</a:t>
            </a:r>
            <a:endParaRPr lang="fr-FR" dirty="0"/>
          </a:p>
        </p:txBody>
      </p:sp>
      <p:sp>
        <p:nvSpPr>
          <p:cNvPr id="2" name="Accolade ouvrante 1"/>
          <p:cNvSpPr/>
          <p:nvPr/>
        </p:nvSpPr>
        <p:spPr>
          <a:xfrm>
            <a:off x="3851920" y="1124744"/>
            <a:ext cx="540060"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p:cNvSpPr txBox="1"/>
          <p:nvPr/>
        </p:nvSpPr>
        <p:spPr>
          <a:xfrm>
            <a:off x="2987824" y="1556792"/>
            <a:ext cx="1116124" cy="923330"/>
          </a:xfrm>
          <a:prstGeom prst="rect">
            <a:avLst/>
          </a:prstGeom>
          <a:noFill/>
        </p:spPr>
        <p:txBody>
          <a:bodyPr wrap="square" rtlCol="0">
            <a:spAutoFit/>
          </a:bodyPr>
          <a:lstStyle/>
          <a:p>
            <a:r>
              <a:rPr lang="fr-FR" dirty="0" smtClean="0">
                <a:solidFill>
                  <a:schemeClr val="tx2"/>
                </a:solidFill>
              </a:rPr>
              <a:t>Large </a:t>
            </a:r>
            <a:r>
              <a:rPr lang="fr-FR" dirty="0" err="1" smtClean="0">
                <a:solidFill>
                  <a:schemeClr val="tx2"/>
                </a:solidFill>
              </a:rPr>
              <a:t>pelagic</a:t>
            </a:r>
            <a:r>
              <a:rPr lang="fr-FR" dirty="0" smtClean="0">
                <a:solidFill>
                  <a:schemeClr val="tx2"/>
                </a:solidFill>
              </a:rPr>
              <a:t> </a:t>
            </a:r>
            <a:r>
              <a:rPr lang="fr-FR" dirty="0" err="1" smtClean="0">
                <a:solidFill>
                  <a:schemeClr val="tx2"/>
                </a:solidFill>
              </a:rPr>
              <a:t>species</a:t>
            </a: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63E44974-D6A6-4102-90EB-9A67BE09BA6D}" type="slidenum">
              <a:rPr lang="fr-FR" smtClean="0"/>
              <a:t>4</a:t>
            </a:fld>
            <a:endParaRPr lang="fr-FR"/>
          </a:p>
        </p:txBody>
      </p:sp>
    </p:spTree>
    <p:extLst>
      <p:ext uri="{BB962C8B-B14F-4D97-AF65-F5344CB8AC3E}">
        <p14:creationId xmlns:p14="http://schemas.microsoft.com/office/powerpoint/2010/main" val="11697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2411760" y="0"/>
            <a:ext cx="6797442" cy="465512"/>
          </a:xfrm>
          <a:prstGeom prst="rect">
            <a:avLst/>
          </a:prstGeom>
          <a:solidFill>
            <a:schemeClr val="tx2"/>
          </a:solidFill>
          <a:ln>
            <a:noFill/>
          </a:ln>
          <a:effectLst/>
          <a:extLst/>
        </p:spPr>
        <p:txBody>
          <a:bodyPr wrap="square" lIns="80010" tIns="40005" rIns="80010" bIns="40005">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2500" b="1" dirty="0" err="1" smtClean="0">
                <a:solidFill>
                  <a:schemeClr val="bg1"/>
                </a:solidFill>
                <a:latin typeface="Arial" charset="0"/>
                <a:cs typeface="Arial" charset="0"/>
              </a:rPr>
              <a:t>Context</a:t>
            </a:r>
            <a:r>
              <a:rPr lang="fr-FR" sz="2500" b="1" dirty="0" smtClean="0">
                <a:solidFill>
                  <a:schemeClr val="bg1"/>
                </a:solidFill>
                <a:latin typeface="Arial" charset="0"/>
                <a:cs typeface="Arial" charset="0"/>
              </a:rPr>
              <a:t> : </a:t>
            </a:r>
            <a:r>
              <a:rPr lang="fr-FR" sz="2500" b="1" dirty="0" err="1" smtClean="0">
                <a:solidFill>
                  <a:schemeClr val="bg1"/>
                </a:solidFill>
                <a:latin typeface="Arial" charset="0"/>
                <a:cs typeface="Arial" charset="0"/>
              </a:rPr>
              <a:t>difficulties</a:t>
            </a:r>
            <a:r>
              <a:rPr lang="fr-FR" sz="2500" b="1" dirty="0" smtClean="0">
                <a:solidFill>
                  <a:schemeClr val="bg1"/>
                </a:solidFill>
                <a:latin typeface="Arial" charset="0"/>
                <a:cs typeface="Arial" charset="0"/>
              </a:rPr>
              <a:t> to </a:t>
            </a:r>
            <a:r>
              <a:rPr lang="fr-FR" sz="2500" b="1" dirty="0" err="1" smtClean="0">
                <a:solidFill>
                  <a:schemeClr val="bg1"/>
                </a:solidFill>
                <a:latin typeface="Arial" charset="0"/>
                <a:cs typeface="Arial" charset="0"/>
              </a:rPr>
              <a:t>follow</a:t>
            </a:r>
            <a:r>
              <a:rPr lang="fr-FR" sz="2500" b="1" dirty="0" smtClean="0">
                <a:solidFill>
                  <a:schemeClr val="bg1"/>
                </a:solidFill>
                <a:latin typeface="Arial" charset="0"/>
                <a:cs typeface="Arial" charset="0"/>
              </a:rPr>
              <a:t> SSF </a:t>
            </a:r>
            <a:endParaRPr lang="fr-FR" sz="2500" b="1" dirty="0">
              <a:solidFill>
                <a:schemeClr val="bg1"/>
              </a:solidFill>
              <a:latin typeface="Arial" charset="0"/>
              <a:cs typeface="Arial" charset="0"/>
            </a:endParaRPr>
          </a:p>
        </p:txBody>
      </p:sp>
      <p:pic>
        <p:nvPicPr>
          <p:cNvPr id="28" name="Picture 9" descr="carole"/>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19000"/>
                    </a14:imgEffect>
                  </a14:imgLayer>
                </a14:imgProps>
              </a:ext>
              <a:ext uri="{28A0092B-C50C-407E-A947-70E740481C1C}">
                <a14:useLocalDpi xmlns:a14="http://schemas.microsoft.com/office/drawing/2010/main" val="0"/>
              </a:ext>
            </a:extLst>
          </a:blip>
          <a:srcRect/>
          <a:stretch>
            <a:fillRect/>
          </a:stretch>
        </p:blipFill>
        <p:spPr>
          <a:xfrm>
            <a:off x="251520" y="3789040"/>
            <a:ext cx="3529013" cy="264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ZoneTexte 31"/>
          <p:cNvSpPr txBox="1"/>
          <p:nvPr/>
        </p:nvSpPr>
        <p:spPr>
          <a:xfrm>
            <a:off x="245288" y="620688"/>
            <a:ext cx="4680520" cy="2723823"/>
          </a:xfrm>
          <a:prstGeom prst="rect">
            <a:avLst/>
          </a:prstGeom>
          <a:solidFill>
            <a:schemeClr val="bg1">
              <a:lumMod val="95000"/>
            </a:schemeClr>
          </a:solidFill>
        </p:spPr>
        <p:txBody>
          <a:bodyPr wrap="square" rtlCol="0">
            <a:spAutoFit/>
          </a:bodyPr>
          <a:lstStyle/>
          <a:p>
            <a:pPr marL="342900" indent="-342900" algn="just">
              <a:spcBef>
                <a:spcPct val="50000"/>
              </a:spcBef>
              <a:buFont typeface="+mj-lt"/>
              <a:buAutoNum type="arabicPeriod"/>
            </a:pPr>
            <a:r>
              <a:rPr lang="en-US" altLang="fr-FR" dirty="0" smtClean="0">
                <a:solidFill>
                  <a:srgbClr val="003399"/>
                </a:solidFill>
                <a:latin typeface="Arial" charset="0"/>
                <a:cs typeface="Arial" charset="0"/>
              </a:rPr>
              <a:t>Even if improving, difficulties of collecting log-books/fishing forms by the administration</a:t>
            </a:r>
          </a:p>
          <a:p>
            <a:pPr marL="342900" indent="-342900" algn="just">
              <a:spcBef>
                <a:spcPct val="50000"/>
              </a:spcBef>
              <a:buFont typeface="+mj-lt"/>
              <a:buAutoNum type="arabicPeriod"/>
            </a:pPr>
            <a:r>
              <a:rPr lang="en-US" altLang="fr-FR" dirty="0" smtClean="0">
                <a:solidFill>
                  <a:srgbClr val="003399"/>
                </a:solidFill>
                <a:latin typeface="Arial" charset="0"/>
                <a:cs typeface="Arial" charset="0"/>
              </a:rPr>
              <a:t>No auctions system including registration of landings (direct selling to consumers)</a:t>
            </a:r>
          </a:p>
          <a:p>
            <a:pPr marL="342900" indent="-342900" algn="just">
              <a:spcBef>
                <a:spcPct val="50000"/>
              </a:spcBef>
              <a:buFont typeface="+mj-lt"/>
              <a:buAutoNum type="arabicPeriod"/>
            </a:pPr>
            <a:r>
              <a:rPr lang="en-US" altLang="fr-FR" dirty="0" smtClean="0">
                <a:solidFill>
                  <a:srgbClr val="003399"/>
                </a:solidFill>
                <a:latin typeface="Arial" charset="0"/>
                <a:cs typeface="Arial" charset="0"/>
              </a:rPr>
              <a:t>High number of landings sites </a:t>
            </a:r>
          </a:p>
          <a:p>
            <a:pPr marL="342900" indent="-342900" algn="just">
              <a:spcBef>
                <a:spcPct val="50000"/>
              </a:spcBef>
              <a:buFont typeface="+mj-lt"/>
              <a:buAutoNum type="arabicPeriod"/>
            </a:pPr>
            <a:r>
              <a:rPr lang="en-US" altLang="fr-FR" dirty="0" smtClean="0">
                <a:solidFill>
                  <a:srgbClr val="003399"/>
                </a:solidFill>
                <a:latin typeface="Arial" charset="0"/>
                <a:cs typeface="Arial" charset="0"/>
              </a:rPr>
              <a:t>High number of landings with small quantities landed  (variability)</a:t>
            </a:r>
          </a:p>
        </p:txBody>
      </p:sp>
      <p:sp>
        <p:nvSpPr>
          <p:cNvPr id="16" name="ZoneTexte 15"/>
          <p:cNvSpPr txBox="1"/>
          <p:nvPr/>
        </p:nvSpPr>
        <p:spPr>
          <a:xfrm>
            <a:off x="6228182" y="1036186"/>
            <a:ext cx="2670967" cy="1892826"/>
          </a:xfrm>
          <a:prstGeom prst="rect">
            <a:avLst/>
          </a:prstGeom>
          <a:solidFill>
            <a:schemeClr val="bg1">
              <a:lumMod val="95000"/>
            </a:schemeClr>
          </a:solidFill>
        </p:spPr>
        <p:txBody>
          <a:bodyPr wrap="square" rtlCol="0">
            <a:spAutoFit/>
          </a:bodyPr>
          <a:lstStyle/>
          <a:p>
            <a:pPr marL="285750" indent="-285750" algn="just">
              <a:spcBef>
                <a:spcPct val="50000"/>
              </a:spcBef>
              <a:buFont typeface="Arial" panose="020B0604020202020204" pitchFamily="34" charset="0"/>
              <a:buChar char="•"/>
            </a:pPr>
            <a:r>
              <a:rPr lang="en-US" altLang="fr-FR" dirty="0" smtClean="0">
                <a:solidFill>
                  <a:srgbClr val="003399"/>
                </a:solidFill>
                <a:latin typeface="Arial" charset="0"/>
                <a:cs typeface="Arial" charset="0"/>
              </a:rPr>
              <a:t>Establishment of data collection system in the mid of 2000s</a:t>
            </a:r>
          </a:p>
          <a:p>
            <a:pPr marL="285750" indent="-285750" algn="just">
              <a:spcBef>
                <a:spcPct val="50000"/>
              </a:spcBef>
              <a:buFont typeface="Arial" panose="020B0604020202020204" pitchFamily="34" charset="0"/>
              <a:buChar char="•"/>
            </a:pPr>
            <a:r>
              <a:rPr lang="en-US" altLang="fr-FR" dirty="0" smtClean="0">
                <a:solidFill>
                  <a:srgbClr val="003399"/>
                </a:solidFill>
                <a:latin typeface="Arial" charset="0"/>
                <a:cs typeface="Arial" charset="0"/>
              </a:rPr>
              <a:t> 2-5 permanent </a:t>
            </a:r>
            <a:r>
              <a:rPr lang="en-US" altLang="fr-FR" dirty="0">
                <a:solidFill>
                  <a:srgbClr val="003399"/>
                </a:solidFill>
                <a:latin typeface="Arial" charset="0"/>
                <a:cs typeface="Arial" charset="0"/>
              </a:rPr>
              <a:t>observers per French </a:t>
            </a:r>
            <a:r>
              <a:rPr lang="en-US" altLang="fr-FR" dirty="0" smtClean="0">
                <a:solidFill>
                  <a:srgbClr val="003399"/>
                </a:solidFill>
                <a:latin typeface="Arial" charset="0"/>
                <a:cs typeface="Arial" charset="0"/>
              </a:rPr>
              <a:t>OR</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479" y="3789040"/>
            <a:ext cx="3772812" cy="282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224776" y="3481263"/>
            <a:ext cx="4299024" cy="307777"/>
          </a:xfrm>
          <a:prstGeom prst="rect">
            <a:avLst/>
          </a:prstGeom>
          <a:noFill/>
        </p:spPr>
        <p:txBody>
          <a:bodyPr wrap="square" rtlCol="0">
            <a:spAutoFit/>
          </a:bodyPr>
          <a:lstStyle/>
          <a:p>
            <a:pPr algn="ctr">
              <a:spcBef>
                <a:spcPct val="50000"/>
              </a:spcBef>
            </a:pPr>
            <a:r>
              <a:rPr lang="en-US" altLang="fr-FR" sz="1400" b="1" i="1" dirty="0" smtClean="0">
                <a:latin typeface="Arial" charset="0"/>
                <a:cs typeface="Arial" charset="0"/>
              </a:rPr>
              <a:t>On site data collection</a:t>
            </a:r>
            <a:endParaRPr lang="en-US" altLang="fr-FR" sz="1400" b="1" i="1" dirty="0">
              <a:latin typeface="Arial" charset="0"/>
              <a:cs typeface="Arial" charset="0"/>
            </a:endParaRPr>
          </a:p>
        </p:txBody>
      </p:sp>
      <p:sp>
        <p:nvSpPr>
          <p:cNvPr id="10" name="ZoneTexte 9"/>
          <p:cNvSpPr txBox="1"/>
          <p:nvPr/>
        </p:nvSpPr>
        <p:spPr>
          <a:xfrm>
            <a:off x="4874469" y="3481263"/>
            <a:ext cx="4299024" cy="307777"/>
          </a:xfrm>
          <a:prstGeom prst="rect">
            <a:avLst/>
          </a:prstGeom>
          <a:noFill/>
        </p:spPr>
        <p:txBody>
          <a:bodyPr wrap="square" rtlCol="0">
            <a:spAutoFit/>
          </a:bodyPr>
          <a:lstStyle/>
          <a:p>
            <a:pPr algn="ctr">
              <a:spcBef>
                <a:spcPct val="50000"/>
              </a:spcBef>
            </a:pPr>
            <a:r>
              <a:rPr lang="en-US" altLang="fr-FR" sz="1400" b="1" i="1" dirty="0" smtClean="0">
                <a:latin typeface="Arial" charset="0"/>
                <a:cs typeface="Arial" charset="0"/>
              </a:rPr>
              <a:t>Statistical methods</a:t>
            </a:r>
            <a:endParaRPr lang="en-US" altLang="fr-FR" sz="1400" b="1" i="1" dirty="0">
              <a:latin typeface="Arial" charset="0"/>
              <a:cs typeface="Arial" charset="0"/>
            </a:endParaRPr>
          </a:p>
        </p:txBody>
      </p:sp>
      <p:sp>
        <p:nvSpPr>
          <p:cNvPr id="3" name="Flèche droite 2"/>
          <p:cNvSpPr/>
          <p:nvPr/>
        </p:nvSpPr>
        <p:spPr>
          <a:xfrm>
            <a:off x="5292080" y="1779057"/>
            <a:ext cx="504056" cy="497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63E44974-D6A6-4102-90EB-9A67BE09BA6D}" type="slidenum">
              <a:rPr lang="fr-FR" smtClean="0"/>
              <a:t>5</a:t>
            </a:fld>
            <a:endParaRPr lang="fr-FR"/>
          </a:p>
        </p:txBody>
      </p:sp>
      <p:sp>
        <p:nvSpPr>
          <p:cNvPr id="11" name="Flèche droite 10"/>
          <p:cNvSpPr/>
          <p:nvPr/>
        </p:nvSpPr>
        <p:spPr>
          <a:xfrm rot="5400000">
            <a:off x="7051873" y="3001851"/>
            <a:ext cx="477353" cy="467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10800000">
            <a:off x="4100872" y="4965658"/>
            <a:ext cx="477353" cy="467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19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P spid="10" grpId="0"/>
      <p:bldP spid="3"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3E44974-D6A6-4102-90EB-9A67BE09BA6D}" type="slidenum">
              <a:rPr lang="fr-FR" smtClean="0"/>
              <a:t>6</a:t>
            </a:fld>
            <a:endParaRPr lang="fr-FR"/>
          </a:p>
        </p:txBody>
      </p:sp>
      <p:sp>
        <p:nvSpPr>
          <p:cNvPr id="6" name="Text Box 24"/>
          <p:cNvSpPr txBox="1">
            <a:spLocks noChangeArrowheads="1"/>
          </p:cNvSpPr>
          <p:nvPr/>
        </p:nvSpPr>
        <p:spPr bwMode="auto">
          <a:xfrm>
            <a:off x="4860032" y="-27384"/>
            <a:ext cx="4320480" cy="523216"/>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1044575" eaLnBrk="0" hangingPunct="0">
              <a:defRPr sz="2400">
                <a:solidFill>
                  <a:schemeClr val="tx1"/>
                </a:solidFill>
                <a:latin typeface="Times New Roman" pitchFamily="18" charset="0"/>
              </a:defRPr>
            </a:lvl1pPr>
            <a:lvl2pPr marL="742950" indent="-285750" defTabSz="1044575" eaLnBrk="0" hangingPunct="0">
              <a:defRPr sz="2400">
                <a:solidFill>
                  <a:schemeClr val="tx1"/>
                </a:solidFill>
                <a:latin typeface="Times New Roman" pitchFamily="18" charset="0"/>
              </a:defRPr>
            </a:lvl2pPr>
            <a:lvl3pPr marL="1143000" indent="-228600" defTabSz="1044575" eaLnBrk="0" hangingPunct="0">
              <a:defRPr sz="2400">
                <a:solidFill>
                  <a:schemeClr val="tx1"/>
                </a:solidFill>
                <a:latin typeface="Times New Roman" pitchFamily="18" charset="0"/>
              </a:defRPr>
            </a:lvl3pPr>
            <a:lvl4pPr marL="1600200" indent="-228600" defTabSz="1044575" eaLnBrk="0" hangingPunct="0">
              <a:defRPr sz="2400">
                <a:solidFill>
                  <a:schemeClr val="tx1"/>
                </a:solidFill>
                <a:latin typeface="Times New Roman" pitchFamily="18" charset="0"/>
              </a:defRPr>
            </a:lvl4pPr>
            <a:lvl5pPr marL="2057400" indent="-228600" defTabSz="1044575" eaLnBrk="0" hangingPunct="0">
              <a:defRPr sz="2400">
                <a:solidFill>
                  <a:schemeClr val="tx1"/>
                </a:solidFill>
                <a:latin typeface="Times New Roman" pitchFamily="18" charset="0"/>
              </a:defRPr>
            </a:lvl5pPr>
            <a:lvl6pPr marL="2514600" indent="-228600" defTabSz="1044575" eaLnBrk="0" fontAlgn="base" hangingPunct="0">
              <a:spcBef>
                <a:spcPct val="0"/>
              </a:spcBef>
              <a:spcAft>
                <a:spcPct val="0"/>
              </a:spcAft>
              <a:defRPr sz="2400">
                <a:solidFill>
                  <a:schemeClr val="tx1"/>
                </a:solidFill>
                <a:latin typeface="Times New Roman" pitchFamily="18" charset="0"/>
              </a:defRPr>
            </a:lvl6pPr>
            <a:lvl7pPr marL="2971800" indent="-228600" defTabSz="1044575" eaLnBrk="0" fontAlgn="base" hangingPunct="0">
              <a:spcBef>
                <a:spcPct val="0"/>
              </a:spcBef>
              <a:spcAft>
                <a:spcPct val="0"/>
              </a:spcAft>
              <a:defRPr sz="2400">
                <a:solidFill>
                  <a:schemeClr val="tx1"/>
                </a:solidFill>
                <a:latin typeface="Times New Roman" pitchFamily="18" charset="0"/>
              </a:defRPr>
            </a:lvl7pPr>
            <a:lvl8pPr marL="3429000" indent="-228600" defTabSz="1044575" eaLnBrk="0" fontAlgn="base" hangingPunct="0">
              <a:spcBef>
                <a:spcPct val="0"/>
              </a:spcBef>
              <a:spcAft>
                <a:spcPct val="0"/>
              </a:spcAft>
              <a:defRPr sz="2400">
                <a:solidFill>
                  <a:schemeClr val="tx1"/>
                </a:solidFill>
                <a:latin typeface="Times New Roman" pitchFamily="18" charset="0"/>
              </a:defRPr>
            </a:lvl8pPr>
            <a:lvl9pPr marL="3886200" indent="-228600" defTabSz="1044575"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None/>
            </a:pPr>
            <a:r>
              <a:rPr lang="en-US" altLang="fr-FR" sz="2800" dirty="0" smtClean="0">
                <a:solidFill>
                  <a:schemeClr val="bg1"/>
                </a:solidFill>
                <a:latin typeface="Trebuchet MS" pitchFamily="34" charset="0"/>
                <a:cs typeface="Arial" charset="0"/>
              </a:rPr>
              <a:t>Challenges</a:t>
            </a:r>
            <a:endParaRPr lang="fr-FR" altLang="fr-FR" sz="2800" dirty="0">
              <a:solidFill>
                <a:schemeClr val="bg1"/>
              </a:solidFill>
              <a:latin typeface="Trebuchet MS" pitchFamily="34" charset="0"/>
              <a:cs typeface="Arial" charset="0"/>
            </a:endParaRPr>
          </a:p>
        </p:txBody>
      </p:sp>
      <p:sp>
        <p:nvSpPr>
          <p:cNvPr id="8" name="ZoneTexte 7"/>
          <p:cNvSpPr txBox="1"/>
          <p:nvPr/>
        </p:nvSpPr>
        <p:spPr>
          <a:xfrm>
            <a:off x="323528" y="1045180"/>
            <a:ext cx="8568952" cy="4832092"/>
          </a:xfrm>
          <a:prstGeom prst="rect">
            <a:avLst/>
          </a:prstGeom>
          <a:solidFill>
            <a:schemeClr val="bg1">
              <a:lumMod val="95000"/>
            </a:schemeClr>
          </a:solidFill>
        </p:spPr>
        <p:txBody>
          <a:bodyPr wrap="square" rtlCol="0">
            <a:spAutoFit/>
          </a:bodyPr>
          <a:lstStyle/>
          <a:p>
            <a:pPr marL="514350" indent="-514350" algn="just">
              <a:spcBef>
                <a:spcPct val="50000"/>
              </a:spcBef>
              <a:buFont typeface="+mj-lt"/>
              <a:buAutoNum type="arabicPeriod"/>
            </a:pPr>
            <a:r>
              <a:rPr lang="en-US" altLang="fr-FR" sz="2800" dirty="0" smtClean="0">
                <a:solidFill>
                  <a:srgbClr val="003399"/>
                </a:solidFill>
                <a:latin typeface="Arial" charset="0"/>
                <a:cs typeface="Arial" charset="0"/>
              </a:rPr>
              <a:t>How to improve data collection on fishing effort, landings, socio-economics of SSF (incl. recreational &amp; informal)? </a:t>
            </a:r>
          </a:p>
          <a:p>
            <a:pPr marL="514350" indent="-514350" algn="just">
              <a:spcBef>
                <a:spcPct val="50000"/>
              </a:spcBef>
              <a:buFont typeface="+mj-lt"/>
              <a:buAutoNum type="arabicPeriod"/>
            </a:pPr>
            <a:endParaRPr lang="fr-FR" altLang="fr-FR" sz="2800" dirty="0" smtClean="0">
              <a:solidFill>
                <a:srgbClr val="003399"/>
              </a:solidFill>
              <a:latin typeface="Arial" charset="0"/>
              <a:cs typeface="Arial" charset="0"/>
            </a:endParaRPr>
          </a:p>
          <a:p>
            <a:pPr marL="514350" indent="-514350" algn="just">
              <a:spcBef>
                <a:spcPct val="50000"/>
              </a:spcBef>
              <a:buFont typeface="+mj-lt"/>
              <a:buAutoNum type="arabicPeriod"/>
            </a:pPr>
            <a:r>
              <a:rPr lang="fr-FR" altLang="fr-FR" sz="2800" dirty="0" smtClean="0">
                <a:solidFill>
                  <a:srgbClr val="003399"/>
                </a:solidFill>
                <a:latin typeface="Arial" charset="0"/>
                <a:cs typeface="Arial" charset="0"/>
              </a:rPr>
              <a:t>How to </a:t>
            </a:r>
            <a:r>
              <a:rPr lang="fr-FR" altLang="fr-FR" sz="2800" dirty="0" err="1" smtClean="0">
                <a:solidFill>
                  <a:srgbClr val="003399"/>
                </a:solidFill>
                <a:latin typeface="Arial" charset="0"/>
                <a:cs typeface="Arial" charset="0"/>
              </a:rPr>
              <a:t>assess</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coastal</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fishing</a:t>
            </a:r>
            <a:r>
              <a:rPr lang="fr-FR" altLang="fr-FR" sz="2800" dirty="0" smtClean="0">
                <a:solidFill>
                  <a:srgbClr val="003399"/>
                </a:solidFill>
                <a:latin typeface="Arial" charset="0"/>
                <a:cs typeface="Arial" charset="0"/>
              </a:rPr>
              <a:t> stocks in </a:t>
            </a:r>
            <a:r>
              <a:rPr lang="fr-FR" altLang="fr-FR" sz="2800" dirty="0" err="1" smtClean="0">
                <a:solidFill>
                  <a:srgbClr val="003399"/>
                </a:solidFill>
                <a:latin typeface="Arial" charset="0"/>
                <a:cs typeface="Arial" charset="0"/>
              </a:rPr>
              <a:t>multispecific</a:t>
            </a:r>
            <a:r>
              <a:rPr lang="fr-FR" altLang="fr-FR" sz="2800" dirty="0" smtClean="0">
                <a:solidFill>
                  <a:srgbClr val="003399"/>
                </a:solidFill>
                <a:latin typeface="Arial" charset="0"/>
                <a:cs typeface="Arial" charset="0"/>
              </a:rPr>
              <a:t> and high </a:t>
            </a:r>
            <a:r>
              <a:rPr lang="fr-FR" altLang="fr-FR" sz="2800" dirty="0" err="1" smtClean="0">
                <a:solidFill>
                  <a:srgbClr val="003399"/>
                </a:solidFill>
                <a:latin typeface="Arial" charset="0"/>
                <a:cs typeface="Arial" charset="0"/>
              </a:rPr>
              <a:t>biodiversity</a:t>
            </a:r>
            <a:r>
              <a:rPr lang="fr-FR" altLang="fr-FR" sz="2800" dirty="0" smtClean="0">
                <a:solidFill>
                  <a:srgbClr val="003399"/>
                </a:solidFill>
                <a:latin typeface="Arial" charset="0"/>
                <a:cs typeface="Arial" charset="0"/>
              </a:rPr>
              <a:t> </a:t>
            </a:r>
            <a:r>
              <a:rPr lang="fr-FR" altLang="fr-FR" sz="2800" dirty="0" err="1" smtClean="0">
                <a:solidFill>
                  <a:srgbClr val="003399"/>
                </a:solidFill>
                <a:latin typeface="Arial" charset="0"/>
                <a:cs typeface="Arial" charset="0"/>
              </a:rPr>
              <a:t>context</a:t>
            </a:r>
            <a:r>
              <a:rPr lang="fr-FR" altLang="fr-FR" sz="2800" dirty="0" smtClean="0">
                <a:solidFill>
                  <a:srgbClr val="003399"/>
                </a:solidFill>
                <a:latin typeface="Arial" charset="0"/>
                <a:cs typeface="Arial" charset="0"/>
              </a:rPr>
              <a:t>?</a:t>
            </a:r>
          </a:p>
          <a:p>
            <a:pPr marL="514350" indent="-514350" algn="just">
              <a:spcBef>
                <a:spcPct val="50000"/>
              </a:spcBef>
              <a:buFont typeface="+mj-lt"/>
              <a:buAutoNum type="arabicPeriod"/>
            </a:pPr>
            <a:endParaRPr lang="en-US" altLang="fr-FR" sz="2800" dirty="0" smtClean="0">
              <a:solidFill>
                <a:srgbClr val="003399"/>
              </a:solidFill>
              <a:latin typeface="Arial" charset="0"/>
              <a:cs typeface="Arial" charset="0"/>
            </a:endParaRPr>
          </a:p>
          <a:p>
            <a:pPr marL="514350" indent="-514350" algn="just">
              <a:spcBef>
                <a:spcPct val="50000"/>
              </a:spcBef>
              <a:buFont typeface="+mj-lt"/>
              <a:buAutoNum type="arabicPeriod"/>
            </a:pPr>
            <a:r>
              <a:rPr lang="en-US" altLang="fr-FR" sz="2800" dirty="0">
                <a:solidFill>
                  <a:srgbClr val="003399"/>
                </a:solidFill>
                <a:latin typeface="Arial" charset="0"/>
                <a:cs typeface="Arial" charset="0"/>
              </a:rPr>
              <a:t>What kind of </a:t>
            </a:r>
            <a:r>
              <a:rPr lang="en-US" altLang="fr-FR" sz="2800" dirty="0" smtClean="0">
                <a:solidFill>
                  <a:srgbClr val="003399"/>
                </a:solidFill>
                <a:latin typeface="Arial" charset="0"/>
                <a:cs typeface="Arial" charset="0"/>
              </a:rPr>
              <a:t>recommendation </a:t>
            </a:r>
            <a:r>
              <a:rPr lang="en-US" altLang="fr-FR" sz="2800" dirty="0">
                <a:solidFill>
                  <a:srgbClr val="003399"/>
                </a:solidFill>
                <a:latin typeface="Arial" charset="0"/>
                <a:cs typeface="Arial" charset="0"/>
              </a:rPr>
              <a:t>for </a:t>
            </a:r>
            <a:r>
              <a:rPr lang="en-US" altLang="fr-FR" sz="2800" dirty="0" smtClean="0">
                <a:solidFill>
                  <a:srgbClr val="003399"/>
                </a:solidFill>
                <a:latin typeface="Arial" charset="0"/>
                <a:cs typeface="Arial" charset="0"/>
              </a:rPr>
              <a:t>fisheries management?</a:t>
            </a:r>
          </a:p>
        </p:txBody>
      </p:sp>
    </p:spTree>
    <p:extLst>
      <p:ext uri="{BB962C8B-B14F-4D97-AF65-F5344CB8AC3E}">
        <p14:creationId xmlns:p14="http://schemas.microsoft.com/office/powerpoint/2010/main" val="42699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535" y="-99392"/>
            <a:ext cx="9615610" cy="695739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 Box 24"/>
          <p:cNvSpPr txBox="1">
            <a:spLocks noChangeArrowheads="1"/>
          </p:cNvSpPr>
          <p:nvPr/>
        </p:nvSpPr>
        <p:spPr bwMode="auto">
          <a:xfrm>
            <a:off x="251520" y="-99392"/>
            <a:ext cx="9111556" cy="954103"/>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1044575" eaLnBrk="0" hangingPunct="0">
              <a:defRPr sz="2400">
                <a:solidFill>
                  <a:schemeClr val="tx1"/>
                </a:solidFill>
                <a:latin typeface="Times New Roman" pitchFamily="18" charset="0"/>
              </a:defRPr>
            </a:lvl1pPr>
            <a:lvl2pPr marL="742950" indent="-285750" defTabSz="1044575" eaLnBrk="0" hangingPunct="0">
              <a:defRPr sz="2400">
                <a:solidFill>
                  <a:schemeClr val="tx1"/>
                </a:solidFill>
                <a:latin typeface="Times New Roman" pitchFamily="18" charset="0"/>
              </a:defRPr>
            </a:lvl2pPr>
            <a:lvl3pPr marL="1143000" indent="-228600" defTabSz="1044575" eaLnBrk="0" hangingPunct="0">
              <a:defRPr sz="2400">
                <a:solidFill>
                  <a:schemeClr val="tx1"/>
                </a:solidFill>
                <a:latin typeface="Times New Roman" pitchFamily="18" charset="0"/>
              </a:defRPr>
            </a:lvl3pPr>
            <a:lvl4pPr marL="1600200" indent="-228600" defTabSz="1044575" eaLnBrk="0" hangingPunct="0">
              <a:defRPr sz="2400">
                <a:solidFill>
                  <a:schemeClr val="tx1"/>
                </a:solidFill>
                <a:latin typeface="Times New Roman" pitchFamily="18" charset="0"/>
              </a:defRPr>
            </a:lvl4pPr>
            <a:lvl5pPr marL="2057400" indent="-228600" defTabSz="1044575" eaLnBrk="0" hangingPunct="0">
              <a:defRPr sz="2400">
                <a:solidFill>
                  <a:schemeClr val="tx1"/>
                </a:solidFill>
                <a:latin typeface="Times New Roman" pitchFamily="18" charset="0"/>
              </a:defRPr>
            </a:lvl5pPr>
            <a:lvl6pPr marL="2514600" indent="-228600" defTabSz="1044575" eaLnBrk="0" fontAlgn="base" hangingPunct="0">
              <a:spcBef>
                <a:spcPct val="0"/>
              </a:spcBef>
              <a:spcAft>
                <a:spcPct val="0"/>
              </a:spcAft>
              <a:defRPr sz="2400">
                <a:solidFill>
                  <a:schemeClr val="tx1"/>
                </a:solidFill>
                <a:latin typeface="Times New Roman" pitchFamily="18" charset="0"/>
              </a:defRPr>
            </a:lvl6pPr>
            <a:lvl7pPr marL="2971800" indent="-228600" defTabSz="1044575" eaLnBrk="0" fontAlgn="base" hangingPunct="0">
              <a:spcBef>
                <a:spcPct val="0"/>
              </a:spcBef>
              <a:spcAft>
                <a:spcPct val="0"/>
              </a:spcAft>
              <a:defRPr sz="2400">
                <a:solidFill>
                  <a:schemeClr val="tx1"/>
                </a:solidFill>
                <a:latin typeface="Times New Roman" pitchFamily="18" charset="0"/>
              </a:defRPr>
            </a:lvl7pPr>
            <a:lvl8pPr marL="3429000" indent="-228600" defTabSz="1044575" eaLnBrk="0" fontAlgn="base" hangingPunct="0">
              <a:spcBef>
                <a:spcPct val="0"/>
              </a:spcBef>
              <a:spcAft>
                <a:spcPct val="0"/>
              </a:spcAft>
              <a:defRPr sz="2400">
                <a:solidFill>
                  <a:schemeClr val="tx1"/>
                </a:solidFill>
                <a:latin typeface="Times New Roman" pitchFamily="18" charset="0"/>
              </a:defRPr>
            </a:lvl8pPr>
            <a:lvl9pPr marL="3886200" indent="-228600" defTabSz="1044575"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None/>
            </a:pPr>
            <a:r>
              <a:rPr lang="en-US" altLang="fr-FR" sz="2800" dirty="0" smtClean="0">
                <a:solidFill>
                  <a:schemeClr val="bg1"/>
                </a:solidFill>
                <a:latin typeface="Trebuchet MS" pitchFamily="34" charset="0"/>
                <a:cs typeface="Arial" charset="0"/>
              </a:rPr>
              <a:t>1. Collaborative project between scientists-fishers using low cost technologies (8 vessels)</a:t>
            </a:r>
            <a:endParaRPr lang="fr-FR" altLang="fr-FR" sz="2800" dirty="0">
              <a:solidFill>
                <a:schemeClr val="bg1"/>
              </a:solidFill>
              <a:latin typeface="Trebuchet MS" pitchFamily="34" charset="0"/>
              <a:cs typeface="Arial" charset="0"/>
            </a:endParaRPr>
          </a:p>
        </p:txBody>
      </p:sp>
      <p:grpSp>
        <p:nvGrpSpPr>
          <p:cNvPr id="39" name="Group 68"/>
          <p:cNvGrpSpPr>
            <a:grpSpLocks/>
          </p:cNvGrpSpPr>
          <p:nvPr/>
        </p:nvGrpSpPr>
        <p:grpSpPr bwMode="auto">
          <a:xfrm>
            <a:off x="4555270" y="1119258"/>
            <a:ext cx="2122307" cy="450840"/>
            <a:chOff x="794" y="346"/>
            <a:chExt cx="1859" cy="408"/>
          </a:xfrm>
        </p:grpSpPr>
        <p:sp>
          <p:nvSpPr>
            <p:cNvPr id="40" name="Arc 69"/>
            <p:cNvSpPr>
              <a:spLocks noChangeAspect="1"/>
            </p:cNvSpPr>
            <p:nvPr/>
          </p:nvSpPr>
          <p:spPr bwMode="auto">
            <a:xfrm rot="-8064191">
              <a:off x="1858" y="437"/>
              <a:ext cx="227"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41" name="Arc 70"/>
            <p:cNvSpPr>
              <a:spLocks noChangeAspect="1"/>
            </p:cNvSpPr>
            <p:nvPr/>
          </p:nvSpPr>
          <p:spPr bwMode="auto">
            <a:xfrm rot="-8064191">
              <a:off x="2108" y="460"/>
              <a:ext cx="181"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42" name="Arc 71"/>
            <p:cNvSpPr>
              <a:spLocks noChangeAspect="1"/>
            </p:cNvSpPr>
            <p:nvPr/>
          </p:nvSpPr>
          <p:spPr bwMode="auto">
            <a:xfrm rot="-8064191">
              <a:off x="2356" y="482"/>
              <a:ext cx="136" cy="1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43" name="Arc 72"/>
            <p:cNvSpPr>
              <a:spLocks noChangeAspect="1"/>
            </p:cNvSpPr>
            <p:nvPr/>
          </p:nvSpPr>
          <p:spPr bwMode="auto">
            <a:xfrm rot="-8064191">
              <a:off x="2562" y="505"/>
              <a:ext cx="91"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44" name="Arc 73"/>
            <p:cNvSpPr>
              <a:spLocks noChangeAspect="1"/>
            </p:cNvSpPr>
            <p:nvPr/>
          </p:nvSpPr>
          <p:spPr bwMode="auto">
            <a:xfrm rot="-8064191">
              <a:off x="1602" y="414"/>
              <a:ext cx="272"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45" name="Arc 74"/>
            <p:cNvSpPr>
              <a:spLocks noChangeAspect="1"/>
            </p:cNvSpPr>
            <p:nvPr/>
          </p:nvSpPr>
          <p:spPr bwMode="auto">
            <a:xfrm rot="-8064191">
              <a:off x="1338" y="392"/>
              <a:ext cx="317" cy="31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46" name="Arc 75"/>
            <p:cNvSpPr>
              <a:spLocks noChangeAspect="1"/>
            </p:cNvSpPr>
            <p:nvPr/>
          </p:nvSpPr>
          <p:spPr bwMode="auto">
            <a:xfrm rot="-8064191">
              <a:off x="1066" y="369"/>
              <a:ext cx="363" cy="3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47" name="Arc 76"/>
            <p:cNvSpPr>
              <a:spLocks noChangeAspect="1"/>
            </p:cNvSpPr>
            <p:nvPr/>
          </p:nvSpPr>
          <p:spPr bwMode="auto">
            <a:xfrm rot="-8064191">
              <a:off x="794" y="346"/>
              <a:ext cx="408" cy="4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gr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102722"/>
            <a:ext cx="5844241" cy="4383180"/>
          </a:xfrm>
          <a:prstGeom prst="rect">
            <a:avLst/>
          </a:prstGeom>
        </p:spPr>
      </p:pic>
      <p:grpSp>
        <p:nvGrpSpPr>
          <p:cNvPr id="53" name="Group 44"/>
          <p:cNvGrpSpPr>
            <a:grpSpLocks/>
          </p:cNvGrpSpPr>
          <p:nvPr/>
        </p:nvGrpSpPr>
        <p:grpSpPr bwMode="auto">
          <a:xfrm>
            <a:off x="4957100" y="903807"/>
            <a:ext cx="3816350" cy="2143125"/>
            <a:chOff x="3288" y="175"/>
            <a:chExt cx="2404" cy="1350"/>
          </a:xfrm>
        </p:grpSpPr>
        <p:grpSp>
          <p:nvGrpSpPr>
            <p:cNvPr id="54" name="Group 15"/>
            <p:cNvGrpSpPr>
              <a:grpSpLocks/>
            </p:cNvGrpSpPr>
            <p:nvPr/>
          </p:nvGrpSpPr>
          <p:grpSpPr bwMode="auto">
            <a:xfrm>
              <a:off x="3288" y="1253"/>
              <a:ext cx="227" cy="227"/>
              <a:chOff x="3243" y="1162"/>
              <a:chExt cx="227" cy="227"/>
            </a:xfrm>
          </p:grpSpPr>
          <p:sp>
            <p:nvSpPr>
              <p:cNvPr id="58" name="Oval 16"/>
              <p:cNvSpPr>
                <a:spLocks noChangeArrowheads="1"/>
              </p:cNvSpPr>
              <p:nvPr/>
            </p:nvSpPr>
            <p:spPr bwMode="auto">
              <a:xfrm>
                <a:off x="3243" y="1162"/>
                <a:ext cx="227" cy="227"/>
              </a:xfrm>
              <a:prstGeom prst="ellipse">
                <a:avLst/>
              </a:prstGeom>
              <a:solidFill>
                <a:schemeClr val="bg1">
                  <a:alpha val="59999"/>
                </a:schemeClr>
              </a:solidFill>
              <a:ln w="19050" algn="ctr">
                <a:solidFill>
                  <a:schemeClr val="bg1"/>
                </a:solidFill>
                <a:round/>
                <a:headEnd/>
                <a:tailEnd/>
              </a:ln>
            </p:spPr>
            <p:txBody>
              <a:bodyPr wrap="none" anchor="ctr"/>
              <a:lstStyle/>
              <a:p>
                <a:pPr algn="ctr" eaLnBrk="1" hangingPunct="1">
                  <a:spcBef>
                    <a:spcPct val="0"/>
                  </a:spcBef>
                </a:pPr>
                <a:endParaRPr lang="fr-FR" b="0">
                  <a:solidFill>
                    <a:schemeClr val="bg1"/>
                  </a:solidFill>
                  <a:latin typeface="Times New Roman" pitchFamily="18" charset="0"/>
                </a:endParaRPr>
              </a:p>
            </p:txBody>
          </p:sp>
          <p:sp>
            <p:nvSpPr>
              <p:cNvPr id="59" name="AutoShape 17"/>
              <p:cNvSpPr>
                <a:spLocks noChangeArrowheads="1"/>
              </p:cNvSpPr>
              <p:nvPr/>
            </p:nvSpPr>
            <p:spPr bwMode="auto">
              <a:xfrm rot="10156740" flipV="1">
                <a:off x="3275" y="1211"/>
                <a:ext cx="163" cy="129"/>
              </a:xfrm>
              <a:prstGeom prst="lightningBolt">
                <a:avLst/>
              </a:prstGeom>
              <a:solidFill>
                <a:schemeClr val="bg1"/>
              </a:solidFill>
              <a:ln w="9525">
                <a:solidFill>
                  <a:srgbClr val="000000"/>
                </a:solidFill>
                <a:miter lim="800000"/>
                <a:headEnd/>
                <a:tailEnd/>
              </a:ln>
            </p:spPr>
            <p:txBody>
              <a:bodyPr/>
              <a:lstStyle/>
              <a:p>
                <a:endParaRPr lang="fr-FR"/>
              </a:p>
            </p:txBody>
          </p:sp>
        </p:grpSp>
        <p:cxnSp>
          <p:nvCxnSpPr>
            <p:cNvPr id="55" name="AutoShape 18"/>
            <p:cNvCxnSpPr>
              <a:cxnSpLocks noChangeShapeType="1"/>
              <a:stCxn id="58" idx="6"/>
              <a:endCxn id="56" idx="1"/>
            </p:cNvCxnSpPr>
            <p:nvPr/>
          </p:nvCxnSpPr>
          <p:spPr bwMode="auto">
            <a:xfrm flipV="1">
              <a:off x="3521" y="936"/>
              <a:ext cx="933" cy="431"/>
            </a:xfrm>
            <a:prstGeom prst="bentConnector3">
              <a:avLst>
                <a:gd name="adj1" fmla="val 49944"/>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sp>
          <p:nvSpPr>
            <p:cNvPr id="56" name="AutoShape 19"/>
            <p:cNvSpPr>
              <a:spLocks noChangeArrowheads="1"/>
            </p:cNvSpPr>
            <p:nvPr/>
          </p:nvSpPr>
          <p:spPr bwMode="auto">
            <a:xfrm>
              <a:off x="4460" y="346"/>
              <a:ext cx="1232" cy="1179"/>
            </a:xfrm>
            <a:prstGeom prst="roundRect">
              <a:avLst>
                <a:gd name="adj" fmla="val 8565"/>
              </a:avLst>
            </a:prstGeom>
            <a:solidFill>
              <a:schemeClr val="bg1">
                <a:alpha val="70195"/>
              </a:schemeClr>
            </a:solidFill>
            <a:ln w="19050">
              <a:solidFill>
                <a:schemeClr val="bg1"/>
              </a:solidFill>
              <a:round/>
              <a:headEnd/>
              <a:tailEnd/>
            </a:ln>
          </p:spPr>
          <p:txBody>
            <a:bodyPr lIns="0" rIns="0" bIns="0" anchor="b"/>
            <a:lstStyle/>
            <a:p>
              <a:pPr algn="ctr" eaLnBrk="1" hangingPunct="1">
                <a:spcBef>
                  <a:spcPct val="0"/>
                </a:spcBef>
              </a:pPr>
              <a:r>
                <a:rPr lang="fr-FR" sz="1500" dirty="0" err="1" smtClean="0">
                  <a:latin typeface="Arial" charset="0"/>
                </a:rPr>
                <a:t>Beacon</a:t>
              </a:r>
              <a:r>
                <a:rPr lang="fr-FR" sz="1500" dirty="0" smtClean="0">
                  <a:latin typeface="Arial" charset="0"/>
                </a:rPr>
                <a:t> </a:t>
              </a:r>
              <a:endParaRPr lang="fr-FR" sz="1500" dirty="0">
                <a:latin typeface="Arial" charset="0"/>
              </a:endParaRPr>
            </a:p>
            <a:p>
              <a:pPr algn="ctr" eaLnBrk="1" hangingPunct="1">
                <a:spcBef>
                  <a:spcPct val="0"/>
                </a:spcBef>
              </a:pPr>
              <a:r>
                <a:rPr lang="fr-FR" sz="1300" b="0" i="1" dirty="0" err="1" smtClean="0"/>
                <a:t>With</a:t>
              </a:r>
              <a:r>
                <a:rPr lang="fr-FR" sz="1300" b="0" i="1" dirty="0" smtClean="0"/>
                <a:t>  GPS</a:t>
              </a:r>
              <a:r>
                <a:rPr lang="fr-FR" sz="1300" b="0" i="1" dirty="0"/>
                <a:t>, </a:t>
              </a:r>
            </a:p>
            <a:p>
              <a:pPr algn="ctr" eaLnBrk="1" hangingPunct="1">
                <a:spcBef>
                  <a:spcPct val="0"/>
                </a:spcBef>
              </a:pPr>
              <a:r>
                <a:rPr lang="fr-FR" sz="1300" b="0" i="1" dirty="0"/>
                <a:t>Transmission </a:t>
              </a:r>
              <a:r>
                <a:rPr lang="fr-FR" sz="1300" b="0" i="1" dirty="0" smtClean="0"/>
                <a:t>of data GPRS</a:t>
              </a:r>
              <a:endParaRPr lang="fr-FR" sz="1300" dirty="0">
                <a:latin typeface="Arial" charset="0"/>
              </a:endParaRPr>
            </a:p>
          </p:txBody>
        </p:sp>
        <p:pic>
          <p:nvPicPr>
            <p:cNvPr id="57" name="Picture 20" descr="concentrateu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 y="175"/>
              <a:ext cx="122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41"/>
          <p:cNvGrpSpPr>
            <a:grpSpLocks/>
          </p:cNvGrpSpPr>
          <p:nvPr/>
        </p:nvGrpSpPr>
        <p:grpSpPr bwMode="auto">
          <a:xfrm>
            <a:off x="5580112" y="3645024"/>
            <a:ext cx="3673475" cy="1812925"/>
            <a:chOff x="1791" y="3105"/>
            <a:chExt cx="2314" cy="1142"/>
          </a:xfrm>
        </p:grpSpPr>
        <p:grpSp>
          <p:nvGrpSpPr>
            <p:cNvPr id="38" name="Group 9"/>
            <p:cNvGrpSpPr>
              <a:grpSpLocks/>
            </p:cNvGrpSpPr>
            <p:nvPr/>
          </p:nvGrpSpPr>
          <p:grpSpPr bwMode="auto">
            <a:xfrm>
              <a:off x="1791" y="3514"/>
              <a:ext cx="227" cy="227"/>
              <a:chOff x="1791" y="3514"/>
              <a:chExt cx="227" cy="227"/>
            </a:xfrm>
          </p:grpSpPr>
          <p:sp>
            <p:nvSpPr>
              <p:cNvPr id="63" name="Oval 10"/>
              <p:cNvSpPr>
                <a:spLocks noChangeArrowheads="1"/>
              </p:cNvSpPr>
              <p:nvPr/>
            </p:nvSpPr>
            <p:spPr bwMode="auto">
              <a:xfrm>
                <a:off x="1791" y="3514"/>
                <a:ext cx="227" cy="227"/>
              </a:xfrm>
              <a:prstGeom prst="ellipse">
                <a:avLst/>
              </a:prstGeom>
              <a:solidFill>
                <a:schemeClr val="bg1">
                  <a:alpha val="59999"/>
                </a:schemeClr>
              </a:solidFill>
              <a:ln w="19050">
                <a:solidFill>
                  <a:schemeClr val="bg1"/>
                </a:solidFill>
                <a:round/>
                <a:headEnd/>
                <a:tailEnd/>
              </a:ln>
            </p:spPr>
            <p:txBody>
              <a:bodyPr wrap="none" anchor="ctr"/>
              <a:lstStyle/>
              <a:p>
                <a:pPr algn="ctr" eaLnBrk="1" hangingPunct="1">
                  <a:spcBef>
                    <a:spcPct val="0"/>
                  </a:spcBef>
                </a:pPr>
                <a:endParaRPr lang="fr-FR" b="0">
                  <a:solidFill>
                    <a:schemeClr val="bg1"/>
                  </a:solidFill>
                  <a:latin typeface="Times New Roman" pitchFamily="18" charset="0"/>
                </a:endParaRPr>
              </a:p>
            </p:txBody>
          </p:sp>
          <p:sp>
            <p:nvSpPr>
              <p:cNvPr id="64" name="AutoShape 11"/>
              <p:cNvSpPr>
                <a:spLocks noChangeArrowheads="1"/>
              </p:cNvSpPr>
              <p:nvPr/>
            </p:nvSpPr>
            <p:spPr bwMode="auto">
              <a:xfrm rot="10156740" flipH="1">
                <a:off x="1823" y="3563"/>
                <a:ext cx="163" cy="129"/>
              </a:xfrm>
              <a:prstGeom prst="lightningBolt">
                <a:avLst/>
              </a:prstGeom>
              <a:solidFill>
                <a:schemeClr val="bg1"/>
              </a:solidFill>
              <a:ln w="9525">
                <a:solidFill>
                  <a:srgbClr val="000000"/>
                </a:solidFill>
                <a:miter lim="800000"/>
                <a:headEnd/>
                <a:tailEnd/>
              </a:ln>
            </p:spPr>
            <p:txBody>
              <a:bodyPr/>
              <a:lstStyle/>
              <a:p>
                <a:endParaRPr lang="fr-FR"/>
              </a:p>
            </p:txBody>
          </p:sp>
        </p:grpSp>
        <p:sp>
          <p:nvSpPr>
            <p:cNvPr id="60" name="AutoShape 12"/>
            <p:cNvSpPr>
              <a:spLocks noChangeArrowheads="1"/>
            </p:cNvSpPr>
            <p:nvPr/>
          </p:nvSpPr>
          <p:spPr bwMode="auto">
            <a:xfrm>
              <a:off x="2517" y="3105"/>
              <a:ext cx="1488" cy="1142"/>
            </a:xfrm>
            <a:prstGeom prst="roundRect">
              <a:avLst>
                <a:gd name="adj" fmla="val 11407"/>
              </a:avLst>
            </a:prstGeom>
            <a:solidFill>
              <a:schemeClr val="bg1">
                <a:alpha val="59999"/>
              </a:schemeClr>
            </a:solidFill>
            <a:ln w="19050">
              <a:solidFill>
                <a:schemeClr val="bg1"/>
              </a:solidFill>
              <a:round/>
              <a:headEnd/>
              <a:tailEnd/>
            </a:ln>
          </p:spPr>
          <p:txBody>
            <a:bodyPr lIns="0" rIns="0" bIns="0" anchor="b"/>
            <a:lstStyle/>
            <a:p>
              <a:pPr algn="ctr">
                <a:spcBef>
                  <a:spcPct val="0"/>
                </a:spcBef>
              </a:pPr>
              <a:r>
                <a:rPr lang="fr-FR" sz="1500" dirty="0">
                  <a:latin typeface="Arial" charset="0"/>
                </a:rPr>
                <a:t>Pressure </a:t>
              </a:r>
              <a:r>
                <a:rPr lang="fr-FR" sz="1500" dirty="0" err="1">
                  <a:latin typeface="Arial" charset="0"/>
                </a:rPr>
                <a:t>sensor</a:t>
              </a:r>
              <a:r>
                <a:rPr lang="fr-FR" sz="1500" dirty="0">
                  <a:latin typeface="Arial" charset="0"/>
                </a:rPr>
                <a:t> /</a:t>
              </a:r>
            </a:p>
            <a:p>
              <a:pPr algn="ctr">
                <a:spcBef>
                  <a:spcPct val="0"/>
                </a:spcBef>
              </a:pPr>
              <a:r>
                <a:rPr lang="fr-FR" sz="1500" dirty="0" err="1">
                  <a:latin typeface="Arial" charset="0"/>
                </a:rPr>
                <a:t>Temperature</a:t>
              </a:r>
              <a:r>
                <a:rPr lang="fr-FR" sz="1500" dirty="0">
                  <a:latin typeface="Arial" charset="0"/>
                </a:rPr>
                <a:t> / (</a:t>
              </a:r>
              <a:r>
                <a:rPr lang="fr-FR" sz="1500" dirty="0" err="1">
                  <a:latin typeface="Arial" charset="0"/>
                </a:rPr>
                <a:t>salinity</a:t>
              </a:r>
              <a:r>
                <a:rPr lang="fr-FR" sz="1500" dirty="0">
                  <a:latin typeface="Arial" charset="0"/>
                </a:rPr>
                <a:t>))</a:t>
              </a:r>
            </a:p>
            <a:p>
              <a:pPr algn="ctr">
                <a:spcBef>
                  <a:spcPct val="0"/>
                </a:spcBef>
              </a:pPr>
              <a:r>
                <a:rPr lang="fr-FR" sz="1300" b="0" i="1" dirty="0" err="1" smtClean="0"/>
                <a:t>Measure</a:t>
              </a:r>
              <a:r>
                <a:rPr lang="fr-FR" sz="1300" b="0" i="1" dirty="0" smtClean="0"/>
                <a:t> of </a:t>
              </a:r>
              <a:r>
                <a:rPr lang="fr-FR" sz="1300" b="0" i="1" dirty="0" err="1" smtClean="0"/>
                <a:t>gear</a:t>
              </a:r>
              <a:r>
                <a:rPr lang="fr-FR" sz="1300" b="0" i="1" dirty="0" smtClean="0"/>
                <a:t> </a:t>
              </a:r>
              <a:r>
                <a:rPr lang="fr-FR" sz="1300" b="0" i="1" dirty="0" err="1" smtClean="0"/>
                <a:t>fishing</a:t>
              </a:r>
              <a:r>
                <a:rPr lang="fr-FR" sz="1300" b="0" i="1" dirty="0" smtClean="0"/>
                <a:t> effort and </a:t>
              </a:r>
              <a:r>
                <a:rPr lang="en-US" sz="1300" i="1" dirty="0" smtClean="0"/>
                <a:t>physical </a:t>
              </a:r>
              <a:r>
                <a:rPr lang="en-US" sz="1300" i="1" dirty="0"/>
                <a:t>parameters at the bottom and along the water column</a:t>
              </a:r>
              <a:endParaRPr lang="fr-FR" sz="1300" b="0" i="1" dirty="0"/>
            </a:p>
          </p:txBody>
        </p:sp>
        <p:pic>
          <p:nvPicPr>
            <p:cNvPr id="61" name="Picture 13" descr="SPTS_radi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 y="3162"/>
              <a:ext cx="172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AutoShape 14"/>
            <p:cNvCxnSpPr>
              <a:cxnSpLocks noChangeShapeType="1"/>
              <a:stCxn id="63" idx="6"/>
              <a:endCxn id="60" idx="1"/>
            </p:cNvCxnSpPr>
            <p:nvPr/>
          </p:nvCxnSpPr>
          <p:spPr bwMode="auto">
            <a:xfrm>
              <a:off x="2018" y="3628"/>
              <a:ext cx="499" cy="49"/>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grpSp>
      <p:grpSp>
        <p:nvGrpSpPr>
          <p:cNvPr id="88" name="Group 41"/>
          <p:cNvGrpSpPr>
            <a:grpSpLocks/>
          </p:cNvGrpSpPr>
          <p:nvPr/>
        </p:nvGrpSpPr>
        <p:grpSpPr bwMode="auto">
          <a:xfrm rot="16200000" flipH="1" flipV="1">
            <a:off x="1795606" y="4199608"/>
            <a:ext cx="780881" cy="535810"/>
            <a:chOff x="1908" y="3978"/>
            <a:chExt cx="778" cy="293"/>
          </a:xfrm>
        </p:grpSpPr>
        <p:sp>
          <p:nvSpPr>
            <p:cNvPr id="93" name="Oval 10"/>
            <p:cNvSpPr>
              <a:spLocks noChangeArrowheads="1"/>
            </p:cNvSpPr>
            <p:nvPr/>
          </p:nvSpPr>
          <p:spPr bwMode="auto">
            <a:xfrm>
              <a:off x="1908" y="4067"/>
              <a:ext cx="229" cy="204"/>
            </a:xfrm>
            <a:prstGeom prst="ellipse">
              <a:avLst/>
            </a:prstGeom>
            <a:solidFill>
              <a:schemeClr val="bg1">
                <a:alpha val="59999"/>
              </a:schemeClr>
            </a:solidFill>
            <a:ln w="19050">
              <a:solidFill>
                <a:schemeClr val="bg1"/>
              </a:solidFill>
              <a:round/>
              <a:headEnd/>
              <a:tailEnd/>
            </a:ln>
          </p:spPr>
          <p:txBody>
            <a:bodyPr wrap="none" anchor="ctr"/>
            <a:lstStyle/>
            <a:p>
              <a:pPr algn="ctr" eaLnBrk="1" hangingPunct="1">
                <a:spcBef>
                  <a:spcPct val="0"/>
                </a:spcBef>
              </a:pPr>
              <a:endParaRPr lang="fr-FR" b="0">
                <a:solidFill>
                  <a:schemeClr val="bg1"/>
                </a:solidFill>
                <a:latin typeface="Times New Roman" pitchFamily="18" charset="0"/>
              </a:endParaRPr>
            </a:p>
          </p:txBody>
        </p:sp>
        <p:cxnSp>
          <p:nvCxnSpPr>
            <p:cNvPr id="92" name="AutoShape 14"/>
            <p:cNvCxnSpPr>
              <a:cxnSpLocks noChangeShapeType="1"/>
              <a:stCxn id="93" idx="6"/>
            </p:cNvCxnSpPr>
            <p:nvPr/>
          </p:nvCxnSpPr>
          <p:spPr bwMode="auto">
            <a:xfrm flipV="1">
              <a:off x="2137" y="3978"/>
              <a:ext cx="549" cy="191"/>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grpSp>
      <p:grpSp>
        <p:nvGrpSpPr>
          <p:cNvPr id="97" name="Group 68"/>
          <p:cNvGrpSpPr>
            <a:grpSpLocks/>
          </p:cNvGrpSpPr>
          <p:nvPr/>
        </p:nvGrpSpPr>
        <p:grpSpPr bwMode="auto">
          <a:xfrm rot="5400000">
            <a:off x="7565550" y="3182190"/>
            <a:ext cx="484930" cy="296722"/>
            <a:chOff x="794" y="346"/>
            <a:chExt cx="1859" cy="408"/>
          </a:xfrm>
        </p:grpSpPr>
        <p:sp>
          <p:nvSpPr>
            <p:cNvPr id="98" name="Arc 69"/>
            <p:cNvSpPr>
              <a:spLocks noChangeAspect="1"/>
            </p:cNvSpPr>
            <p:nvPr/>
          </p:nvSpPr>
          <p:spPr bwMode="auto">
            <a:xfrm rot="-8064191">
              <a:off x="1858" y="437"/>
              <a:ext cx="227"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99" name="Arc 70"/>
            <p:cNvSpPr>
              <a:spLocks noChangeAspect="1"/>
            </p:cNvSpPr>
            <p:nvPr/>
          </p:nvSpPr>
          <p:spPr bwMode="auto">
            <a:xfrm rot="-8064191">
              <a:off x="2108" y="460"/>
              <a:ext cx="181"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100" name="Arc 71"/>
            <p:cNvSpPr>
              <a:spLocks noChangeAspect="1"/>
            </p:cNvSpPr>
            <p:nvPr/>
          </p:nvSpPr>
          <p:spPr bwMode="auto">
            <a:xfrm rot="-8064191">
              <a:off x="2356" y="482"/>
              <a:ext cx="136" cy="1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101" name="Arc 72"/>
            <p:cNvSpPr>
              <a:spLocks noChangeAspect="1"/>
            </p:cNvSpPr>
            <p:nvPr/>
          </p:nvSpPr>
          <p:spPr bwMode="auto">
            <a:xfrm rot="-8064191">
              <a:off x="2562" y="505"/>
              <a:ext cx="91"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102" name="Arc 73"/>
            <p:cNvSpPr>
              <a:spLocks noChangeAspect="1"/>
            </p:cNvSpPr>
            <p:nvPr/>
          </p:nvSpPr>
          <p:spPr bwMode="auto">
            <a:xfrm rot="-8064191">
              <a:off x="1602" y="414"/>
              <a:ext cx="272"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103" name="Arc 74"/>
            <p:cNvSpPr>
              <a:spLocks noChangeAspect="1"/>
            </p:cNvSpPr>
            <p:nvPr/>
          </p:nvSpPr>
          <p:spPr bwMode="auto">
            <a:xfrm rot="-8064191">
              <a:off x="1338" y="392"/>
              <a:ext cx="317" cy="31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104" name="Arc 75"/>
            <p:cNvSpPr>
              <a:spLocks noChangeAspect="1"/>
            </p:cNvSpPr>
            <p:nvPr/>
          </p:nvSpPr>
          <p:spPr bwMode="auto">
            <a:xfrm rot="-8064191">
              <a:off x="1066" y="369"/>
              <a:ext cx="363" cy="3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sp>
          <p:nvSpPr>
            <p:cNvPr id="105" name="Arc 76"/>
            <p:cNvSpPr>
              <a:spLocks noChangeAspect="1"/>
            </p:cNvSpPr>
            <p:nvPr/>
          </p:nvSpPr>
          <p:spPr bwMode="auto">
            <a:xfrm rot="-8064191">
              <a:off x="794" y="346"/>
              <a:ext cx="408" cy="4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solidFill>
              <a:round/>
              <a:headEnd/>
              <a:tailEnd/>
            </a:ln>
            <a:effectLst>
              <a:outerShdw dist="35921" dir="2700000" algn="ctr" rotWithShape="0">
                <a:schemeClr val="bg2"/>
              </a:outerShdw>
            </a:effectLst>
          </p:spPr>
          <p:txBody>
            <a:bodyPr wrap="none" anchor="ctr"/>
            <a:lstStyle/>
            <a:p>
              <a:pPr>
                <a:defRPr/>
              </a:pPr>
              <a:endParaRPr lang="fr-FR"/>
            </a:p>
          </p:txBody>
        </p:sp>
      </p:grpSp>
      <p:pic>
        <p:nvPicPr>
          <p:cNvPr id="66" name="Image 65"/>
          <p:cNvPicPr>
            <a:picLocks noChangeAspect="1"/>
          </p:cNvPicPr>
          <p:nvPr/>
        </p:nvPicPr>
        <p:blipFill rotWithShape="1">
          <a:blip r:embed="rId6" cstate="print">
            <a:extLst>
              <a:ext uri="{28A0092B-C50C-407E-A947-70E740481C1C}">
                <a14:useLocalDpi xmlns:a14="http://schemas.microsoft.com/office/drawing/2010/main" val="0"/>
              </a:ext>
            </a:extLst>
          </a:blip>
          <a:srcRect t="2995"/>
          <a:stretch/>
        </p:blipFill>
        <p:spPr>
          <a:xfrm>
            <a:off x="467544" y="4695770"/>
            <a:ext cx="1872208" cy="2905796"/>
          </a:xfrm>
          <a:prstGeom prst="rect">
            <a:avLst/>
          </a:prstGeom>
        </p:spPr>
      </p:pic>
      <p:sp>
        <p:nvSpPr>
          <p:cNvPr id="68" name="AutoShape 19"/>
          <p:cNvSpPr>
            <a:spLocks noChangeArrowheads="1"/>
          </p:cNvSpPr>
          <p:nvPr/>
        </p:nvSpPr>
        <p:spPr bwMode="auto">
          <a:xfrm>
            <a:off x="2186046" y="4857953"/>
            <a:ext cx="2490512" cy="1290715"/>
          </a:xfrm>
          <a:prstGeom prst="roundRect">
            <a:avLst>
              <a:gd name="adj" fmla="val 8565"/>
            </a:avLst>
          </a:prstGeom>
          <a:solidFill>
            <a:schemeClr val="bg1">
              <a:alpha val="70195"/>
            </a:schemeClr>
          </a:solidFill>
          <a:ln w="19050">
            <a:solidFill>
              <a:schemeClr val="bg1"/>
            </a:solidFill>
            <a:round/>
            <a:headEnd/>
            <a:tailEnd/>
          </a:ln>
        </p:spPr>
        <p:txBody>
          <a:bodyPr lIns="0" rIns="0" bIns="0" anchor="b"/>
          <a:lstStyle/>
          <a:p>
            <a:pPr algn="ctr" eaLnBrk="1" hangingPunct="1">
              <a:spcBef>
                <a:spcPct val="0"/>
              </a:spcBef>
            </a:pPr>
            <a:r>
              <a:rPr lang="fr-FR" sz="1500" dirty="0" smtClean="0">
                <a:latin typeface="Arial" charset="0"/>
              </a:rPr>
              <a:t>Landings transmission </a:t>
            </a:r>
            <a:r>
              <a:rPr lang="fr-FR" sz="1500" dirty="0" err="1" smtClean="0">
                <a:latin typeface="Arial" charset="0"/>
              </a:rPr>
              <a:t>through</a:t>
            </a:r>
            <a:r>
              <a:rPr lang="fr-FR" sz="1500" dirty="0" smtClean="0">
                <a:latin typeface="Arial" charset="0"/>
              </a:rPr>
              <a:t> e-</a:t>
            </a:r>
            <a:r>
              <a:rPr lang="fr-FR" sz="1500" dirty="0" err="1" smtClean="0">
                <a:latin typeface="Arial" charset="0"/>
              </a:rPr>
              <a:t>forms</a:t>
            </a:r>
            <a:endParaRPr lang="fr-FR" sz="1500" dirty="0">
              <a:latin typeface="Arial" charset="0"/>
            </a:endParaRPr>
          </a:p>
          <a:p>
            <a:pPr algn="ctr">
              <a:spcBef>
                <a:spcPct val="0"/>
              </a:spcBef>
            </a:pPr>
            <a:r>
              <a:rPr lang="fr-FR" sz="1300" i="1" dirty="0" smtClean="0"/>
              <a:t>Landings and </a:t>
            </a:r>
            <a:r>
              <a:rPr lang="fr-FR" sz="1300" i="1" dirty="0" err="1" smtClean="0"/>
              <a:t>price</a:t>
            </a:r>
            <a:r>
              <a:rPr lang="fr-FR" sz="1300" i="1" dirty="0" smtClean="0"/>
              <a:t> per </a:t>
            </a:r>
            <a:r>
              <a:rPr lang="fr-FR" sz="1300" i="1" dirty="0" err="1" smtClean="0"/>
              <a:t>species</a:t>
            </a:r>
            <a:r>
              <a:rPr lang="fr-FR" sz="1300" i="1" dirty="0" smtClean="0"/>
              <a:t>, </a:t>
            </a:r>
            <a:r>
              <a:rPr lang="fr-FR" sz="1300" i="1" dirty="0" err="1" smtClean="0"/>
              <a:t>prices</a:t>
            </a:r>
            <a:r>
              <a:rPr lang="fr-FR" sz="1300" i="1" dirty="0"/>
              <a:t>, occurrence of </a:t>
            </a:r>
            <a:r>
              <a:rPr lang="fr-FR" sz="1300" i="1" dirty="0" err="1"/>
              <a:t>Sargassum</a:t>
            </a:r>
            <a:r>
              <a:rPr lang="fr-FR" sz="1300" i="1" dirty="0"/>
              <a:t> </a:t>
            </a:r>
            <a:r>
              <a:rPr lang="fr-FR" sz="1300" i="1" dirty="0" err="1"/>
              <a:t>algae</a:t>
            </a:r>
            <a:endParaRPr lang="fr-FR" sz="1300" dirty="0">
              <a:latin typeface="Arial" charset="0"/>
            </a:endParaRPr>
          </a:p>
        </p:txBody>
      </p:sp>
      <p:sp>
        <p:nvSpPr>
          <p:cNvPr id="51" name="AutoShape 11"/>
          <p:cNvSpPr>
            <a:spLocks noChangeArrowheads="1"/>
          </p:cNvSpPr>
          <p:nvPr/>
        </p:nvSpPr>
        <p:spPr bwMode="auto">
          <a:xfrm rot="10156740" flipH="1">
            <a:off x="1975288" y="4067243"/>
            <a:ext cx="258763" cy="204788"/>
          </a:xfrm>
          <a:prstGeom prst="lightningBolt">
            <a:avLst/>
          </a:prstGeom>
          <a:solidFill>
            <a:schemeClr val="bg1"/>
          </a:solidFill>
          <a:ln w="9525">
            <a:solidFill>
              <a:srgbClr val="000000"/>
            </a:solidFill>
            <a:miter lim="800000"/>
            <a:headEnd/>
            <a:tailEnd/>
          </a:ln>
        </p:spPr>
        <p:txBody>
          <a:bodyPr/>
          <a:lstStyle/>
          <a:p>
            <a:endParaRPr lang="fr-FR"/>
          </a:p>
        </p:txBody>
      </p:sp>
      <p:grpSp>
        <p:nvGrpSpPr>
          <p:cNvPr id="48" name="Group 45"/>
          <p:cNvGrpSpPr>
            <a:grpSpLocks/>
          </p:cNvGrpSpPr>
          <p:nvPr/>
        </p:nvGrpSpPr>
        <p:grpSpPr bwMode="auto">
          <a:xfrm>
            <a:off x="2913084" y="836574"/>
            <a:ext cx="1589088" cy="1341438"/>
            <a:chOff x="1429" y="0"/>
            <a:chExt cx="1001" cy="845"/>
          </a:xfrm>
        </p:grpSpPr>
        <p:sp>
          <p:nvSpPr>
            <p:cNvPr id="49" name="AutoShape 27"/>
            <p:cNvSpPr>
              <a:spLocks noChangeArrowheads="1"/>
            </p:cNvSpPr>
            <p:nvPr/>
          </p:nvSpPr>
          <p:spPr bwMode="auto">
            <a:xfrm>
              <a:off x="1429" y="137"/>
              <a:ext cx="1001" cy="708"/>
            </a:xfrm>
            <a:prstGeom prst="roundRect">
              <a:avLst>
                <a:gd name="adj" fmla="val 11407"/>
              </a:avLst>
            </a:prstGeom>
            <a:solidFill>
              <a:schemeClr val="bg1">
                <a:alpha val="59999"/>
              </a:schemeClr>
            </a:solidFill>
            <a:ln w="19050">
              <a:solidFill>
                <a:schemeClr val="bg1"/>
              </a:solidFill>
              <a:round/>
              <a:headEnd/>
              <a:tailEnd/>
            </a:ln>
          </p:spPr>
          <p:txBody>
            <a:bodyPr lIns="0" rIns="0" bIns="0" anchor="b"/>
            <a:lstStyle/>
            <a:p>
              <a:pPr algn="ctr" eaLnBrk="1" hangingPunct="1">
                <a:spcBef>
                  <a:spcPct val="0"/>
                </a:spcBef>
              </a:pPr>
              <a:r>
                <a:rPr lang="fr-FR" sz="1300" dirty="0" smtClean="0"/>
                <a:t>Data center</a:t>
              </a:r>
              <a:endParaRPr lang="fr-FR" sz="1300" dirty="0"/>
            </a:p>
          </p:txBody>
        </p:sp>
        <p:pic>
          <p:nvPicPr>
            <p:cNvPr id="50" name="Picture 28" descr="MCj04415330000[1]"/>
            <p:cNvPicPr>
              <a:picLocks noChangeAspect="1" noChangeArrowheads="1"/>
            </p:cNvPicPr>
            <p:nvPr/>
          </p:nvPicPr>
          <p:blipFill>
            <a:blip r:embed="rId7">
              <a:extLst>
                <a:ext uri="{28A0092B-C50C-407E-A947-70E740481C1C}">
                  <a14:useLocalDpi xmlns:a14="http://schemas.microsoft.com/office/drawing/2010/main" val="0"/>
                </a:ext>
              </a:extLst>
            </a:blip>
            <a:srcRect t="8702"/>
            <a:stretch>
              <a:fillRect/>
            </a:stretch>
          </p:blipFill>
          <p:spPr bwMode="auto">
            <a:xfrm>
              <a:off x="1474" y="0"/>
              <a:ext cx="771"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0850" y="5557215"/>
            <a:ext cx="1220787"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21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3E44974-D6A6-4102-90EB-9A67BE09BA6D}" type="slidenum">
              <a:rPr lang="fr-FR" smtClean="0"/>
              <a:t>8</a:t>
            </a:fld>
            <a:endParaRPr lang="fr-F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08920"/>
            <a:ext cx="6004917" cy="377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5740673"/>
            <a:ext cx="1220787"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24"/>
          <p:cNvSpPr txBox="1">
            <a:spLocks noChangeArrowheads="1"/>
          </p:cNvSpPr>
          <p:nvPr/>
        </p:nvSpPr>
        <p:spPr bwMode="auto">
          <a:xfrm>
            <a:off x="1115616" y="0"/>
            <a:ext cx="8086262" cy="954103"/>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1044575" eaLnBrk="0" hangingPunct="0">
              <a:defRPr sz="2400">
                <a:solidFill>
                  <a:schemeClr val="tx1"/>
                </a:solidFill>
                <a:latin typeface="Times New Roman" pitchFamily="18" charset="0"/>
              </a:defRPr>
            </a:lvl1pPr>
            <a:lvl2pPr marL="742950" indent="-285750" defTabSz="1044575" eaLnBrk="0" hangingPunct="0">
              <a:defRPr sz="2400">
                <a:solidFill>
                  <a:schemeClr val="tx1"/>
                </a:solidFill>
                <a:latin typeface="Times New Roman" pitchFamily="18" charset="0"/>
              </a:defRPr>
            </a:lvl2pPr>
            <a:lvl3pPr marL="1143000" indent="-228600" defTabSz="1044575" eaLnBrk="0" hangingPunct="0">
              <a:defRPr sz="2400">
                <a:solidFill>
                  <a:schemeClr val="tx1"/>
                </a:solidFill>
                <a:latin typeface="Times New Roman" pitchFamily="18" charset="0"/>
              </a:defRPr>
            </a:lvl3pPr>
            <a:lvl4pPr marL="1600200" indent="-228600" defTabSz="1044575" eaLnBrk="0" hangingPunct="0">
              <a:defRPr sz="2400">
                <a:solidFill>
                  <a:schemeClr val="tx1"/>
                </a:solidFill>
                <a:latin typeface="Times New Roman" pitchFamily="18" charset="0"/>
              </a:defRPr>
            </a:lvl4pPr>
            <a:lvl5pPr marL="2057400" indent="-228600" defTabSz="1044575" eaLnBrk="0" hangingPunct="0">
              <a:defRPr sz="2400">
                <a:solidFill>
                  <a:schemeClr val="tx1"/>
                </a:solidFill>
                <a:latin typeface="Times New Roman" pitchFamily="18" charset="0"/>
              </a:defRPr>
            </a:lvl5pPr>
            <a:lvl6pPr marL="2514600" indent="-228600" defTabSz="1044575" eaLnBrk="0" fontAlgn="base" hangingPunct="0">
              <a:spcBef>
                <a:spcPct val="0"/>
              </a:spcBef>
              <a:spcAft>
                <a:spcPct val="0"/>
              </a:spcAft>
              <a:defRPr sz="2400">
                <a:solidFill>
                  <a:schemeClr val="tx1"/>
                </a:solidFill>
                <a:latin typeface="Times New Roman" pitchFamily="18" charset="0"/>
              </a:defRPr>
            </a:lvl6pPr>
            <a:lvl7pPr marL="2971800" indent="-228600" defTabSz="1044575" eaLnBrk="0" fontAlgn="base" hangingPunct="0">
              <a:spcBef>
                <a:spcPct val="0"/>
              </a:spcBef>
              <a:spcAft>
                <a:spcPct val="0"/>
              </a:spcAft>
              <a:defRPr sz="2400">
                <a:solidFill>
                  <a:schemeClr val="tx1"/>
                </a:solidFill>
                <a:latin typeface="Times New Roman" pitchFamily="18" charset="0"/>
              </a:defRPr>
            </a:lvl7pPr>
            <a:lvl8pPr marL="3429000" indent="-228600" defTabSz="1044575" eaLnBrk="0" fontAlgn="base" hangingPunct="0">
              <a:spcBef>
                <a:spcPct val="0"/>
              </a:spcBef>
              <a:spcAft>
                <a:spcPct val="0"/>
              </a:spcAft>
              <a:defRPr sz="2400">
                <a:solidFill>
                  <a:schemeClr val="tx1"/>
                </a:solidFill>
                <a:latin typeface="Times New Roman" pitchFamily="18" charset="0"/>
              </a:defRPr>
            </a:lvl8pPr>
            <a:lvl9pPr marL="3886200" indent="-228600" defTabSz="1044575"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None/>
            </a:pPr>
            <a:r>
              <a:rPr lang="en-US" altLang="fr-FR" sz="2800" dirty="0" smtClean="0">
                <a:solidFill>
                  <a:schemeClr val="bg1"/>
                </a:solidFill>
                <a:latin typeface="Trebuchet MS" pitchFamily="34" charset="0"/>
                <a:cs typeface="Arial" charset="0"/>
              </a:rPr>
              <a:t>1. Collaborative project between scientists-fishers using low cost technologies</a:t>
            </a:r>
            <a:endParaRPr lang="fr-FR" altLang="fr-FR" sz="2800" dirty="0">
              <a:solidFill>
                <a:schemeClr val="bg1"/>
              </a:solidFill>
              <a:latin typeface="Trebuchet MS" pitchFamily="34" charset="0"/>
              <a:cs typeface="Arial" charset="0"/>
            </a:endParaRP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737318"/>
            <a:ext cx="2564001" cy="133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ZoneTexte 21"/>
          <p:cNvSpPr txBox="1"/>
          <p:nvPr/>
        </p:nvSpPr>
        <p:spPr>
          <a:xfrm>
            <a:off x="827584" y="1268760"/>
            <a:ext cx="4248472" cy="646331"/>
          </a:xfrm>
          <a:prstGeom prst="rect">
            <a:avLst/>
          </a:prstGeom>
          <a:solidFill>
            <a:schemeClr val="bg1">
              <a:lumMod val="95000"/>
            </a:schemeClr>
          </a:solidFill>
        </p:spPr>
        <p:txBody>
          <a:bodyPr wrap="square" rtlCol="0">
            <a:spAutoFit/>
          </a:bodyPr>
          <a:lstStyle/>
          <a:p>
            <a:pPr marL="285750" indent="-285750" algn="ctr">
              <a:spcBef>
                <a:spcPct val="50000"/>
              </a:spcBef>
              <a:buFont typeface="Arial" panose="020B0604020202020204" pitchFamily="34" charset="0"/>
              <a:buChar char="•"/>
            </a:pPr>
            <a:r>
              <a:rPr lang="en-US" altLang="fr-FR" dirty="0" smtClean="0">
                <a:solidFill>
                  <a:srgbClr val="003399"/>
                </a:solidFill>
                <a:latin typeface="Arial" charset="0"/>
                <a:cs typeface="Arial" charset="0"/>
              </a:rPr>
              <a:t>An improved assessment of fishing effort and distribution</a:t>
            </a:r>
          </a:p>
        </p:txBody>
      </p:sp>
      <p:sp>
        <p:nvSpPr>
          <p:cNvPr id="23" name="ZoneTexte 22"/>
          <p:cNvSpPr txBox="1"/>
          <p:nvPr/>
        </p:nvSpPr>
        <p:spPr>
          <a:xfrm>
            <a:off x="1259632" y="2113692"/>
            <a:ext cx="4299024" cy="523220"/>
          </a:xfrm>
          <a:prstGeom prst="rect">
            <a:avLst/>
          </a:prstGeom>
          <a:noFill/>
        </p:spPr>
        <p:txBody>
          <a:bodyPr wrap="square" rtlCol="0">
            <a:spAutoFit/>
          </a:bodyPr>
          <a:lstStyle/>
          <a:p>
            <a:pPr algn="ctr">
              <a:spcBef>
                <a:spcPct val="50000"/>
              </a:spcBef>
            </a:pPr>
            <a:r>
              <a:rPr lang="en-US" altLang="fr-FR" sz="1400" b="1" i="1" dirty="0" smtClean="0">
                <a:latin typeface="Arial" charset="0"/>
                <a:cs typeface="Arial" charset="0"/>
              </a:rPr>
              <a:t>Nominal fishing effort (hours at sea) for the vessels equipped with GPS</a:t>
            </a:r>
            <a:endParaRPr lang="en-US" altLang="fr-FR" sz="1400" b="1" i="1" dirty="0">
              <a:latin typeface="Arial" charset="0"/>
              <a:cs typeface="Arial" charset="0"/>
            </a:endParaRPr>
          </a:p>
        </p:txBody>
      </p:sp>
      <p:sp>
        <p:nvSpPr>
          <p:cNvPr id="24" name="ZoneTexte 23"/>
          <p:cNvSpPr txBox="1"/>
          <p:nvPr/>
        </p:nvSpPr>
        <p:spPr>
          <a:xfrm>
            <a:off x="6214144" y="2132856"/>
            <a:ext cx="2966368" cy="523220"/>
          </a:xfrm>
          <a:prstGeom prst="rect">
            <a:avLst/>
          </a:prstGeom>
          <a:noFill/>
        </p:spPr>
        <p:txBody>
          <a:bodyPr wrap="square" rtlCol="0">
            <a:spAutoFit/>
          </a:bodyPr>
          <a:lstStyle/>
          <a:p>
            <a:pPr algn="ctr">
              <a:spcBef>
                <a:spcPct val="50000"/>
              </a:spcBef>
            </a:pPr>
            <a:r>
              <a:rPr lang="en-US" altLang="fr-FR" sz="1400" b="1" i="1" dirty="0" smtClean="0">
                <a:latin typeface="Arial" charset="0"/>
                <a:cs typeface="Arial" charset="0"/>
              </a:rPr>
              <a:t>Web site with fishers access to their own data</a:t>
            </a:r>
            <a:endParaRPr lang="en-US" altLang="fr-FR" sz="1400" b="1" i="1" dirty="0">
              <a:latin typeface="Arial" charset="0"/>
              <a:cs typeface="Arial" charset="0"/>
            </a:endParaRPr>
          </a:p>
        </p:txBody>
      </p:sp>
      <p:sp>
        <p:nvSpPr>
          <p:cNvPr id="25" name="ZoneTexte 24"/>
          <p:cNvSpPr txBox="1"/>
          <p:nvPr/>
        </p:nvSpPr>
        <p:spPr>
          <a:xfrm>
            <a:off x="6372200" y="1268760"/>
            <a:ext cx="2599207" cy="646331"/>
          </a:xfrm>
          <a:prstGeom prst="rect">
            <a:avLst/>
          </a:prstGeom>
          <a:solidFill>
            <a:schemeClr val="bg1">
              <a:lumMod val="95000"/>
            </a:schemeClr>
          </a:solidFill>
        </p:spPr>
        <p:txBody>
          <a:bodyPr wrap="square" rtlCol="0">
            <a:spAutoFit/>
          </a:bodyPr>
          <a:lstStyle/>
          <a:p>
            <a:pPr marL="285750" indent="-285750" algn="ctr">
              <a:spcBef>
                <a:spcPct val="50000"/>
              </a:spcBef>
              <a:buFont typeface="Arial" panose="020B0604020202020204" pitchFamily="34" charset="0"/>
              <a:buChar char="•"/>
            </a:pPr>
            <a:r>
              <a:rPr lang="en-US" altLang="fr-FR" dirty="0" smtClean="0">
                <a:solidFill>
                  <a:srgbClr val="003399"/>
                </a:solidFill>
                <a:latin typeface="Arial" charset="0"/>
                <a:cs typeface="Arial" charset="0"/>
              </a:rPr>
              <a:t>Data sharing with fishers</a:t>
            </a:r>
          </a:p>
        </p:txBody>
      </p:sp>
      <p:sp>
        <p:nvSpPr>
          <p:cNvPr id="26" name="ZoneTexte 25"/>
          <p:cNvSpPr txBox="1"/>
          <p:nvPr/>
        </p:nvSpPr>
        <p:spPr>
          <a:xfrm>
            <a:off x="6372200" y="4377878"/>
            <a:ext cx="2520280" cy="1200329"/>
          </a:xfrm>
          <a:prstGeom prst="rect">
            <a:avLst/>
          </a:prstGeom>
          <a:solidFill>
            <a:schemeClr val="bg1">
              <a:lumMod val="95000"/>
            </a:schemeClr>
          </a:solidFill>
        </p:spPr>
        <p:txBody>
          <a:bodyPr wrap="square" rtlCol="0">
            <a:spAutoFit/>
          </a:bodyPr>
          <a:lstStyle/>
          <a:p>
            <a:pPr marL="285750" indent="-285750" algn="ctr">
              <a:spcBef>
                <a:spcPct val="50000"/>
              </a:spcBef>
              <a:buFont typeface="Wingdings" pitchFamily="2" charset="2"/>
              <a:buChar char="à"/>
            </a:pPr>
            <a:r>
              <a:rPr lang="en-US" altLang="fr-FR" u="sng" dirty="0" smtClean="0">
                <a:solidFill>
                  <a:srgbClr val="003399"/>
                </a:solidFill>
                <a:latin typeface="Arial" charset="0"/>
                <a:cs typeface="Arial" charset="0"/>
                <a:sym typeface="Wingdings" panose="05000000000000000000" pitchFamily="2" charset="2"/>
              </a:rPr>
              <a:t>Generalization to the fleet of small scale vessels at OR level</a:t>
            </a:r>
            <a:endParaRPr lang="en-US" altLang="fr-FR" u="sng" dirty="0" smtClean="0">
              <a:solidFill>
                <a:srgbClr val="003399"/>
              </a:solidFill>
              <a:latin typeface="Arial" charset="0"/>
              <a:cs typeface="Arial" charset="0"/>
            </a:endParaRPr>
          </a:p>
        </p:txBody>
      </p:sp>
    </p:spTree>
    <p:extLst>
      <p:ext uri="{BB962C8B-B14F-4D97-AF65-F5344CB8AC3E}">
        <p14:creationId xmlns:p14="http://schemas.microsoft.com/office/powerpoint/2010/main" val="69514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760" y="2060848"/>
            <a:ext cx="492491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44016" y="-27384"/>
            <a:ext cx="9036496" cy="523216"/>
          </a:xfrm>
          <a:prstGeom prst="rect">
            <a:avLst/>
          </a:prstGeom>
          <a:solidFill>
            <a:srgbClr val="0054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fr-FR"/>
            </a:defPPr>
            <a:lvl1pPr algn="ctr" defTabSz="1044575">
              <a:spcBef>
                <a:spcPct val="50000"/>
              </a:spcBef>
              <a:buFont typeface="Wingdings" pitchFamily="2" charset="2"/>
              <a:buNone/>
              <a:defRPr sz="2800">
                <a:solidFill>
                  <a:schemeClr val="bg1"/>
                </a:solidFill>
                <a:latin typeface="Trebuchet MS" pitchFamily="34" charset="0"/>
                <a:cs typeface="Arial" charset="0"/>
              </a:defRPr>
            </a:lvl1pPr>
            <a:lvl2pPr marL="742950" indent="-285750" defTabSz="1044575" eaLnBrk="0" hangingPunct="0">
              <a:defRPr sz="2400">
                <a:latin typeface="Times New Roman" pitchFamily="18" charset="0"/>
              </a:defRPr>
            </a:lvl2pPr>
            <a:lvl3pPr marL="1143000" indent="-228600" defTabSz="1044575" eaLnBrk="0" hangingPunct="0">
              <a:defRPr sz="2400">
                <a:latin typeface="Times New Roman" pitchFamily="18" charset="0"/>
              </a:defRPr>
            </a:lvl3pPr>
            <a:lvl4pPr marL="1600200" indent="-228600" defTabSz="1044575" eaLnBrk="0" hangingPunct="0">
              <a:defRPr sz="2400">
                <a:latin typeface="Times New Roman" pitchFamily="18" charset="0"/>
              </a:defRPr>
            </a:lvl4pPr>
            <a:lvl5pPr marL="2057400" indent="-228600" defTabSz="1044575" eaLnBrk="0" hangingPunct="0">
              <a:defRPr sz="2400">
                <a:latin typeface="Times New Roman" pitchFamily="18" charset="0"/>
              </a:defRPr>
            </a:lvl5pPr>
            <a:lvl6pPr marL="2514600" indent="-228600" defTabSz="1044575" eaLnBrk="0" fontAlgn="base" hangingPunct="0">
              <a:spcBef>
                <a:spcPct val="0"/>
              </a:spcBef>
              <a:spcAft>
                <a:spcPct val="0"/>
              </a:spcAft>
              <a:defRPr sz="2400">
                <a:latin typeface="Times New Roman" pitchFamily="18" charset="0"/>
              </a:defRPr>
            </a:lvl6pPr>
            <a:lvl7pPr marL="2971800" indent="-228600" defTabSz="1044575" eaLnBrk="0" fontAlgn="base" hangingPunct="0">
              <a:spcBef>
                <a:spcPct val="0"/>
              </a:spcBef>
              <a:spcAft>
                <a:spcPct val="0"/>
              </a:spcAft>
              <a:defRPr sz="2400">
                <a:latin typeface="Times New Roman" pitchFamily="18" charset="0"/>
              </a:defRPr>
            </a:lvl7pPr>
            <a:lvl8pPr marL="3429000" indent="-228600" defTabSz="1044575" eaLnBrk="0" fontAlgn="base" hangingPunct="0">
              <a:spcBef>
                <a:spcPct val="0"/>
              </a:spcBef>
              <a:spcAft>
                <a:spcPct val="0"/>
              </a:spcAft>
              <a:defRPr sz="2400">
                <a:latin typeface="Times New Roman" pitchFamily="18" charset="0"/>
              </a:defRPr>
            </a:lvl8pPr>
            <a:lvl9pPr marL="3886200" indent="-228600" defTabSz="1044575" eaLnBrk="0" fontAlgn="base" hangingPunct="0">
              <a:spcBef>
                <a:spcPct val="0"/>
              </a:spcBef>
              <a:spcAft>
                <a:spcPct val="0"/>
              </a:spcAft>
              <a:defRPr sz="2400">
                <a:latin typeface="Times New Roman" pitchFamily="18" charset="0"/>
              </a:defRPr>
            </a:lvl9pPr>
          </a:lstStyle>
          <a:p>
            <a:r>
              <a:rPr lang="en-GB" dirty="0"/>
              <a:t>1</a:t>
            </a:r>
            <a:r>
              <a:rPr lang="en-GB" dirty="0" smtClean="0"/>
              <a:t>. Need for a better understanding of competitors</a:t>
            </a:r>
            <a:endParaRPr lang="en-GB" dirty="0"/>
          </a:p>
        </p:txBody>
      </p:sp>
      <p:sp>
        <p:nvSpPr>
          <p:cNvPr id="2" name="AutoShape 5" descr="RÃ©sultat de recherche d'images pour &quot;LANGOUSTE PECHE LOISIR GUADELOU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t="26987" b="8564"/>
          <a:stretch/>
        </p:blipFill>
        <p:spPr>
          <a:xfrm>
            <a:off x="7164287" y="4149080"/>
            <a:ext cx="1949303" cy="836024"/>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1115" t="11534" r="-1115" b="21993"/>
          <a:stretch/>
        </p:blipFill>
        <p:spPr>
          <a:xfrm>
            <a:off x="5327758" y="3186458"/>
            <a:ext cx="1631950" cy="827315"/>
          </a:xfrm>
          <a:prstGeom prst="rect">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t="11193" b="18024"/>
          <a:stretch/>
        </p:blipFill>
        <p:spPr>
          <a:xfrm>
            <a:off x="5337184" y="4149080"/>
            <a:ext cx="1720850" cy="836024"/>
          </a:xfrm>
          <a:prstGeom prst="rect">
            <a:avLst/>
          </a:prstGeom>
        </p:spPr>
      </p:pic>
      <p:pic>
        <p:nvPicPr>
          <p:cNvPr id="11" name="Picture 5" descr="http://wwz.ifremer.fr/var/storage/images/medias-ifremer/medias-peche/photos/peche/2421bsenneur/414827-2-fre-FR/2421bsenneur_fullsize.jpg"/>
          <p:cNvPicPr>
            <a:picLocks noChangeAspect="1" noChangeArrowheads="1"/>
          </p:cNvPicPr>
          <p:nvPr/>
        </p:nvPicPr>
        <p:blipFill rotWithShape="1">
          <a:blip r:embed="rId6"/>
          <a:srcRect t="18069" b="34114"/>
          <a:stretch/>
        </p:blipFill>
        <p:spPr bwMode="auto">
          <a:xfrm>
            <a:off x="5317866" y="2060848"/>
            <a:ext cx="3433752" cy="1093556"/>
          </a:xfrm>
          <a:prstGeom prst="rect">
            <a:avLst/>
          </a:prstGeom>
          <a:noFill/>
        </p:spPr>
      </p:pic>
      <p:sp>
        <p:nvSpPr>
          <p:cNvPr id="14" name="Accolade fermante 13"/>
          <p:cNvSpPr/>
          <p:nvPr/>
        </p:nvSpPr>
        <p:spPr>
          <a:xfrm>
            <a:off x="4627400" y="3037152"/>
            <a:ext cx="520664" cy="1760000"/>
          </a:xfrm>
          <a:prstGeom prst="rightBrace">
            <a:avLst/>
          </a:prstGeom>
          <a:noFill/>
          <a:ln w="285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ZoneTexte 18"/>
          <p:cNvSpPr txBox="1"/>
          <p:nvPr/>
        </p:nvSpPr>
        <p:spPr>
          <a:xfrm>
            <a:off x="323529" y="692696"/>
            <a:ext cx="5760639" cy="646331"/>
          </a:xfrm>
          <a:prstGeom prst="rect">
            <a:avLst/>
          </a:prstGeom>
          <a:solidFill>
            <a:schemeClr val="bg1">
              <a:lumMod val="95000"/>
            </a:schemeClr>
          </a:solidFill>
        </p:spPr>
        <p:txBody>
          <a:bodyPr wrap="square" rtlCol="0">
            <a:spAutoFit/>
          </a:bodyPr>
          <a:lstStyle/>
          <a:p>
            <a:pPr marL="285750" indent="-285750" algn="ctr">
              <a:spcBef>
                <a:spcPct val="50000"/>
              </a:spcBef>
              <a:buFont typeface="Arial" panose="020B0604020202020204" pitchFamily="34" charset="0"/>
              <a:buChar char="•"/>
            </a:pPr>
            <a:r>
              <a:rPr lang="en-US" altLang="fr-FR" dirty="0" smtClean="0">
                <a:solidFill>
                  <a:srgbClr val="003399"/>
                </a:solidFill>
                <a:latin typeface="Arial" charset="0"/>
                <a:cs typeface="Arial" charset="0"/>
              </a:rPr>
              <a:t>Few studies on recreational fisheries and few attempts to deal  informal fishers</a:t>
            </a:r>
          </a:p>
        </p:txBody>
      </p:sp>
      <p:sp>
        <p:nvSpPr>
          <p:cNvPr id="20" name="ZoneTexte 19"/>
          <p:cNvSpPr txBox="1"/>
          <p:nvPr/>
        </p:nvSpPr>
        <p:spPr>
          <a:xfrm>
            <a:off x="393746" y="1439198"/>
            <a:ext cx="4299024" cy="523220"/>
          </a:xfrm>
          <a:prstGeom prst="rect">
            <a:avLst/>
          </a:prstGeom>
          <a:noFill/>
        </p:spPr>
        <p:txBody>
          <a:bodyPr wrap="square" rtlCol="0">
            <a:spAutoFit/>
          </a:bodyPr>
          <a:lstStyle/>
          <a:p>
            <a:pPr algn="ctr">
              <a:spcBef>
                <a:spcPct val="50000"/>
              </a:spcBef>
            </a:pPr>
            <a:r>
              <a:rPr lang="en-US" altLang="fr-FR" sz="1400" b="1" i="1" dirty="0" smtClean="0">
                <a:latin typeface="Arial" charset="0"/>
                <a:cs typeface="Arial" charset="0"/>
              </a:rPr>
              <a:t>Assessment of interactions with competitors over all ORs based on expert knowledge</a:t>
            </a:r>
            <a:endParaRPr lang="en-US" altLang="fr-FR" sz="1400" b="1" i="1" dirty="0">
              <a:latin typeface="Arial" charset="0"/>
              <a:cs typeface="Arial" charset="0"/>
            </a:endParaRPr>
          </a:p>
        </p:txBody>
      </p:sp>
      <p:sp>
        <p:nvSpPr>
          <p:cNvPr id="12" name="ZoneTexte 11"/>
          <p:cNvSpPr txBox="1"/>
          <p:nvPr/>
        </p:nvSpPr>
        <p:spPr>
          <a:xfrm>
            <a:off x="5364088" y="5157192"/>
            <a:ext cx="3463303" cy="1338828"/>
          </a:xfrm>
          <a:prstGeom prst="rect">
            <a:avLst/>
          </a:prstGeom>
          <a:solidFill>
            <a:schemeClr val="bg1">
              <a:lumMod val="95000"/>
            </a:schemeClr>
          </a:solidFill>
        </p:spPr>
        <p:txBody>
          <a:bodyPr wrap="square" rtlCol="0">
            <a:spAutoFit/>
          </a:bodyPr>
          <a:lstStyle/>
          <a:p>
            <a:pPr marL="285750" indent="-285750" algn="ctr">
              <a:spcBef>
                <a:spcPct val="50000"/>
              </a:spcBef>
              <a:buFont typeface="Wingdings" pitchFamily="2" charset="2"/>
              <a:buChar char="à"/>
            </a:pPr>
            <a:r>
              <a:rPr lang="en-US" altLang="fr-FR" u="sng" dirty="0" smtClean="0">
                <a:solidFill>
                  <a:srgbClr val="003399"/>
                </a:solidFill>
                <a:latin typeface="Arial" charset="0"/>
                <a:cs typeface="Arial" charset="0"/>
                <a:sym typeface="Wingdings" panose="05000000000000000000" pitchFamily="2" charset="2"/>
              </a:rPr>
              <a:t>Develop pilot studies on  drivers of these fisheries and effort-catch estimates</a:t>
            </a:r>
          </a:p>
          <a:p>
            <a:pPr marL="285750" indent="-285750" algn="ctr">
              <a:spcBef>
                <a:spcPct val="50000"/>
              </a:spcBef>
              <a:buFont typeface="Wingdings" pitchFamily="2" charset="2"/>
              <a:buChar char="à"/>
            </a:pPr>
            <a:r>
              <a:rPr lang="en-US" altLang="fr-FR" u="sng" dirty="0">
                <a:solidFill>
                  <a:srgbClr val="003399"/>
                </a:solidFill>
                <a:latin typeface="Arial" charset="0"/>
                <a:cs typeface="Arial" charset="0"/>
                <a:sym typeface="Wingdings" panose="05000000000000000000" pitchFamily="2" charset="2"/>
              </a:rPr>
              <a:t> </a:t>
            </a:r>
            <a:r>
              <a:rPr lang="en-US" altLang="fr-FR" u="sng" dirty="0" smtClean="0">
                <a:solidFill>
                  <a:srgbClr val="003399"/>
                </a:solidFill>
                <a:latin typeface="Arial" charset="0"/>
                <a:cs typeface="Arial" charset="0"/>
                <a:sym typeface="Wingdings" panose="05000000000000000000" pitchFamily="2" charset="2"/>
              </a:rPr>
              <a:t>Establish </a:t>
            </a:r>
            <a:r>
              <a:rPr lang="en-US" altLang="fr-FR" u="sng" dirty="0" err="1" smtClean="0">
                <a:solidFill>
                  <a:srgbClr val="003399"/>
                </a:solidFill>
                <a:latin typeface="Arial" charset="0"/>
                <a:cs typeface="Arial" charset="0"/>
                <a:sym typeface="Wingdings" panose="05000000000000000000" pitchFamily="2" charset="2"/>
              </a:rPr>
              <a:t>licences</a:t>
            </a:r>
            <a:r>
              <a:rPr lang="en-US" altLang="fr-FR" u="sng" dirty="0" smtClean="0">
                <a:solidFill>
                  <a:srgbClr val="003399"/>
                </a:solidFill>
                <a:latin typeface="Arial" charset="0"/>
                <a:cs typeface="Arial" charset="0"/>
                <a:sym typeface="Wingdings" panose="05000000000000000000" pitchFamily="2" charset="2"/>
              </a:rPr>
              <a:t>, permits</a:t>
            </a:r>
            <a:endParaRPr lang="en-US" altLang="fr-FR" u="sng" dirty="0" smtClean="0">
              <a:solidFill>
                <a:srgbClr val="003399"/>
              </a:solidFill>
              <a:latin typeface="Arial" charset="0"/>
              <a:cs typeface="Arial" charset="0"/>
            </a:endParaRPr>
          </a:p>
        </p:txBody>
      </p:sp>
      <p:sp>
        <p:nvSpPr>
          <p:cNvPr id="3" name="Espace réservé du numéro de diapositive 2"/>
          <p:cNvSpPr>
            <a:spLocks noGrp="1"/>
          </p:cNvSpPr>
          <p:nvPr>
            <p:ph type="sldNum" sz="quarter" idx="12"/>
          </p:nvPr>
        </p:nvSpPr>
        <p:spPr/>
        <p:txBody>
          <a:bodyPr/>
          <a:lstStyle/>
          <a:p>
            <a:fld id="{63E44974-D6A6-4102-90EB-9A67BE09BA6D}" type="slidenum">
              <a:rPr lang="fr-FR" smtClean="0"/>
              <a:t>9</a:t>
            </a:fld>
            <a:endParaRPr lang="fr-F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6473780"/>
            <a:ext cx="1361529" cy="33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28055" y="6496020"/>
            <a:ext cx="1599729" cy="261610"/>
          </a:xfrm>
          <a:prstGeom prst="rect">
            <a:avLst/>
          </a:prstGeom>
          <a:noFill/>
        </p:spPr>
        <p:txBody>
          <a:bodyPr wrap="square" rtlCol="0">
            <a:spAutoFit/>
          </a:bodyPr>
          <a:lstStyle/>
          <a:p>
            <a:r>
              <a:rPr lang="fr-FR" sz="1100" dirty="0" smtClean="0"/>
              <a:t>Source: ORFISH</a:t>
            </a:r>
            <a:endParaRPr lang="fr-FR" sz="1100" dirty="0"/>
          </a:p>
        </p:txBody>
      </p:sp>
    </p:spTree>
    <p:extLst>
      <p:ext uri="{BB962C8B-B14F-4D97-AF65-F5344CB8AC3E}">
        <p14:creationId xmlns:p14="http://schemas.microsoft.com/office/powerpoint/2010/main" val="80297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7441</TotalTime>
  <Words>1252</Words>
  <Application>Microsoft Office PowerPoint</Application>
  <PresentationFormat>Affichage à l'écran (4:3)</PresentationFormat>
  <Paragraphs>184</Paragraphs>
  <Slides>17</Slides>
  <Notes>9</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Basically, fisheries management is (or should be) composed of two complementary types of measures: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OGuyader</dc:creator>
  <cp:lastModifiedBy>oguyader</cp:lastModifiedBy>
  <cp:revision>314</cp:revision>
  <cp:lastPrinted>2015-02-25T18:04:32Z</cp:lastPrinted>
  <dcterms:created xsi:type="dcterms:W3CDTF">2015-02-24T09:51:22Z</dcterms:created>
  <dcterms:modified xsi:type="dcterms:W3CDTF">2018-06-25T07:47:36Z</dcterms:modified>
</cp:coreProperties>
</file>