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57" r:id="rId3"/>
    <p:sldId id="273" r:id="rId4"/>
    <p:sldId id="270" r:id="rId5"/>
    <p:sldId id="272" r:id="rId6"/>
    <p:sldId id="277" r:id="rId7"/>
    <p:sldId id="276" r:id="rId8"/>
    <p:sldId id="259" r:id="rId9"/>
    <p:sldId id="265" r:id="rId10"/>
    <p:sldId id="278" r:id="rId11"/>
    <p:sldId id="258" r:id="rId12"/>
  </p:sldIdLst>
  <p:sldSz cx="12192000" cy="6858000"/>
  <p:notesSz cx="10234613" cy="71040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E5F"/>
    <a:srgbClr val="1B75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9827" autoAdjust="0"/>
  </p:normalViewPr>
  <p:slideViewPr>
    <p:cSldViewPr snapToGrid="0">
      <p:cViewPr varScale="1">
        <p:scale>
          <a:sx n="37" d="100"/>
          <a:sy n="37" d="100"/>
        </p:scale>
        <p:origin x="-1692"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436002" cy="355467"/>
          </a:xfrm>
          <a:prstGeom prst="rect">
            <a:avLst/>
          </a:prstGeom>
        </p:spPr>
        <p:txBody>
          <a:bodyPr vert="horz" lIns="86841" tIns="43420" rIns="86841" bIns="43420" rtlCol="0"/>
          <a:lstStyle>
            <a:lvl1pPr algn="l">
              <a:defRPr sz="1100"/>
            </a:lvl1pPr>
          </a:lstStyle>
          <a:p>
            <a:endParaRPr lang="es-ES"/>
          </a:p>
        </p:txBody>
      </p:sp>
      <p:sp>
        <p:nvSpPr>
          <p:cNvPr id="3" name="2 Marcador de fecha"/>
          <p:cNvSpPr>
            <a:spLocks noGrp="1"/>
          </p:cNvSpPr>
          <p:nvPr>
            <p:ph type="dt" sz="quarter" idx="1"/>
          </p:nvPr>
        </p:nvSpPr>
        <p:spPr>
          <a:xfrm>
            <a:off x="5796464" y="1"/>
            <a:ext cx="4436002" cy="355467"/>
          </a:xfrm>
          <a:prstGeom prst="rect">
            <a:avLst/>
          </a:prstGeom>
        </p:spPr>
        <p:txBody>
          <a:bodyPr vert="horz" lIns="86841" tIns="43420" rIns="86841" bIns="43420" rtlCol="0"/>
          <a:lstStyle>
            <a:lvl1pPr algn="r">
              <a:defRPr sz="1100"/>
            </a:lvl1pPr>
          </a:lstStyle>
          <a:p>
            <a:fld id="{3A20416E-FB0F-4747-8A7C-74C3C47B97EF}" type="datetimeFigureOut">
              <a:rPr lang="es-ES" smtClean="0"/>
              <a:t>18/06/2018</a:t>
            </a:fld>
            <a:endParaRPr lang="es-ES"/>
          </a:p>
        </p:txBody>
      </p:sp>
      <p:sp>
        <p:nvSpPr>
          <p:cNvPr id="4" name="3 Marcador de pie de página"/>
          <p:cNvSpPr>
            <a:spLocks noGrp="1"/>
          </p:cNvSpPr>
          <p:nvPr>
            <p:ph type="ftr" sz="quarter" idx="2"/>
          </p:nvPr>
        </p:nvSpPr>
        <p:spPr>
          <a:xfrm>
            <a:off x="1" y="6747542"/>
            <a:ext cx="4436002" cy="355466"/>
          </a:xfrm>
          <a:prstGeom prst="rect">
            <a:avLst/>
          </a:prstGeom>
        </p:spPr>
        <p:txBody>
          <a:bodyPr vert="horz" lIns="86841" tIns="43420" rIns="86841" bIns="43420" rtlCol="0" anchor="b"/>
          <a:lstStyle>
            <a:lvl1pPr algn="l">
              <a:defRPr sz="1100"/>
            </a:lvl1pPr>
          </a:lstStyle>
          <a:p>
            <a:endParaRPr lang="es-ES"/>
          </a:p>
        </p:txBody>
      </p:sp>
      <p:sp>
        <p:nvSpPr>
          <p:cNvPr id="5" name="4 Marcador de número de diapositiva"/>
          <p:cNvSpPr>
            <a:spLocks noGrp="1"/>
          </p:cNvSpPr>
          <p:nvPr>
            <p:ph type="sldNum" sz="quarter" idx="3"/>
          </p:nvPr>
        </p:nvSpPr>
        <p:spPr>
          <a:xfrm>
            <a:off x="5796464" y="6747542"/>
            <a:ext cx="4436002" cy="355466"/>
          </a:xfrm>
          <a:prstGeom prst="rect">
            <a:avLst/>
          </a:prstGeom>
        </p:spPr>
        <p:txBody>
          <a:bodyPr vert="horz" lIns="86841" tIns="43420" rIns="86841" bIns="43420" rtlCol="0" anchor="b"/>
          <a:lstStyle>
            <a:lvl1pPr algn="r">
              <a:defRPr sz="1100"/>
            </a:lvl1pPr>
          </a:lstStyle>
          <a:p>
            <a:fld id="{4D4D2DB4-355E-4134-BC06-EA5E58601719}" type="slidenum">
              <a:rPr lang="es-ES" smtClean="0"/>
              <a:t>‹Nº›</a:t>
            </a:fld>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436002" cy="356521"/>
          </a:xfrm>
          <a:prstGeom prst="rect">
            <a:avLst/>
          </a:prstGeom>
        </p:spPr>
        <p:txBody>
          <a:bodyPr vert="horz" lIns="86841" tIns="43420" rIns="86841" bIns="43420" rtlCol="0"/>
          <a:lstStyle>
            <a:lvl1pPr algn="l">
              <a:defRPr sz="1100"/>
            </a:lvl1pPr>
          </a:lstStyle>
          <a:p>
            <a:endParaRPr lang="es-ES"/>
          </a:p>
        </p:txBody>
      </p:sp>
      <p:sp>
        <p:nvSpPr>
          <p:cNvPr id="3" name="Marcador de fecha 2"/>
          <p:cNvSpPr>
            <a:spLocks noGrp="1"/>
          </p:cNvSpPr>
          <p:nvPr>
            <p:ph type="dt" idx="1"/>
          </p:nvPr>
        </p:nvSpPr>
        <p:spPr>
          <a:xfrm>
            <a:off x="5796464" y="1"/>
            <a:ext cx="4436002" cy="356521"/>
          </a:xfrm>
          <a:prstGeom prst="rect">
            <a:avLst/>
          </a:prstGeom>
        </p:spPr>
        <p:txBody>
          <a:bodyPr vert="horz" lIns="86841" tIns="43420" rIns="86841" bIns="43420" rtlCol="0"/>
          <a:lstStyle>
            <a:lvl1pPr algn="r">
              <a:defRPr sz="1100"/>
            </a:lvl1pPr>
          </a:lstStyle>
          <a:p>
            <a:fld id="{B342F675-1D7C-4AA5-9776-61A46419BCAC}" type="datetimeFigureOut">
              <a:rPr lang="es-ES" smtClean="0"/>
              <a:pPr/>
              <a:t>18/06/2018</a:t>
            </a:fld>
            <a:endParaRPr lang="es-ES"/>
          </a:p>
        </p:txBody>
      </p:sp>
      <p:sp>
        <p:nvSpPr>
          <p:cNvPr id="4" name="Marcador de imagen de diapositiva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86841" tIns="43420" rIns="86841" bIns="43420" rtlCol="0" anchor="ctr"/>
          <a:lstStyle/>
          <a:p>
            <a:endParaRPr lang="es-ES"/>
          </a:p>
        </p:txBody>
      </p:sp>
      <p:sp>
        <p:nvSpPr>
          <p:cNvPr id="5" name="Marcador de notas 4"/>
          <p:cNvSpPr>
            <a:spLocks noGrp="1"/>
          </p:cNvSpPr>
          <p:nvPr>
            <p:ph type="body" sz="quarter" idx="3"/>
          </p:nvPr>
        </p:nvSpPr>
        <p:spPr>
          <a:xfrm>
            <a:off x="1023032" y="3418600"/>
            <a:ext cx="8188550" cy="2797323"/>
          </a:xfrm>
          <a:prstGeom prst="rect">
            <a:avLst/>
          </a:prstGeom>
        </p:spPr>
        <p:txBody>
          <a:bodyPr vert="horz" lIns="86841" tIns="43420" rIns="86841" bIns="434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1" y="6747542"/>
            <a:ext cx="4436002" cy="356521"/>
          </a:xfrm>
          <a:prstGeom prst="rect">
            <a:avLst/>
          </a:prstGeom>
        </p:spPr>
        <p:txBody>
          <a:bodyPr vert="horz" lIns="86841" tIns="43420" rIns="86841" bIns="43420" rtlCol="0" anchor="b"/>
          <a:lstStyle>
            <a:lvl1pPr algn="l">
              <a:defRPr sz="1100"/>
            </a:lvl1pPr>
          </a:lstStyle>
          <a:p>
            <a:endParaRPr lang="es-ES"/>
          </a:p>
        </p:txBody>
      </p:sp>
      <p:sp>
        <p:nvSpPr>
          <p:cNvPr id="7" name="Marcador de número de diapositiva 6"/>
          <p:cNvSpPr>
            <a:spLocks noGrp="1"/>
          </p:cNvSpPr>
          <p:nvPr>
            <p:ph type="sldNum" sz="quarter" idx="5"/>
          </p:nvPr>
        </p:nvSpPr>
        <p:spPr>
          <a:xfrm>
            <a:off x="5796464" y="6747542"/>
            <a:ext cx="4436002" cy="356521"/>
          </a:xfrm>
          <a:prstGeom prst="rect">
            <a:avLst/>
          </a:prstGeom>
        </p:spPr>
        <p:txBody>
          <a:bodyPr vert="horz" lIns="86841" tIns="43420" rIns="86841" bIns="43420" rtlCol="0" anchor="b"/>
          <a:lstStyle>
            <a:lvl1pPr algn="r">
              <a:defRPr sz="1100"/>
            </a:lvl1pPr>
          </a:lstStyle>
          <a:p>
            <a:fld id="{0225A573-F3E7-4554-AA75-7D43AB259DE5}" type="slidenum">
              <a:rPr lang="es-ES" smtClean="0"/>
              <a:pPr/>
              <a:t>‹Nº›</a:t>
            </a:fld>
            <a:endParaRPr lang="es-ES"/>
          </a:p>
        </p:txBody>
      </p:sp>
    </p:spTree>
    <p:extLst>
      <p:ext uri="{BB962C8B-B14F-4D97-AF65-F5344CB8AC3E}">
        <p14:creationId xmlns:p14="http://schemas.microsoft.com/office/powerpoint/2010/main" xmlns="" val="19165619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25A573-F3E7-4554-AA75-7D43AB259DE5}" type="slidenum">
              <a:rPr lang="es-ES" smtClean="0"/>
              <a:pPr/>
              <a:t>1</a:t>
            </a:fld>
            <a:endParaRPr lang="es-ES"/>
          </a:p>
        </p:txBody>
      </p:sp>
    </p:spTree>
    <p:extLst>
      <p:ext uri="{BB962C8B-B14F-4D97-AF65-F5344CB8AC3E}">
        <p14:creationId xmlns:p14="http://schemas.microsoft.com/office/powerpoint/2010/main" xmlns="" val="214811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a:t>
            </a:r>
            <a:r>
              <a:rPr lang="es-ES" dirty="0" smtClean="0"/>
              <a:t> </a:t>
            </a:r>
            <a:r>
              <a:rPr lang="es-ES" dirty="0" err="1" smtClean="0"/>
              <a:t>long</a:t>
            </a:r>
            <a:r>
              <a:rPr lang="es-ES" dirty="0" smtClean="0"/>
              <a:t> </a:t>
            </a:r>
            <a:r>
              <a:rPr lang="es-ES" dirty="0" err="1" smtClean="0"/>
              <a:t>term</a:t>
            </a:r>
            <a:r>
              <a:rPr lang="es-ES" dirty="0" smtClean="0"/>
              <a:t> </a:t>
            </a:r>
            <a:r>
              <a:rPr lang="es-ES" dirty="0" err="1" smtClean="0"/>
              <a:t>action</a:t>
            </a:r>
            <a:r>
              <a:rPr lang="es-ES" dirty="0" smtClean="0"/>
              <a:t> plan </a:t>
            </a:r>
            <a:r>
              <a:rPr lang="es-ES" dirty="0" err="1" smtClean="0"/>
              <a:t>will</a:t>
            </a:r>
            <a:r>
              <a:rPr lang="es-ES" dirty="0" smtClean="0"/>
              <a:t> </a:t>
            </a:r>
            <a:r>
              <a:rPr lang="es-ES" dirty="0" err="1" smtClean="0"/>
              <a:t>aim</a:t>
            </a:r>
            <a:r>
              <a:rPr lang="es-ES" dirty="0" smtClean="0"/>
              <a:t> </a:t>
            </a:r>
            <a:r>
              <a:rPr lang="en-US" dirty="0" smtClean="0"/>
              <a:t>to ensure continuity of the actions developed throughout the project, reinforcing competitiveness and innovation capacity of the maritime technologies value chain by filling specific skills' gaps between education offer and industry needs which are critical for ensuring sustainable growth and to increase employability and the capacity of the maritime sector to retain qualified workers and attract new talent.</a:t>
            </a:r>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10</a:t>
            </a:fld>
            <a:endParaRPr lang="es-ES"/>
          </a:p>
        </p:txBody>
      </p:sp>
    </p:spTree>
    <p:extLst>
      <p:ext uri="{BB962C8B-B14F-4D97-AF65-F5344CB8AC3E}">
        <p14:creationId xmlns:p14="http://schemas.microsoft.com/office/powerpoint/2010/main" xmlns="" val="306177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68406">
              <a:defRPr/>
            </a:pPr>
            <a:r>
              <a:rPr lang="en-US" sz="1100" b="1" dirty="0" smtClean="0"/>
              <a:t>Sector Skills Alliances </a:t>
            </a:r>
            <a:r>
              <a:rPr lang="en-US" sz="1100" dirty="0" smtClean="0"/>
              <a:t> are an instrument to contribute to the </a:t>
            </a:r>
            <a:r>
              <a:rPr lang="en-US" sz="1100" b="1" dirty="0" smtClean="0"/>
              <a:t>New Skills Agenda for Europe</a:t>
            </a:r>
            <a:r>
              <a:rPr lang="en-US" sz="1100" dirty="0" smtClean="0"/>
              <a:t> , and in particular to improve the quality and relevance of Europe’s Vocational  Education and Training. The </a:t>
            </a:r>
            <a:r>
              <a:rPr lang="en-US" sz="1100" b="1" dirty="0" smtClean="0"/>
              <a:t>Blue Print for sectoral cooperation</a:t>
            </a:r>
            <a:r>
              <a:rPr lang="en-US" sz="1100" dirty="0" smtClean="0"/>
              <a:t>  on skills is one of the 10  actions of the New Skills Agenda for Europe and the call KA2, above referred</a:t>
            </a:r>
          </a:p>
          <a:p>
            <a:pPr defTabSz="868406">
              <a:defRPr/>
            </a:pPr>
            <a:r>
              <a:rPr lang="en-US" sz="1100" dirty="0" smtClean="0"/>
              <a:t>Sector Skills Alliances </a:t>
            </a:r>
            <a:r>
              <a:rPr lang="en-US" sz="1100" b="1" dirty="0" smtClean="0"/>
              <a:t>aim at tackling skills gaps with regard to one or more occupational profiles in a specific sector</a:t>
            </a:r>
            <a:r>
              <a:rPr lang="en-US" sz="1100" dirty="0" smtClean="0"/>
              <a:t>. They do so by identifying existing or emerging sector-specific </a:t>
            </a:r>
            <a:r>
              <a:rPr lang="en-US" sz="1100" dirty="0" err="1" smtClean="0"/>
              <a:t>labour</a:t>
            </a:r>
            <a:r>
              <a:rPr lang="en-US" sz="1100" dirty="0" smtClean="0"/>
              <a:t>-market needs (demand side), and by enhancing the responsiveness of initial and continuing vocational education and training (VET) systems, at all levels, to the </a:t>
            </a:r>
            <a:r>
              <a:rPr lang="en-US" sz="1100" dirty="0" err="1" smtClean="0"/>
              <a:t>labour</a:t>
            </a:r>
            <a:r>
              <a:rPr lang="en-US" sz="1100" dirty="0" smtClean="0"/>
              <a:t> market needs (supply side).</a:t>
            </a:r>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2</a:t>
            </a:fld>
            <a:endParaRPr lang="es-ES"/>
          </a:p>
        </p:txBody>
      </p:sp>
    </p:spTree>
    <p:extLst>
      <p:ext uri="{BB962C8B-B14F-4D97-AF65-F5344CB8AC3E}">
        <p14:creationId xmlns:p14="http://schemas.microsoft.com/office/powerpoint/2010/main" xmlns="" val="423605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68406">
              <a:defRPr/>
            </a:pPr>
            <a:r>
              <a:rPr lang="en-US" sz="1100" dirty="0" smtClean="0"/>
              <a:t>MATES’ objective is to develop a skills strategy that addresses the main drivers of change to the maritime industry, in particular </a:t>
            </a:r>
            <a:r>
              <a:rPr lang="en-US" sz="1100" b="1" dirty="0" smtClean="0"/>
              <a:t>the interlinked value chains of shipbuilding and offshore renewable energy</a:t>
            </a:r>
            <a:r>
              <a:rPr lang="en-US" sz="1100" dirty="0" smtClean="0"/>
              <a:t>, which require </a:t>
            </a:r>
            <a:r>
              <a:rPr lang="en-US" sz="1100" b="1" dirty="0" smtClean="0"/>
              <a:t>adaptation and evolution</a:t>
            </a:r>
            <a:r>
              <a:rPr lang="en-US" sz="1100" dirty="0" smtClean="0"/>
              <a:t> to succeed in an </a:t>
            </a:r>
            <a:r>
              <a:rPr lang="en-US" sz="1100" b="1" dirty="0" smtClean="0"/>
              <a:t>increasingly digital, green and knowledge driven economy.</a:t>
            </a:r>
          </a:p>
          <a:p>
            <a:pPr defTabSz="868406">
              <a:defRPr/>
            </a:pPr>
            <a:r>
              <a:rPr lang="en-US" sz="1100" b="1" dirty="0" smtClean="0"/>
              <a:t>To address the challenges of the present and future skills and training gaps in these sectors, these are the basic facts an figures of our project.</a:t>
            </a:r>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3</a:t>
            </a:fld>
            <a:endParaRPr lang="es-ES"/>
          </a:p>
        </p:txBody>
      </p:sp>
    </p:spTree>
    <p:extLst>
      <p:ext uri="{BB962C8B-B14F-4D97-AF65-F5344CB8AC3E}">
        <p14:creationId xmlns:p14="http://schemas.microsoft.com/office/powerpoint/2010/main" xmlns="" val="250073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rtl="0"/>
            <a:r>
              <a:rPr lang="en-US" sz="1100" dirty="0" smtClean="0"/>
              <a:t>We interpreted that the</a:t>
            </a:r>
            <a:r>
              <a:rPr lang="en-US" sz="1100" b="1" dirty="0" smtClean="0"/>
              <a:t> maritime technologies  value chain</a:t>
            </a:r>
            <a:r>
              <a:rPr lang="en-US" sz="1100" dirty="0" smtClean="0"/>
              <a:t> should be understood for the MATES project in a broad sense, focusing on  two pillar industrial sectors, shipbuilding and off-shore renewable energy, but including all their intersections  and all associated activities and services.</a:t>
            </a:r>
          </a:p>
          <a:p>
            <a:pPr rtl="0"/>
            <a:r>
              <a:rPr lang="en-US" sz="1100" dirty="0" smtClean="0"/>
              <a:t>We considered that only with such an integrative approach we could be able to design a sufficiently broad and inclusive strategy. To make it then roll out and have an impact at the States and regional levels, the project structure and the consortium composition are the two other key elements for achievement.</a:t>
            </a:r>
          </a:p>
          <a:p>
            <a:endParaRPr lang="es-ES" dirty="0" smtClean="0"/>
          </a:p>
        </p:txBody>
      </p:sp>
      <p:sp>
        <p:nvSpPr>
          <p:cNvPr id="4" name="3 Marcador de número de diapositiva"/>
          <p:cNvSpPr>
            <a:spLocks noGrp="1"/>
          </p:cNvSpPr>
          <p:nvPr>
            <p:ph type="sldNum" sz="quarter" idx="10"/>
          </p:nvPr>
        </p:nvSpPr>
        <p:spPr/>
        <p:txBody>
          <a:bodyPr/>
          <a:lstStyle/>
          <a:p>
            <a:fld id="{0225A573-F3E7-4554-AA75-7D43AB259DE5}" type="slidenum">
              <a:rPr lang="es-ES" smtClean="0"/>
              <a:pPr/>
              <a:t>4</a:t>
            </a:fld>
            <a:endParaRPr lang="es-ES"/>
          </a:p>
        </p:txBody>
      </p:sp>
    </p:spTree>
    <p:extLst>
      <p:ext uri="{BB962C8B-B14F-4D97-AF65-F5344CB8AC3E}">
        <p14:creationId xmlns:p14="http://schemas.microsoft.com/office/powerpoint/2010/main" xmlns="" val="360621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68406">
              <a:defRPr/>
            </a:pPr>
            <a:r>
              <a:rPr lang="en-US" sz="1100" dirty="0" smtClean="0"/>
              <a:t>Partnership will have a node in all major European sea-basins including the </a:t>
            </a:r>
            <a:r>
              <a:rPr lang="en-US" sz="1100" b="1" dirty="0" smtClean="0"/>
              <a:t>Outermost Region of Azores.</a:t>
            </a:r>
          </a:p>
          <a:p>
            <a:pPr defTabSz="868406">
              <a:defRPr/>
            </a:pPr>
            <a:r>
              <a:rPr lang="en-US" sz="1100" b="1" dirty="0" smtClean="0"/>
              <a:t>MATES is involving: training and education </a:t>
            </a:r>
            <a:r>
              <a:rPr lang="en-US" sz="1100" b="1" dirty="0" err="1" smtClean="0"/>
              <a:t>organisations</a:t>
            </a:r>
            <a:r>
              <a:rPr lang="en-US" sz="1100" b="1" dirty="0" smtClean="0"/>
              <a:t>, research institutions, industry representatives, consultancies, with a significant geographical coverage but also with a wide knowledge background…</a:t>
            </a:r>
          </a:p>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5</a:t>
            </a:fld>
            <a:endParaRPr lang="es-ES"/>
          </a:p>
        </p:txBody>
      </p:sp>
    </p:spTree>
    <p:extLst>
      <p:ext uri="{BB962C8B-B14F-4D97-AF65-F5344CB8AC3E}">
        <p14:creationId xmlns:p14="http://schemas.microsoft.com/office/powerpoint/2010/main" xmlns="" val="48221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68406">
              <a:defRPr/>
            </a:pPr>
            <a:r>
              <a:rPr lang="en-US" sz="1100" dirty="0" smtClean="0"/>
              <a:t>MATES adopts the well-known Edwards Deming Circle for permanent improvement: Plan, Do, Check, Act (PDCA)  (Which at the same time is totally aligned with the principles of EQUAVET) </a:t>
            </a:r>
          </a:p>
          <a:p>
            <a:pPr defTabSz="868406">
              <a:defRPr/>
            </a:pPr>
            <a:r>
              <a:rPr lang="en-US" sz="1100" dirty="0" smtClean="0"/>
              <a:t>The work plan will start with the </a:t>
            </a:r>
            <a:r>
              <a:rPr lang="en-US" sz="1100" b="1" dirty="0" err="1" smtClean="0"/>
              <a:t>mobilisation</a:t>
            </a:r>
            <a:r>
              <a:rPr lang="en-US" sz="1100" b="1" dirty="0" smtClean="0"/>
              <a:t> of stakeholders beyond the project </a:t>
            </a:r>
            <a:r>
              <a:rPr lang="en-US" sz="1100" dirty="0" smtClean="0"/>
              <a:t>to broaden the partnership capacity to carry-out the work, assure sustainability, multiply impact, and obtain continuous feedback. They will be invited to contribute to assess the current and future situation of the sectors and its implications for the </a:t>
            </a:r>
            <a:r>
              <a:rPr lang="en-US" sz="1100" dirty="0" err="1" smtClean="0"/>
              <a:t>labour</a:t>
            </a:r>
            <a:r>
              <a:rPr lang="en-US" sz="1100" dirty="0" smtClean="0"/>
              <a:t> market regarding skills’ needs and employability. </a:t>
            </a:r>
          </a:p>
          <a:p>
            <a:pPr defTabSz="868406">
              <a:defRPr/>
            </a:pPr>
            <a:r>
              <a:rPr lang="en-US" sz="1100" dirty="0" smtClean="0"/>
              <a:t>From a comprehensive </a:t>
            </a:r>
            <a:r>
              <a:rPr lang="en-US" sz="1100" b="1" dirty="0" smtClean="0"/>
              <a:t>assessment and foresight analysis a prioritization of action lines</a:t>
            </a:r>
            <a:r>
              <a:rPr lang="en-US" sz="1100" dirty="0" smtClean="0"/>
              <a:t> will be made in a preliminary strategy document (Plan) and a number of </a:t>
            </a:r>
            <a:r>
              <a:rPr lang="en-US" sz="1100" b="1" dirty="0" smtClean="0"/>
              <a:t>Pilot Experiences</a:t>
            </a:r>
            <a:r>
              <a:rPr lang="en-US" sz="1100" dirty="0" smtClean="0"/>
              <a:t> will be planned and launched to contribute to these action lines and </a:t>
            </a:r>
            <a:r>
              <a:rPr lang="en-US" sz="1100" b="1" dirty="0" smtClean="0"/>
              <a:t>test the strategy</a:t>
            </a:r>
            <a:r>
              <a:rPr lang="en-US" sz="1100" dirty="0" smtClean="0"/>
              <a:t> (Do). </a:t>
            </a:r>
          </a:p>
          <a:p>
            <a:pPr defTabSz="868406">
              <a:defRPr/>
            </a:pPr>
            <a:r>
              <a:rPr lang="en-US" sz="1100" dirty="0" smtClean="0"/>
              <a:t>Critical revision of the pilots and their results confronted with the preliminary strategy design will allow a fine tuning (Check) and the set-up of a Long-Term Action Plan (Roadmap). </a:t>
            </a:r>
          </a:p>
          <a:p>
            <a:pPr defTabSz="868406">
              <a:defRPr/>
            </a:pPr>
            <a:r>
              <a:rPr lang="en-US" sz="1100" dirty="0" smtClean="0"/>
              <a:t>The action plan will assign responsibilities and reflect commitment by those partners and external </a:t>
            </a:r>
            <a:r>
              <a:rPr lang="en-US" sz="1100" b="1" dirty="0" smtClean="0"/>
              <a:t>stakeholders</a:t>
            </a:r>
            <a:r>
              <a:rPr lang="en-US" sz="1100" dirty="0" smtClean="0"/>
              <a:t> which </a:t>
            </a:r>
            <a:r>
              <a:rPr lang="en-US" sz="1100" b="1" dirty="0" smtClean="0"/>
              <a:t>will harness and mainstream the strategy and its recommendations in the long term (in the horizon of the 2030) </a:t>
            </a:r>
            <a:r>
              <a:rPr lang="en-US" sz="1100" dirty="0" smtClean="0"/>
              <a:t>(Act)</a:t>
            </a:r>
            <a:r>
              <a:rPr lang="en-US" sz="1100" b="1" dirty="0" smtClean="0"/>
              <a:t>.</a:t>
            </a:r>
            <a:r>
              <a:rPr lang="en-US" sz="1100" dirty="0" smtClean="0"/>
              <a:t> </a:t>
            </a:r>
          </a:p>
          <a:p>
            <a:pPr defTabSz="868406">
              <a:defRPr/>
            </a:pPr>
            <a:r>
              <a:rPr lang="en-US" sz="1100" dirty="0" smtClean="0"/>
              <a:t>This work plan design is also fundamental to guarantee that the project touches the ground of the regional and local context and actors and generates impact at this level, underpinning also the </a:t>
            </a:r>
            <a:r>
              <a:rPr lang="en-US" sz="1100" b="1" dirty="0" smtClean="0"/>
              <a:t>Regional </a:t>
            </a:r>
            <a:r>
              <a:rPr lang="en-US" sz="1100" b="1" dirty="0" err="1" smtClean="0"/>
              <a:t>Specialisation</a:t>
            </a:r>
            <a:r>
              <a:rPr lang="en-US" sz="1100" b="1" dirty="0" smtClean="0"/>
              <a:t> Strategies (RIS3)</a:t>
            </a:r>
            <a:r>
              <a:rPr lang="en-US" sz="1100" dirty="0" smtClean="0"/>
              <a:t>. This is essential to get sufficient involvement of key actors in these contexts to upscale the strategic design (at EU level and with long term perspective) and </a:t>
            </a:r>
            <a:r>
              <a:rPr lang="en-US" sz="1100" b="1" dirty="0" smtClean="0"/>
              <a:t>ensure sustainability</a:t>
            </a:r>
            <a:r>
              <a:rPr lang="en-US" sz="1100" dirty="0" smtClean="0"/>
              <a:t>.</a:t>
            </a:r>
          </a:p>
          <a:p>
            <a:pPr defTabSz="868406">
              <a:defRPr/>
            </a:pPr>
            <a:endParaRPr lang="en-US" sz="1100" dirty="0" smtClean="0"/>
          </a:p>
        </p:txBody>
      </p:sp>
      <p:sp>
        <p:nvSpPr>
          <p:cNvPr id="4" name="Marcador de número de diapositiva 3"/>
          <p:cNvSpPr>
            <a:spLocks noGrp="1"/>
          </p:cNvSpPr>
          <p:nvPr>
            <p:ph type="sldNum" sz="quarter" idx="10"/>
          </p:nvPr>
        </p:nvSpPr>
        <p:spPr/>
        <p:txBody>
          <a:bodyPr/>
          <a:lstStyle/>
          <a:p>
            <a:fld id="{0225A573-F3E7-4554-AA75-7D43AB259DE5}" type="slidenum">
              <a:rPr lang="es-ES"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xmlns="" val="163567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n-US" sz="1100" dirty="0" smtClean="0"/>
              <a:t>From a thematic perspective a special attention will be paid to the gaps regarding: </a:t>
            </a:r>
            <a:r>
              <a:rPr lang="en-US" sz="1100" b="1" dirty="0" smtClean="0"/>
              <a:t>Digital (and data enabled) skills</a:t>
            </a:r>
            <a:r>
              <a:rPr lang="en-US" sz="1100" dirty="0" smtClean="0"/>
              <a:t> , </a:t>
            </a:r>
            <a:r>
              <a:rPr lang="en-US" sz="1100" b="1" dirty="0" smtClean="0"/>
              <a:t>Green skills</a:t>
            </a:r>
            <a:r>
              <a:rPr lang="en-US" sz="1100" dirty="0" smtClean="0"/>
              <a:t>  ,and </a:t>
            </a:r>
            <a:r>
              <a:rPr lang="en-US" sz="1100" b="1" dirty="0" smtClean="0"/>
              <a:t>innovation and knowledge management</a:t>
            </a:r>
            <a:r>
              <a:rPr lang="en-US" sz="1100" dirty="0" smtClean="0"/>
              <a:t>  </a:t>
            </a:r>
            <a:r>
              <a:rPr lang="en-US" sz="1100" b="1" dirty="0" smtClean="0"/>
              <a:t>skills</a:t>
            </a:r>
            <a:r>
              <a:rPr lang="en-US" sz="1100" dirty="0" smtClean="0"/>
              <a:t>  (the so called </a:t>
            </a:r>
            <a:r>
              <a:rPr lang="en-US" sz="1100" b="1" dirty="0" smtClean="0"/>
              <a:t>21</a:t>
            </a:r>
            <a:r>
              <a:rPr lang="en-US" sz="1100" b="1" baseline="30000" dirty="0" smtClean="0"/>
              <a:t>st century skills)</a:t>
            </a:r>
            <a:r>
              <a:rPr lang="en-US" sz="1100" baseline="30000" dirty="0" smtClean="0"/>
              <a:t> .</a:t>
            </a:r>
          </a:p>
          <a:p>
            <a:pPr rtl="0"/>
            <a:r>
              <a:rPr lang="en-US" sz="1100" dirty="0" smtClean="0"/>
              <a:t>The project will guarantee an </a:t>
            </a:r>
            <a:r>
              <a:rPr lang="en-US" sz="1100" b="1" dirty="0" smtClean="0"/>
              <a:t>appropriate follow up of the project’s policy on gender balance, equity and inclusiveness</a:t>
            </a:r>
            <a:r>
              <a:rPr lang="en-US" sz="1100" dirty="0" smtClean="0"/>
              <a:t> .</a:t>
            </a:r>
          </a:p>
          <a:p>
            <a:pPr rtl="0"/>
            <a:endParaRPr lang="es-ES" sz="1100" dirty="0" smtClean="0"/>
          </a:p>
          <a:p>
            <a:pPr defTabSz="868406">
              <a:defRPr/>
            </a:pPr>
            <a:r>
              <a:rPr lang="en-US" sz="1100" dirty="0" smtClean="0"/>
              <a:t>Finally, the Project will </a:t>
            </a:r>
            <a:r>
              <a:rPr lang="en-US" sz="1100" b="1" dirty="0" smtClean="0"/>
              <a:t>assure the application of VET standards on its outputs and the transmission of results and search for schemas of </a:t>
            </a:r>
            <a:r>
              <a:rPr lang="en-US" sz="1100" b="1" dirty="0" err="1" smtClean="0"/>
              <a:t>financement</a:t>
            </a:r>
            <a:r>
              <a:rPr lang="en-US" sz="1100" b="1" dirty="0" smtClean="0"/>
              <a:t> of </a:t>
            </a:r>
            <a:r>
              <a:rPr lang="en-US" sz="1100" b="1" dirty="0" err="1" smtClean="0"/>
              <a:t>iniciatives</a:t>
            </a:r>
            <a:r>
              <a:rPr lang="en-US" sz="1100" b="1" dirty="0" smtClean="0"/>
              <a:t> beyond the Project</a:t>
            </a:r>
            <a:r>
              <a:rPr lang="en-US" sz="1100" dirty="0" smtClean="0"/>
              <a:t> .</a:t>
            </a:r>
          </a:p>
          <a:p>
            <a:endParaRPr lang="es-ES" dirty="0" smtClean="0"/>
          </a:p>
          <a:p>
            <a:pPr rtl="0"/>
            <a:r>
              <a:rPr lang="en-US" sz="1100" b="1" dirty="0" smtClean="0"/>
              <a:t>Ocean literacy </a:t>
            </a:r>
            <a:r>
              <a:rPr lang="en-US" sz="1100" dirty="0" smtClean="0"/>
              <a:t> will act for MATES project as a transversal and multidirectional content in  all </a:t>
            </a:r>
            <a:r>
              <a:rPr lang="en-US" sz="1100" dirty="0" err="1" smtClean="0"/>
              <a:t>workpackages</a:t>
            </a:r>
            <a:r>
              <a:rPr lang="en-US" sz="1100" dirty="0" smtClean="0"/>
              <a:t>:</a:t>
            </a:r>
          </a:p>
          <a:p>
            <a:pPr rtl="0"/>
            <a:r>
              <a:rPr lang="en-US" sz="1100" dirty="0" smtClean="0"/>
              <a:t>- Boosting the transfer of scientific knowledge to the industry sectors, integrating the  industrial perspective in literacy delivery and widening the industrial perspective about  the new possibilities that ‘</a:t>
            </a:r>
            <a:r>
              <a:rPr lang="en-US" sz="1100" i="1" dirty="0" err="1" smtClean="0"/>
              <a:t>maritimIZED</a:t>
            </a:r>
            <a:r>
              <a:rPr lang="en-US" sz="1100" i="1" dirty="0" smtClean="0"/>
              <a:t>’</a:t>
            </a:r>
            <a:r>
              <a:rPr lang="en-US" sz="1100" dirty="0" smtClean="0"/>
              <a:t>  CVs can yield for blue growth and jobs.</a:t>
            </a:r>
          </a:p>
          <a:p>
            <a:pPr rtl="0"/>
            <a:r>
              <a:rPr lang="en-US" sz="1100" dirty="0" smtClean="0"/>
              <a:t>- Raising awareness about the maritime industry’s careers among society, research and  education communities, in order to attract youngsters to select future maritime  professions. </a:t>
            </a:r>
          </a:p>
          <a:p>
            <a:pPr rtl="0"/>
            <a:r>
              <a:rPr lang="en-US" sz="1100" dirty="0" smtClean="0"/>
              <a:t>The project will </a:t>
            </a:r>
            <a:r>
              <a:rPr lang="en-US" sz="1100" b="1" dirty="0" smtClean="0"/>
              <a:t>embed the industrial perspective in ocean literacy initiatives</a:t>
            </a:r>
            <a:r>
              <a:rPr lang="en-US" sz="1100" dirty="0" smtClean="0"/>
              <a:t>, spreading an updated image for the maritime technologies in the blue economy, with a convincing message that the sector has a high-tech future with a long-term positive perspective.</a:t>
            </a:r>
          </a:p>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7</a:t>
            </a:fld>
            <a:endParaRPr lang="es-ES"/>
          </a:p>
        </p:txBody>
      </p:sp>
    </p:spTree>
    <p:extLst>
      <p:ext uri="{BB962C8B-B14F-4D97-AF65-F5344CB8AC3E}">
        <p14:creationId xmlns:p14="http://schemas.microsoft.com/office/powerpoint/2010/main" xmlns="" val="364905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68406">
              <a:defRPr/>
            </a:pPr>
            <a:r>
              <a:rPr lang="en-US" sz="1100" dirty="0" smtClean="0"/>
              <a:t>MATES’ objective is to develop a </a:t>
            </a:r>
            <a:r>
              <a:rPr lang="en-US" sz="1100" b="1" dirty="0" smtClean="0"/>
              <a:t>skills strategy that addresses the main drivers of change to the maritime technologies</a:t>
            </a:r>
            <a:r>
              <a:rPr lang="en-US" sz="1100" dirty="0" smtClean="0"/>
              <a:t>, in particular shipbuilding and offshore renewable energy, which are strongly linked and require of new capacities built to succeed in an </a:t>
            </a:r>
            <a:r>
              <a:rPr lang="en-US" sz="1100" b="1" dirty="0" smtClean="0"/>
              <a:t>increasingly digital, green and knowledge driven economy.</a:t>
            </a:r>
          </a:p>
          <a:p>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8</a:t>
            </a:fld>
            <a:endParaRPr lang="es-ES"/>
          </a:p>
        </p:txBody>
      </p:sp>
    </p:spTree>
    <p:extLst>
      <p:ext uri="{BB962C8B-B14F-4D97-AF65-F5344CB8AC3E}">
        <p14:creationId xmlns:p14="http://schemas.microsoft.com/office/powerpoint/2010/main" xmlns="" val="279426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SCTA: </a:t>
            </a:r>
            <a:r>
              <a:rPr lang="es-ES" dirty="0" err="1" smtClean="0"/>
              <a:t>Scientific</a:t>
            </a:r>
            <a:r>
              <a:rPr lang="es-ES" baseline="0" dirty="0" smtClean="0"/>
              <a:t> and </a:t>
            </a:r>
            <a:r>
              <a:rPr lang="es-ES" baseline="0" dirty="0" err="1" smtClean="0"/>
              <a:t>technological</a:t>
            </a:r>
            <a:r>
              <a:rPr lang="es-ES" baseline="0" dirty="0" smtClean="0"/>
              <a:t> </a:t>
            </a:r>
            <a:r>
              <a:rPr lang="es-ES" baseline="0" dirty="0" err="1" smtClean="0"/>
              <a:t>system</a:t>
            </a:r>
            <a:r>
              <a:rPr lang="es-ES" baseline="0" dirty="0" smtClean="0"/>
              <a:t> of Azores</a:t>
            </a:r>
            <a:endParaRPr lang="es-ES" dirty="0"/>
          </a:p>
        </p:txBody>
      </p:sp>
      <p:sp>
        <p:nvSpPr>
          <p:cNvPr id="4" name="Marcador de número de diapositiva 3"/>
          <p:cNvSpPr>
            <a:spLocks noGrp="1"/>
          </p:cNvSpPr>
          <p:nvPr>
            <p:ph type="sldNum" sz="quarter" idx="10"/>
          </p:nvPr>
        </p:nvSpPr>
        <p:spPr/>
        <p:txBody>
          <a:bodyPr/>
          <a:lstStyle/>
          <a:p>
            <a:fld id="{0225A573-F3E7-4554-AA75-7D43AB259DE5}" type="slidenum">
              <a:rPr lang="es-ES" smtClean="0"/>
              <a:pPr/>
              <a:t>9</a:t>
            </a:fld>
            <a:endParaRPr lang="es-ES"/>
          </a:p>
        </p:txBody>
      </p:sp>
    </p:spTree>
    <p:extLst>
      <p:ext uri="{BB962C8B-B14F-4D97-AF65-F5344CB8AC3E}">
        <p14:creationId xmlns:p14="http://schemas.microsoft.com/office/powerpoint/2010/main" xmlns="" val="3199957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CustomShape 1"/>
          <p:cNvSpPr/>
          <p:nvPr userDrawn="1"/>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sp>
        <p:nvSpPr>
          <p:cNvPr id="3" name="CustomShape 2"/>
          <p:cNvSpPr/>
          <p:nvPr userDrawn="1"/>
        </p:nvSpPr>
        <p:spPr>
          <a:xfrm>
            <a:off x="0" y="619236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4" name="Picture 10"/>
          <p:cNvPicPr/>
          <p:nvPr userDrawn="1"/>
        </p:nvPicPr>
        <p:blipFill>
          <a:blip r:embed="rId2"/>
          <a:stretch/>
        </p:blipFill>
        <p:spPr>
          <a:xfrm>
            <a:off x="469440" y="6305040"/>
            <a:ext cx="618120" cy="411840"/>
          </a:xfrm>
          <a:prstGeom prst="rect">
            <a:avLst/>
          </a:prstGeom>
          <a:ln>
            <a:noFill/>
          </a:ln>
        </p:spPr>
      </p:pic>
      <p:sp>
        <p:nvSpPr>
          <p:cNvPr id="5" name="CustomShape 5"/>
          <p:cNvSpPr/>
          <p:nvPr userDrawn="1"/>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b="0" strike="noStrike" spc="-1">
              <a:solidFill>
                <a:srgbClr val="000000"/>
              </a:solidFill>
              <a:uFill>
                <a:solidFill>
                  <a:srgbClr val="FFFFFF"/>
                </a:solidFill>
              </a:uFill>
              <a:latin typeface="Arial"/>
            </a:endParaRPr>
          </a:p>
          <a:p>
            <a:pPr algn="ctr">
              <a:lnSpc>
                <a:spcPct val="9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6" name="CustomShape 6"/>
          <p:cNvSpPr/>
          <p:nvPr userDrawn="1"/>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pic>
        <p:nvPicPr>
          <p:cNvPr id="7" name="Picture 19"/>
          <p:cNvPicPr/>
          <p:nvPr userDrawn="1"/>
        </p:nvPicPr>
        <p:blipFill>
          <a:blip r:embed="rId3" cstate="print"/>
          <a:stretch/>
        </p:blipFill>
        <p:spPr>
          <a:xfrm>
            <a:off x="8801280" y="457200"/>
            <a:ext cx="3033720" cy="883440"/>
          </a:xfrm>
          <a:prstGeom prst="rect">
            <a:avLst/>
          </a:prstGeom>
          <a:ln>
            <a:noFill/>
          </a:ln>
        </p:spPr>
      </p:pic>
      <p:sp>
        <p:nvSpPr>
          <p:cNvPr id="8" name="CustomShape 4"/>
          <p:cNvSpPr/>
          <p:nvPr userDrawn="1"/>
        </p:nvSpPr>
        <p:spPr>
          <a:xfrm>
            <a:off x="124517" y="350640"/>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endParaRPr lang="es-E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8"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40"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b="0" strike="noStrike" spc="-1">
                <a:solidFill>
                  <a:srgbClr val="000000"/>
                </a:solidFill>
                <a:uFill>
                  <a:solidFill>
                    <a:srgbClr val="FFFFFF"/>
                  </a:solidFill>
                </a:uFill>
                <a:latin typeface="Calibri Light"/>
              </a:rPr>
              <a:t>Click to edit Master title style</a:t>
            </a:r>
            <a:endParaRPr lang="en-US" sz="60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fld id="{08914AB6-2F75-40B2-AF66-24976C758D03}" type="datetime">
              <a:rPr lang="es-ES" sz="1200" b="0" strike="noStrike" spc="-1">
                <a:solidFill>
                  <a:srgbClr val="8B8B8B"/>
                </a:solidFill>
                <a:uFill>
                  <a:solidFill>
                    <a:srgbClr val="FFFFFF"/>
                  </a:solidFill>
                </a:uFill>
                <a:latin typeface="Calibri"/>
              </a:rPr>
              <a:pPr>
                <a:lnSpc>
                  <a:spcPct val="100000"/>
                </a:lnSpc>
              </a:pPr>
              <a:t>18/06/2018</a:t>
            </a:fld>
            <a:endParaRPr lang="es-ES" sz="12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lang="es-E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DAD428F1-6D33-4EEF-9A8B-4327CCAA2416}" type="slidenum">
              <a:rPr lang="es-ES" sz="1200" b="0" strike="noStrike" spc="-1">
                <a:solidFill>
                  <a:srgbClr val="8B8B8B"/>
                </a:solidFill>
                <a:uFill>
                  <a:solidFill>
                    <a:srgbClr val="FFFFFF"/>
                  </a:solidFill>
                </a:uFill>
                <a:latin typeface="Calibri"/>
              </a:rPr>
              <a:pPr algn="r">
                <a:lnSpc>
                  <a:spcPct val="100000"/>
                </a:lnSpc>
              </a:pPr>
              <a:t>‹Nº›</a:t>
            </a:fld>
            <a:endParaRPr lang="es-ES" sz="12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uFill>
                  <a:solidFill>
                    <a:srgbClr val="FFFFFF"/>
                  </a:solidFill>
                </a:uFill>
                <a:latin typeface="Calibri"/>
              </a:rPr>
              <a:t>Pulse para editar el formato de esquema del texto</a:t>
            </a:r>
          </a:p>
          <a:p>
            <a:pPr marL="864000" lvl="1" indent="-324000">
              <a:spcBef>
                <a:spcPts val="1134"/>
              </a:spcBef>
              <a:buClr>
                <a:srgbClr val="000000"/>
              </a:buClr>
              <a:buSzPct val="75000"/>
              <a:buFont typeface="Symbol" charset="2"/>
              <a:buChar char=""/>
            </a:pPr>
            <a:r>
              <a:rPr lang="en-US" sz="2000" b="0" strike="noStrike" spc="-1">
                <a:solidFill>
                  <a:srgbClr val="000000"/>
                </a:solidFill>
                <a:uFill>
                  <a:solidFill>
                    <a:srgbClr val="FFFFFF"/>
                  </a:solidFill>
                </a:uFill>
                <a:latin typeface="Calibri"/>
              </a:rPr>
              <a:t>Segundo nivel del esquema</a:t>
            </a:r>
          </a:p>
          <a:p>
            <a:pPr marL="1296000" lvl="2" indent="-288000">
              <a:spcBef>
                <a:spcPts val="850"/>
              </a:spcBef>
              <a:buClr>
                <a:srgbClr val="000000"/>
              </a:buClr>
              <a:buSzPct val="45000"/>
              <a:buFont typeface="Wingdings" charset="2"/>
              <a:buChar char=""/>
            </a:pPr>
            <a:r>
              <a:rPr lang="en-US" sz="1800" b="0" strike="noStrike" spc="-1">
                <a:solidFill>
                  <a:srgbClr val="000000"/>
                </a:solidFill>
                <a:uFill>
                  <a:solidFill>
                    <a:srgbClr val="FFFFFF"/>
                  </a:solidFill>
                </a:uFill>
                <a:latin typeface="Calibri"/>
              </a:rPr>
              <a:t>Tercer nivel del esquema</a:t>
            </a:r>
          </a:p>
          <a:p>
            <a:pPr marL="1728000" lvl="3" indent="-216000">
              <a:spcBef>
                <a:spcPts val="567"/>
              </a:spcBef>
              <a:buClr>
                <a:srgbClr val="000000"/>
              </a:buClr>
              <a:buSzPct val="75000"/>
              <a:buFont typeface="Symbol" charset="2"/>
              <a:buChar char=""/>
            </a:pPr>
            <a:r>
              <a:rPr lang="en-US" sz="1800" b="0" strike="noStrike" spc="-1">
                <a:solidFill>
                  <a:srgbClr val="000000"/>
                </a:solidFill>
                <a:uFill>
                  <a:solidFill>
                    <a:srgbClr val="FFFFFF"/>
                  </a:solidFill>
                </a:uFill>
                <a:latin typeface="Calibri"/>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9"/>
          <p:cNvPicPr/>
          <p:nvPr/>
        </p:nvPicPr>
        <p:blipFill>
          <a:blip r:embed="rId3"/>
          <a:stretch/>
        </p:blipFill>
        <p:spPr>
          <a:xfrm>
            <a:off x="8876880" y="180360"/>
            <a:ext cx="3314880" cy="3314880"/>
          </a:xfrm>
          <a:prstGeom prst="rect">
            <a:avLst/>
          </a:prstGeom>
          <a:ln>
            <a:noFill/>
          </a:ln>
        </p:spPr>
      </p:pic>
      <p:pic>
        <p:nvPicPr>
          <p:cNvPr id="45" name="Picture 1"/>
          <p:cNvPicPr/>
          <p:nvPr/>
        </p:nvPicPr>
        <p:blipFill>
          <a:blip r:embed="rId3"/>
          <a:stretch/>
        </p:blipFill>
        <p:spPr>
          <a:xfrm>
            <a:off x="6539760" y="1418760"/>
            <a:ext cx="4857120" cy="4857120"/>
          </a:xfrm>
          <a:prstGeom prst="rect">
            <a:avLst/>
          </a:prstGeom>
          <a:ln>
            <a:noFill/>
          </a:ln>
        </p:spPr>
      </p:pic>
      <p:sp>
        <p:nvSpPr>
          <p:cNvPr id="43" name="CustomShape 3"/>
          <p:cNvSpPr/>
          <p:nvPr/>
        </p:nvSpPr>
        <p:spPr>
          <a:xfrm>
            <a:off x="469440" y="2277374"/>
            <a:ext cx="10261820" cy="30685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4400" b="1" strike="noStrike" spc="-1" dirty="0" smtClean="0">
                <a:solidFill>
                  <a:srgbClr val="1B75BC"/>
                </a:solidFill>
                <a:uFill>
                  <a:solidFill>
                    <a:srgbClr val="FFFFFF"/>
                  </a:solidFill>
                </a:uFill>
                <a:latin typeface="Calibri"/>
              </a:rPr>
              <a:t>Maritime Alliance for fostering the European Blue economy through a Marine Technology Skilling </a:t>
            </a:r>
            <a:r>
              <a:rPr lang="en-US" sz="4400" b="1" strike="noStrike" spc="-1" dirty="0" smtClean="0">
                <a:solidFill>
                  <a:srgbClr val="1B75BC"/>
                </a:solidFill>
                <a:uFill>
                  <a:solidFill>
                    <a:srgbClr val="FFFFFF"/>
                  </a:solidFill>
                </a:uFill>
                <a:latin typeface="Calibri"/>
              </a:rPr>
              <a:t>Strategy.</a:t>
            </a:r>
            <a:r>
              <a:rPr lang="en-US" sz="2800" b="1" strike="noStrike" spc="-1" dirty="0" smtClean="0">
                <a:solidFill>
                  <a:srgbClr val="1B75BC"/>
                </a:solidFill>
                <a:uFill>
                  <a:solidFill>
                    <a:srgbClr val="FFFFFF"/>
                  </a:solidFill>
                </a:uFill>
                <a:latin typeface="Calibri"/>
              </a:rPr>
              <a:t> </a:t>
            </a:r>
          </a:p>
          <a:p>
            <a:pPr marL="449263" indent="-449263">
              <a:spcBef>
                <a:spcPts val="1001"/>
              </a:spcBef>
              <a:buFont typeface="Arial" pitchFamily="34" charset="0"/>
              <a:buChar char="•"/>
            </a:pPr>
            <a:r>
              <a:rPr lang="en-US" sz="2800" b="1" spc="-1" dirty="0" smtClean="0">
                <a:solidFill>
                  <a:srgbClr val="1B75BC"/>
                </a:solidFill>
                <a:uFill>
                  <a:solidFill>
                    <a:srgbClr val="FFFFFF"/>
                  </a:solidFill>
                </a:uFill>
                <a:latin typeface="Calibri"/>
              </a:rPr>
              <a:t>The integration of Azores region in the Strategy development.</a:t>
            </a:r>
            <a:endParaRPr lang="en-US" sz="4400" b="1" spc="-1" dirty="0" smtClean="0">
              <a:solidFill>
                <a:srgbClr val="1B75BC"/>
              </a:solidFill>
              <a:uFill>
                <a:solidFill>
                  <a:srgbClr val="FFFFFF"/>
                </a:solidFill>
              </a:uFill>
              <a:latin typeface="Calibri"/>
            </a:endParaRPr>
          </a:p>
          <a:p>
            <a:pPr>
              <a:spcBef>
                <a:spcPts val="1001"/>
              </a:spcBef>
            </a:pPr>
            <a:endParaRPr lang="en-US" sz="1200" b="1" spc="-1" dirty="0" smtClean="0">
              <a:solidFill>
                <a:srgbClr val="1B75BC"/>
              </a:solidFill>
              <a:uFill>
                <a:solidFill>
                  <a:srgbClr val="FFFFFF"/>
                </a:solidFill>
              </a:uFill>
              <a:latin typeface="Calibri"/>
            </a:endParaRPr>
          </a:p>
          <a:p>
            <a:pPr>
              <a:spcBef>
                <a:spcPts val="1001"/>
              </a:spcBef>
            </a:pPr>
            <a:r>
              <a:rPr lang="en-US" sz="2400" b="1" i="1" spc="-1" dirty="0" smtClean="0">
                <a:solidFill>
                  <a:srgbClr val="1B75BC"/>
                </a:solidFill>
                <a:uFill>
                  <a:solidFill>
                    <a:srgbClr val="FFFFFF"/>
                  </a:solidFill>
                </a:uFill>
                <a:latin typeface="Calibri"/>
              </a:rPr>
              <a:t>Workshop: </a:t>
            </a:r>
            <a:r>
              <a:rPr lang="en-US" sz="2400" b="1" i="1" spc="-1" dirty="0" err="1" smtClean="0">
                <a:solidFill>
                  <a:srgbClr val="1B75BC"/>
                </a:solidFill>
                <a:uFill>
                  <a:solidFill>
                    <a:srgbClr val="FFFFFF"/>
                  </a:solidFill>
                </a:uFill>
                <a:latin typeface="Calibri"/>
              </a:rPr>
              <a:t>Realising</a:t>
            </a:r>
            <a:r>
              <a:rPr lang="en-US" sz="2400" b="1" i="1" spc="-1" dirty="0" smtClean="0">
                <a:solidFill>
                  <a:srgbClr val="1B75BC"/>
                </a:solidFill>
                <a:uFill>
                  <a:solidFill>
                    <a:srgbClr val="FFFFFF"/>
                  </a:solidFill>
                </a:uFill>
                <a:latin typeface="Calibri"/>
              </a:rPr>
              <a:t> </a:t>
            </a:r>
            <a:r>
              <a:rPr lang="en-US" sz="2400" b="1" i="1" spc="-1" dirty="0" smtClean="0">
                <a:solidFill>
                  <a:srgbClr val="1B75BC"/>
                </a:solidFill>
                <a:uFill>
                  <a:solidFill>
                    <a:srgbClr val="FFFFFF"/>
                  </a:solidFill>
                </a:uFill>
                <a:latin typeface="Calibri"/>
              </a:rPr>
              <a:t>the potential of Outermost Regions for sustainable blue </a:t>
            </a:r>
            <a:r>
              <a:rPr lang="en-US" sz="2400" b="1" i="1" spc="-1" dirty="0" smtClean="0">
                <a:solidFill>
                  <a:srgbClr val="1B75BC"/>
                </a:solidFill>
                <a:uFill>
                  <a:solidFill>
                    <a:srgbClr val="FFFFFF"/>
                  </a:solidFill>
                </a:uFill>
                <a:latin typeface="Calibri"/>
              </a:rPr>
              <a:t>growth. Outermost Regions Forum. Brussels, 26</a:t>
            </a:r>
            <a:r>
              <a:rPr lang="en-US" sz="2400" b="1" i="1" spc="-1" baseline="30000" dirty="0" smtClean="0">
                <a:solidFill>
                  <a:srgbClr val="1B75BC"/>
                </a:solidFill>
                <a:uFill>
                  <a:solidFill>
                    <a:srgbClr val="FFFFFF"/>
                  </a:solidFill>
                </a:uFill>
                <a:latin typeface="Calibri"/>
              </a:rPr>
              <a:t>th</a:t>
            </a:r>
            <a:r>
              <a:rPr lang="en-US" sz="2400" b="1" i="1" spc="-1" dirty="0" smtClean="0">
                <a:solidFill>
                  <a:srgbClr val="1B75BC"/>
                </a:solidFill>
                <a:uFill>
                  <a:solidFill>
                    <a:srgbClr val="FFFFFF"/>
                  </a:solidFill>
                </a:uFill>
                <a:latin typeface="Calibri"/>
              </a:rPr>
              <a:t> June 2018.</a:t>
            </a:r>
            <a:endParaRPr lang="en-US" sz="2400" b="1" i="1" spc="-1" dirty="0" smtClean="0">
              <a:solidFill>
                <a:srgbClr val="1B75BC"/>
              </a:solidFill>
              <a:uFill>
                <a:solidFill>
                  <a:srgbClr val="FFFFFF"/>
                </a:solidFill>
              </a:uFill>
              <a:latin typeface="Calibri"/>
            </a:endParaRPr>
          </a:p>
          <a:p>
            <a:pPr>
              <a:spcBef>
                <a:spcPts val="1001"/>
              </a:spcBef>
            </a:pPr>
            <a:endParaRPr lang="en-US" sz="2400" b="1" strike="noStrike" spc="-1" dirty="0" smtClean="0">
              <a:solidFill>
                <a:srgbClr val="1B75BC"/>
              </a:solidFill>
              <a:uFill>
                <a:solidFill>
                  <a:srgbClr val="FFFFFF"/>
                </a:solidFill>
              </a:uFill>
              <a:latin typeface="Calibri"/>
            </a:endParaRPr>
          </a:p>
          <a:p>
            <a:pPr>
              <a:spcBef>
                <a:spcPts val="1001"/>
              </a:spcBef>
            </a:pPr>
            <a:endParaRPr lang="es-ES" sz="2400" spc="-1" dirty="0">
              <a:solidFill>
                <a:srgbClr val="000000"/>
              </a:solidFill>
              <a:uFill>
                <a:solidFill>
                  <a:srgbClr val="FFFFFF"/>
                </a:solidFill>
              </a:uFill>
            </a:endParaRPr>
          </a:p>
          <a:p>
            <a:pPr>
              <a:lnSpc>
                <a:spcPct val="100000"/>
              </a:lnSpc>
              <a:spcBef>
                <a:spcPts val="1001"/>
              </a:spcBef>
            </a:pPr>
            <a:endParaRPr lang="es-ES" sz="2400" b="0" strike="noStrike" spc="-1" dirty="0">
              <a:solidFill>
                <a:srgbClr val="000000"/>
              </a:solidFill>
              <a:uFill>
                <a:solidFill>
                  <a:srgbClr val="FFFFFF"/>
                </a:solidFill>
              </a:uFill>
              <a:latin typeface="Arial"/>
            </a:endParaRPr>
          </a:p>
        </p:txBody>
      </p:sp>
      <p:sp>
        <p:nvSpPr>
          <p:cNvPr id="44" name="CustomShape 4"/>
          <p:cNvSpPr/>
          <p:nvPr/>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pic>
        <p:nvPicPr>
          <p:cNvPr id="46" name="Picture 13"/>
          <p:cNvPicPr/>
          <p:nvPr/>
        </p:nvPicPr>
        <p:blipFill>
          <a:blip r:embed="rId4" cstate="print"/>
          <a:stretch/>
        </p:blipFill>
        <p:spPr>
          <a:xfrm>
            <a:off x="581040" y="761620"/>
            <a:ext cx="4790160" cy="1395000"/>
          </a:xfrm>
          <a:prstGeom prst="rect">
            <a:avLst/>
          </a:prstGeom>
          <a:ln>
            <a:noFill/>
          </a:ln>
        </p:spPr>
      </p:pic>
      <p:sp>
        <p:nvSpPr>
          <p:cNvPr id="47" name="CustomShape 5"/>
          <p:cNvSpPr/>
          <p:nvPr/>
        </p:nvSpPr>
        <p:spPr>
          <a:xfrm>
            <a:off x="0" y="618228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49" name="Picture 20"/>
          <p:cNvPicPr/>
          <p:nvPr/>
        </p:nvPicPr>
        <p:blipFill>
          <a:blip r:embed="rId5"/>
          <a:stretch/>
        </p:blipFill>
        <p:spPr>
          <a:xfrm>
            <a:off x="469440" y="6305040"/>
            <a:ext cx="618120" cy="411840"/>
          </a:xfrm>
          <a:prstGeom prst="rect">
            <a:avLst/>
          </a:prstGeom>
          <a:ln>
            <a:noFill/>
          </a:ln>
        </p:spPr>
      </p:pic>
      <p:sp>
        <p:nvSpPr>
          <p:cNvPr id="50" name="CustomShape 6"/>
          <p:cNvSpPr/>
          <p:nvPr/>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b="0" strike="noStrike" spc="-1">
              <a:solidFill>
                <a:srgbClr val="000000"/>
              </a:solidFill>
              <a:uFill>
                <a:solidFill>
                  <a:srgbClr val="FFFFFF"/>
                </a:solidFill>
              </a:uFill>
              <a:latin typeface="Arial"/>
            </a:endParaRPr>
          </a:p>
          <a:p>
            <a:pPr algn="ctr">
              <a:lnSpc>
                <a:spcPct val="9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51" name="CustomShape 7"/>
          <p:cNvSpPr/>
          <p:nvPr/>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4"/>
          <p:cNvSpPr/>
          <p:nvPr/>
        </p:nvSpPr>
        <p:spPr>
          <a:xfrm>
            <a:off x="143806" y="246373"/>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400" b="1" spc="-1" dirty="0" smtClean="0">
                <a:solidFill>
                  <a:srgbClr val="1B75BC"/>
                </a:solidFill>
                <a:uFill>
                  <a:solidFill>
                    <a:srgbClr val="FFFFFF"/>
                  </a:solidFill>
                </a:uFill>
                <a:latin typeface="Calibri"/>
              </a:rPr>
              <a:t>MATES in </a:t>
            </a:r>
            <a:r>
              <a:rPr lang="es-ES" sz="4400" b="1" spc="-1" dirty="0" err="1" smtClean="0">
                <a:solidFill>
                  <a:srgbClr val="1B75BC"/>
                </a:solidFill>
                <a:uFill>
                  <a:solidFill>
                    <a:srgbClr val="FFFFFF"/>
                  </a:solidFill>
                </a:uFill>
                <a:latin typeface="Calibri"/>
              </a:rPr>
              <a:t>Açores</a:t>
            </a:r>
            <a:endParaRPr lang="es-ES" sz="4400" b="0" strike="noStrike" spc="-1" dirty="0">
              <a:solidFill>
                <a:srgbClr val="000000"/>
              </a:solidFill>
              <a:uFill>
                <a:solidFill>
                  <a:srgbClr val="FFFFFF"/>
                </a:solidFill>
              </a:uFill>
              <a:latin typeface="Arial"/>
            </a:endParaRPr>
          </a:p>
        </p:txBody>
      </p:sp>
      <p:sp>
        <p:nvSpPr>
          <p:cNvPr id="2" name="Rectángulo 1"/>
          <p:cNvSpPr/>
          <p:nvPr/>
        </p:nvSpPr>
        <p:spPr>
          <a:xfrm>
            <a:off x="835572" y="1907822"/>
            <a:ext cx="10263352" cy="3416320"/>
          </a:xfrm>
          <a:prstGeom prst="rect">
            <a:avLst/>
          </a:prstGeom>
        </p:spPr>
        <p:txBody>
          <a:bodyPr wrap="square">
            <a:spAutoFit/>
          </a:bodyPr>
          <a:lstStyle/>
          <a:p>
            <a:r>
              <a:rPr lang="en-US" b="1" dirty="0"/>
              <a:t>FRCT</a:t>
            </a:r>
            <a:r>
              <a:rPr lang="en-US" dirty="0"/>
              <a:t> will </a:t>
            </a:r>
            <a:r>
              <a:rPr lang="en-US" dirty="0" smtClean="0"/>
              <a:t>be involved in all the project actions but will play an special role in the </a:t>
            </a:r>
            <a:r>
              <a:rPr lang="en-US" dirty="0"/>
              <a:t>- </a:t>
            </a:r>
            <a:r>
              <a:rPr lang="en-US" b="1" dirty="0"/>
              <a:t>Long term action plan and </a:t>
            </a:r>
            <a:r>
              <a:rPr lang="en-US" b="1" dirty="0" smtClean="0"/>
              <a:t>sustainability </a:t>
            </a:r>
            <a:r>
              <a:rPr lang="en-US" dirty="0" smtClean="0"/>
              <a:t>Work Package. </a:t>
            </a:r>
          </a:p>
          <a:p>
            <a:endParaRPr lang="en-US" dirty="0" smtClean="0"/>
          </a:p>
          <a:p>
            <a:r>
              <a:rPr lang="en-US" dirty="0" smtClean="0"/>
              <a:t>A </a:t>
            </a:r>
            <a:r>
              <a:rPr lang="en-US" b="1" dirty="0" smtClean="0"/>
              <a:t>ESCOLA DO MAR de </a:t>
            </a:r>
            <a:r>
              <a:rPr lang="en-US" b="1" dirty="0" err="1" smtClean="0"/>
              <a:t>Açores</a:t>
            </a:r>
            <a:r>
              <a:rPr lang="en-US" b="1" dirty="0" smtClean="0"/>
              <a:t> (EMA)</a:t>
            </a:r>
            <a:r>
              <a:rPr lang="en-US" dirty="0" smtClean="0"/>
              <a:t> is expected to play a crucial role in channeling the long term effects of MATES in this region.</a:t>
            </a:r>
          </a:p>
          <a:p>
            <a:endParaRPr lang="en-US" dirty="0" smtClean="0"/>
          </a:p>
          <a:p>
            <a:r>
              <a:rPr lang="en-US" b="1" dirty="0" smtClean="0"/>
              <a:t>Ocean Literacy </a:t>
            </a:r>
            <a:r>
              <a:rPr lang="en-US" dirty="0"/>
              <a:t>is a transversal and multidirectional </a:t>
            </a:r>
            <a:r>
              <a:rPr lang="en-US" dirty="0" smtClean="0"/>
              <a:t>are of work in MATES, and is expected to be particularly considered into the long term action plan. It is regarded as an area for opening chances to connect maritime technologies and marine sustainability perspectives.  </a:t>
            </a:r>
          </a:p>
          <a:p>
            <a:endParaRPr lang="en-US" dirty="0"/>
          </a:p>
          <a:p>
            <a:r>
              <a:rPr lang="en-US" dirty="0"/>
              <a:t>The FRCT will also be responsible for implementing a pilot action related to the development of a summer school focused on the thematic </a:t>
            </a:r>
            <a:r>
              <a:rPr lang="en-US" b="1" dirty="0"/>
              <a:t>“Marine litter”.</a:t>
            </a:r>
          </a:p>
        </p:txBody>
      </p:sp>
    </p:spTree>
    <p:extLst>
      <p:ext uri="{BB962C8B-B14F-4D97-AF65-F5344CB8AC3E}">
        <p14:creationId xmlns:p14="http://schemas.microsoft.com/office/powerpoint/2010/main" xmlns="" val="271155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1"/>
          <p:cNvPicPr/>
          <p:nvPr/>
        </p:nvPicPr>
        <p:blipFill>
          <a:blip r:embed="rId2"/>
          <a:srcRect l="53306"/>
          <a:stretch/>
        </p:blipFill>
        <p:spPr>
          <a:xfrm>
            <a:off x="0" y="613440"/>
            <a:ext cx="2486880" cy="5326560"/>
          </a:xfrm>
          <a:prstGeom prst="rect">
            <a:avLst/>
          </a:prstGeom>
          <a:ln>
            <a:noFill/>
          </a:ln>
        </p:spPr>
      </p:pic>
      <p:sp>
        <p:nvSpPr>
          <p:cNvPr id="61" name="CustomShape 1"/>
          <p:cNvSpPr/>
          <p:nvPr/>
        </p:nvSpPr>
        <p:spPr>
          <a:xfrm>
            <a:off x="240" y="3853120"/>
            <a:ext cx="1219176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s-ES" sz="3200" b="1" strike="noStrike" spc="-1" dirty="0" err="1">
                <a:solidFill>
                  <a:srgbClr val="1B75BC"/>
                </a:solidFill>
                <a:uFill>
                  <a:solidFill>
                    <a:srgbClr val="FFFFFF"/>
                  </a:solidFill>
                </a:uFill>
                <a:latin typeface="Calibri"/>
              </a:rPr>
              <a:t>Contact</a:t>
            </a:r>
            <a:r>
              <a:rPr lang="es-ES" sz="3200" b="1" strike="noStrike" spc="-1" dirty="0">
                <a:solidFill>
                  <a:srgbClr val="1B75BC"/>
                </a:solidFill>
                <a:uFill>
                  <a:solidFill>
                    <a:srgbClr val="FFFFFF"/>
                  </a:solidFill>
                </a:uFill>
                <a:latin typeface="Calibri"/>
              </a:rPr>
              <a:t> </a:t>
            </a:r>
            <a:r>
              <a:rPr lang="es-ES" sz="3200" b="1" strike="noStrike" spc="-1" dirty="0" err="1">
                <a:solidFill>
                  <a:srgbClr val="1B75BC"/>
                </a:solidFill>
                <a:uFill>
                  <a:solidFill>
                    <a:srgbClr val="FFFFFF"/>
                  </a:solidFill>
                </a:uFill>
                <a:latin typeface="Calibri"/>
              </a:rPr>
              <a:t>Details</a:t>
            </a:r>
            <a:r>
              <a:rPr lang="es-ES" sz="3200" b="1" strike="noStrike" spc="-1" dirty="0">
                <a:solidFill>
                  <a:srgbClr val="1B75BC"/>
                </a:solidFill>
                <a:uFill>
                  <a:solidFill>
                    <a:srgbClr val="FFFFFF"/>
                  </a:solidFill>
                </a:uFill>
                <a:latin typeface="Calibri"/>
              </a:rPr>
              <a:t>:</a:t>
            </a:r>
            <a:endParaRPr lang="es-ES" sz="3200" b="0" strike="noStrike" spc="-1" dirty="0">
              <a:solidFill>
                <a:srgbClr val="000000"/>
              </a:solidFill>
              <a:uFill>
                <a:solidFill>
                  <a:srgbClr val="FFFFFF"/>
                </a:solidFill>
              </a:uFill>
              <a:latin typeface="Arial"/>
            </a:endParaRPr>
          </a:p>
        </p:txBody>
      </p:sp>
      <p:sp>
        <p:nvSpPr>
          <p:cNvPr id="63" name="CustomShape 3"/>
          <p:cNvSpPr/>
          <p:nvPr/>
        </p:nvSpPr>
        <p:spPr>
          <a:xfrm>
            <a:off x="0" y="2688120"/>
            <a:ext cx="12191760" cy="97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Bef>
                <a:spcPts val="1001"/>
              </a:spcBef>
            </a:pPr>
            <a:r>
              <a:rPr lang="es-ES" sz="7200" b="1" strike="noStrike" spc="-1" dirty="0" err="1">
                <a:solidFill>
                  <a:srgbClr val="1B75BC"/>
                </a:solidFill>
                <a:uFill>
                  <a:solidFill>
                    <a:srgbClr val="FFFFFF"/>
                  </a:solidFill>
                </a:uFill>
                <a:latin typeface="Calibri"/>
              </a:rPr>
              <a:t>Thank</a:t>
            </a:r>
            <a:r>
              <a:rPr lang="es-ES" sz="7200" b="1" strike="noStrike" spc="-1" dirty="0">
                <a:solidFill>
                  <a:srgbClr val="1B75BC"/>
                </a:solidFill>
                <a:uFill>
                  <a:solidFill>
                    <a:srgbClr val="FFFFFF"/>
                  </a:solidFill>
                </a:uFill>
                <a:latin typeface="Calibri"/>
              </a:rPr>
              <a:t> </a:t>
            </a:r>
            <a:r>
              <a:rPr lang="es-ES" sz="7200" b="1" strike="noStrike" spc="-1" dirty="0" err="1">
                <a:solidFill>
                  <a:srgbClr val="1B75BC"/>
                </a:solidFill>
                <a:uFill>
                  <a:solidFill>
                    <a:srgbClr val="FFFFFF"/>
                  </a:solidFill>
                </a:uFill>
                <a:latin typeface="Calibri"/>
              </a:rPr>
              <a:t>You</a:t>
            </a:r>
            <a:endParaRPr lang="es-ES" sz="7200" b="0" strike="noStrike" spc="-1" dirty="0">
              <a:solidFill>
                <a:srgbClr val="000000"/>
              </a:solidFill>
              <a:uFill>
                <a:solidFill>
                  <a:srgbClr val="FFFFFF"/>
                </a:solidFill>
              </a:uFill>
              <a:latin typeface="Arial"/>
            </a:endParaRPr>
          </a:p>
        </p:txBody>
      </p:sp>
      <p:sp>
        <p:nvSpPr>
          <p:cNvPr id="64" name="CustomShape 4"/>
          <p:cNvSpPr/>
          <p:nvPr/>
        </p:nvSpPr>
        <p:spPr>
          <a:xfrm>
            <a:off x="5574240" y="5291640"/>
            <a:ext cx="806436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3200" b="1"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65" name="CustomShape 5"/>
          <p:cNvSpPr/>
          <p:nvPr/>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0" y="619236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67" name="Picture 16"/>
          <p:cNvPicPr/>
          <p:nvPr/>
        </p:nvPicPr>
        <p:blipFill>
          <a:blip r:embed="rId3"/>
          <a:stretch/>
        </p:blipFill>
        <p:spPr>
          <a:xfrm>
            <a:off x="469440" y="6305040"/>
            <a:ext cx="618120" cy="411840"/>
          </a:xfrm>
          <a:prstGeom prst="rect">
            <a:avLst/>
          </a:prstGeom>
          <a:ln>
            <a:noFill/>
          </a:ln>
        </p:spPr>
      </p:pic>
      <p:sp>
        <p:nvSpPr>
          <p:cNvPr id="68" name="CustomShape 7"/>
          <p:cNvSpPr/>
          <p:nvPr/>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b="0" strike="noStrike" spc="-1">
              <a:solidFill>
                <a:srgbClr val="000000"/>
              </a:solidFill>
              <a:uFill>
                <a:solidFill>
                  <a:srgbClr val="FFFFFF"/>
                </a:solidFill>
              </a:uFill>
              <a:latin typeface="Arial"/>
            </a:endParaRPr>
          </a:p>
          <a:p>
            <a:pPr algn="ctr">
              <a:lnSpc>
                <a:spcPct val="9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69" name="CustomShape 8"/>
          <p:cNvSpPr/>
          <p:nvPr/>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pic>
        <p:nvPicPr>
          <p:cNvPr id="70" name="Picture 20"/>
          <p:cNvPicPr/>
          <p:nvPr/>
        </p:nvPicPr>
        <p:blipFill>
          <a:blip r:embed="rId4" cstate="print"/>
          <a:stretch/>
        </p:blipFill>
        <p:spPr>
          <a:xfrm>
            <a:off x="3603960" y="1018440"/>
            <a:ext cx="4790160" cy="1395000"/>
          </a:xfrm>
          <a:prstGeom prst="rect">
            <a:avLst/>
          </a:prstGeom>
          <a:ln>
            <a:noFill/>
          </a:ln>
        </p:spPr>
      </p:pic>
      <p:sp>
        <p:nvSpPr>
          <p:cNvPr id="71" name="CustomShape 9"/>
          <p:cNvSpPr/>
          <p:nvPr/>
        </p:nvSpPr>
        <p:spPr>
          <a:xfrm>
            <a:off x="5979240" y="3244320"/>
            <a:ext cx="232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800" b="0" strike="noStrike" spc="-1">
                <a:solidFill>
                  <a:srgbClr val="000000"/>
                </a:solidFill>
                <a:uFill>
                  <a:solidFill>
                    <a:srgbClr val="FFFFFF"/>
                  </a:solidFill>
                </a:uFill>
                <a:latin typeface="Calibri"/>
              </a:rPr>
              <a:t> </a:t>
            </a:r>
            <a:endParaRPr lang="es-ES" sz="1800" b="0" strike="noStrike" spc="-1">
              <a:solidFill>
                <a:srgbClr val="000000"/>
              </a:solidFill>
              <a:uFill>
                <a:solidFill>
                  <a:srgbClr val="FFFFFF"/>
                </a:solidFill>
              </a:uFill>
              <a:latin typeface="Arial"/>
            </a:endParaRPr>
          </a:p>
        </p:txBody>
      </p:sp>
      <p:pic>
        <p:nvPicPr>
          <p:cNvPr id="72" name="Picture 6"/>
          <p:cNvPicPr/>
          <p:nvPr/>
        </p:nvPicPr>
        <p:blipFill>
          <a:blip r:embed="rId5" cstate="print"/>
          <a:srcRect l="9701" t="27606" r="82635"/>
          <a:stretch/>
        </p:blipFill>
        <p:spPr>
          <a:xfrm>
            <a:off x="1176120" y="5175000"/>
            <a:ext cx="703080" cy="856080"/>
          </a:xfrm>
          <a:prstGeom prst="rect">
            <a:avLst/>
          </a:prstGeom>
          <a:ln>
            <a:noFill/>
          </a:ln>
        </p:spPr>
      </p:pic>
      <p:pic>
        <p:nvPicPr>
          <p:cNvPr id="73" name="Picture 22"/>
          <p:cNvPicPr/>
          <p:nvPr/>
        </p:nvPicPr>
        <p:blipFill>
          <a:blip r:embed="rId2"/>
          <a:srcRect l="52373"/>
          <a:stretch/>
        </p:blipFill>
        <p:spPr>
          <a:xfrm>
            <a:off x="9655560" y="613440"/>
            <a:ext cx="2536560" cy="5326560"/>
          </a:xfrm>
          <a:prstGeom prst="rect">
            <a:avLst/>
          </a:prstGeom>
          <a:ln>
            <a:noFill/>
          </a:ln>
        </p:spPr>
      </p:pic>
      <p:sp>
        <p:nvSpPr>
          <p:cNvPr id="74" name="CustomShape 10"/>
          <p:cNvSpPr/>
          <p:nvPr/>
        </p:nvSpPr>
        <p:spPr>
          <a:xfrm>
            <a:off x="1631160" y="5334120"/>
            <a:ext cx="322128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400" b="1" strike="noStrike" spc="-1">
                <a:solidFill>
                  <a:srgbClr val="808080"/>
                </a:solidFill>
                <a:uFill>
                  <a:solidFill>
                    <a:srgbClr val="FFFFFF"/>
                  </a:solidFill>
                </a:uFill>
                <a:latin typeface="Calibri"/>
              </a:rPr>
              <a:t>www.projectmates.eu</a:t>
            </a:r>
            <a:endParaRPr lang="es-ES" sz="2400" b="0" strike="noStrike" spc="-1">
              <a:solidFill>
                <a:srgbClr val="000000"/>
              </a:solidFill>
              <a:uFill>
                <a:solidFill>
                  <a:srgbClr val="FFFFFF"/>
                </a:solidFill>
              </a:uFill>
              <a:latin typeface="Arial"/>
            </a:endParaRPr>
          </a:p>
        </p:txBody>
      </p:sp>
      <p:pic>
        <p:nvPicPr>
          <p:cNvPr id="75" name="Picture 25"/>
          <p:cNvPicPr/>
          <p:nvPr/>
        </p:nvPicPr>
        <p:blipFill>
          <a:blip r:embed="rId6" cstate="print"/>
          <a:srcRect l="77429" r="13494"/>
          <a:stretch/>
        </p:blipFill>
        <p:spPr>
          <a:xfrm>
            <a:off x="8336160" y="4858200"/>
            <a:ext cx="833040" cy="1182960"/>
          </a:xfrm>
          <a:prstGeom prst="rect">
            <a:avLst/>
          </a:prstGeom>
          <a:ln>
            <a:noFill/>
          </a:ln>
        </p:spPr>
      </p:pic>
      <p:pic>
        <p:nvPicPr>
          <p:cNvPr id="77" name="Picture 26"/>
          <p:cNvPicPr/>
          <p:nvPr/>
        </p:nvPicPr>
        <p:blipFill>
          <a:blip r:embed="rId7" cstate="print"/>
          <a:srcRect l="43537" r="49895"/>
          <a:stretch/>
        </p:blipFill>
        <p:spPr>
          <a:xfrm>
            <a:off x="4820400" y="4858200"/>
            <a:ext cx="602640" cy="1182960"/>
          </a:xfrm>
          <a:prstGeom prst="rect">
            <a:avLst/>
          </a:prstGeom>
          <a:ln>
            <a:noFill/>
          </a:ln>
        </p:spPr>
      </p:pic>
      <p:sp>
        <p:nvSpPr>
          <p:cNvPr id="76" name="CustomShape 11"/>
          <p:cNvSpPr/>
          <p:nvPr/>
        </p:nvSpPr>
        <p:spPr>
          <a:xfrm>
            <a:off x="9002520" y="5253840"/>
            <a:ext cx="242352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400" b="1" strike="noStrike" spc="-1">
                <a:solidFill>
                  <a:srgbClr val="808080"/>
                </a:solidFill>
                <a:uFill>
                  <a:solidFill>
                    <a:srgbClr val="FFFFFF"/>
                  </a:solidFill>
                </a:uFill>
                <a:latin typeface="Calibri"/>
              </a:rPr>
              <a:t>@ErasmusMATES</a:t>
            </a:r>
            <a:r>
              <a:rPr lang="es-ES" sz="3200" b="1"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78" name="CustomShape 12"/>
          <p:cNvSpPr/>
          <p:nvPr/>
        </p:nvSpPr>
        <p:spPr>
          <a:xfrm>
            <a:off x="5313960" y="5324400"/>
            <a:ext cx="376632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2400" b="1" strike="noStrike" spc="-1">
                <a:solidFill>
                  <a:srgbClr val="808080"/>
                </a:solidFill>
                <a:uFill>
                  <a:solidFill>
                    <a:srgbClr val="FFFFFF"/>
                  </a:solidFill>
                </a:uFill>
                <a:latin typeface="Calibri"/>
              </a:rPr>
              <a:t>info@projectmates.eu</a:t>
            </a:r>
            <a:endParaRPr lang="es-ES" sz="2400" b="0" strike="noStrike" spc="-1">
              <a:solidFill>
                <a:srgbClr val="000000"/>
              </a:solidFill>
              <a:uFill>
                <a:solidFill>
                  <a:srgbClr val="FFFFFF"/>
                </a:solidFill>
              </a:uFill>
              <a:latin typeface="Arial"/>
            </a:endParaRPr>
          </a:p>
        </p:txBody>
      </p:sp>
      <p:sp>
        <p:nvSpPr>
          <p:cNvPr id="62" name="CustomShape 2"/>
          <p:cNvSpPr/>
          <p:nvPr/>
        </p:nvSpPr>
        <p:spPr>
          <a:xfrm>
            <a:off x="1574800" y="4261680"/>
            <a:ext cx="10616960" cy="64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1001"/>
              </a:spcBef>
            </a:pPr>
            <a:r>
              <a:rPr lang="es-ES" sz="2400" b="1" strike="noStrike" spc="-1" dirty="0" smtClean="0">
                <a:solidFill>
                  <a:srgbClr val="808080"/>
                </a:solidFill>
                <a:uFill>
                  <a:solidFill>
                    <a:srgbClr val="FFFFFF"/>
                  </a:solidFill>
                </a:uFill>
                <a:latin typeface="Calibri"/>
              </a:rPr>
              <a:t>Lucía Fraga Lago, Rosa Fernández, CETMAR, mates@cetmar.org</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sp>
        <p:nvSpPr>
          <p:cNvPr id="53" name="CustomShape 2"/>
          <p:cNvSpPr/>
          <p:nvPr/>
        </p:nvSpPr>
        <p:spPr>
          <a:xfrm>
            <a:off x="0" y="619236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sp>
        <p:nvSpPr>
          <p:cNvPr id="58" name="CustomShape 5"/>
          <p:cNvSpPr/>
          <p:nvPr/>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900" b="1" strike="noStrike"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b="0" strike="noStrike" spc="-1">
              <a:solidFill>
                <a:srgbClr val="000000"/>
              </a:solidFill>
              <a:uFill>
                <a:solidFill>
                  <a:srgbClr val="FFFFFF"/>
                </a:solidFill>
              </a:uFill>
              <a:latin typeface="Arial"/>
            </a:endParaRPr>
          </a:p>
          <a:p>
            <a:pPr algn="ctr">
              <a:lnSpc>
                <a:spcPct val="9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sp>
        <p:nvSpPr>
          <p:cNvPr id="59" name="CustomShape 6"/>
          <p:cNvSpPr/>
          <p:nvPr/>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900" b="1" strike="noStrike" spc="-1">
                <a:solidFill>
                  <a:srgbClr val="FFFFFF"/>
                </a:solidFill>
                <a:uFill>
                  <a:solidFill>
                    <a:srgbClr val="FFFFFF"/>
                  </a:solidFill>
                </a:uFill>
                <a:latin typeface="Calibri"/>
              </a:rPr>
              <a:t>Co-funded by the </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Erasmus+ Programme</a:t>
            </a:r>
            <a:endParaRPr lang="es-ES" sz="900" b="0" strike="noStrike" spc="-1">
              <a:solidFill>
                <a:srgbClr val="000000"/>
              </a:solidFill>
              <a:uFill>
                <a:solidFill>
                  <a:srgbClr val="FFFFFF"/>
                </a:solidFill>
              </a:uFill>
              <a:latin typeface="Arial"/>
            </a:endParaRPr>
          </a:p>
          <a:p>
            <a:pPr>
              <a:lnSpc>
                <a:spcPct val="100000"/>
              </a:lnSpc>
            </a:pPr>
            <a:r>
              <a:rPr lang="es-ES" sz="900" b="1" strike="noStrike" spc="-1">
                <a:solidFill>
                  <a:srgbClr val="FFFFFF"/>
                </a:solidFill>
                <a:uFill>
                  <a:solidFill>
                    <a:srgbClr val="FFFFFF"/>
                  </a:solidFill>
                </a:uFill>
                <a:latin typeface="Calibri"/>
              </a:rPr>
              <a:t>of the European Union</a:t>
            </a:r>
            <a:endParaRPr lang="es-ES" sz="900" b="0" strike="noStrike" spc="-1">
              <a:solidFill>
                <a:srgbClr val="000000"/>
              </a:solidFill>
              <a:uFill>
                <a:solidFill>
                  <a:srgbClr val="FFFFFF"/>
                </a:solidFill>
              </a:uFill>
              <a:latin typeface="Arial"/>
            </a:endParaRPr>
          </a:p>
          <a:p>
            <a:pPr>
              <a:lnSpc>
                <a:spcPct val="100000"/>
              </a:lnSpc>
              <a:spcBef>
                <a:spcPts val="1001"/>
              </a:spcBef>
            </a:pPr>
            <a:r>
              <a:rPr lang="es-ES" sz="3200" b="0" strike="noStrike" spc="-1">
                <a:solidFill>
                  <a:srgbClr val="808080"/>
                </a:solidFill>
                <a:uFill>
                  <a:solidFill>
                    <a:srgbClr val="FFFFFF"/>
                  </a:solidFill>
                </a:uFill>
                <a:latin typeface="Calibri"/>
              </a:rPr>
              <a:t> </a:t>
            </a:r>
            <a:endParaRPr lang="es-ES" sz="3200" b="0" strike="noStrike" spc="-1">
              <a:solidFill>
                <a:srgbClr val="000000"/>
              </a:solidFill>
              <a:uFill>
                <a:solidFill>
                  <a:srgbClr val="FFFFFF"/>
                </a:solidFill>
              </a:uFill>
              <a:latin typeface="Arial"/>
            </a:endParaRPr>
          </a:p>
        </p:txBody>
      </p:sp>
      <p:grpSp>
        <p:nvGrpSpPr>
          <p:cNvPr id="3" name="Grupo 2"/>
          <p:cNvGrpSpPr/>
          <p:nvPr/>
        </p:nvGrpSpPr>
        <p:grpSpPr>
          <a:xfrm>
            <a:off x="0" y="457200"/>
            <a:ext cx="12133439" cy="6259680"/>
            <a:chOff x="0" y="457200"/>
            <a:chExt cx="12133439" cy="6259680"/>
          </a:xfrm>
        </p:grpSpPr>
        <p:pic>
          <p:nvPicPr>
            <p:cNvPr id="54" name="Picture 19"/>
            <p:cNvPicPr/>
            <p:nvPr/>
          </p:nvPicPr>
          <p:blipFill>
            <a:blip r:embed="rId3" cstate="print"/>
            <a:stretch/>
          </p:blipFill>
          <p:spPr>
            <a:xfrm>
              <a:off x="8801280" y="457200"/>
              <a:ext cx="3033720" cy="883440"/>
            </a:xfrm>
            <a:prstGeom prst="rect">
              <a:avLst/>
            </a:prstGeom>
            <a:ln>
              <a:noFill/>
            </a:ln>
          </p:spPr>
        </p:pic>
        <p:sp>
          <p:nvSpPr>
            <p:cNvPr id="56" name="CustomShape 4"/>
            <p:cNvSpPr/>
            <p:nvPr/>
          </p:nvSpPr>
          <p:spPr>
            <a:xfrm>
              <a:off x="167951" y="457825"/>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400" b="1" strike="noStrike" spc="-1" dirty="0" smtClean="0">
                  <a:solidFill>
                    <a:srgbClr val="1B75BC"/>
                  </a:solidFill>
                  <a:uFill>
                    <a:solidFill>
                      <a:srgbClr val="FFFFFF"/>
                    </a:solidFill>
                  </a:uFill>
                  <a:latin typeface="Calibri"/>
                </a:rPr>
                <a:t>NEW SKILLS AGENDA FOR EUROPE</a:t>
              </a:r>
              <a:endParaRPr lang="es-ES" sz="4400" b="0" strike="noStrike" spc="-1" dirty="0">
                <a:solidFill>
                  <a:srgbClr val="000000"/>
                </a:solidFill>
                <a:uFill>
                  <a:solidFill>
                    <a:srgbClr val="FFFFFF"/>
                  </a:solidFill>
                </a:uFill>
                <a:latin typeface="Arial"/>
              </a:endParaRPr>
            </a:p>
          </p:txBody>
        </p:sp>
        <p:pic>
          <p:nvPicPr>
            <p:cNvPr id="57" name="Picture 10"/>
            <p:cNvPicPr/>
            <p:nvPr/>
          </p:nvPicPr>
          <p:blipFill>
            <a:blip r:embed="rId4"/>
            <a:stretch/>
          </p:blipFill>
          <p:spPr>
            <a:xfrm>
              <a:off x="469440" y="6305040"/>
              <a:ext cx="618120" cy="411840"/>
            </a:xfrm>
            <a:prstGeom prst="rect">
              <a:avLst/>
            </a:prstGeom>
            <a:ln>
              <a:noFill/>
            </a:ln>
          </p:spPr>
        </p:pic>
        <p:pic>
          <p:nvPicPr>
            <p:cNvPr id="2" name="Imagen 1"/>
            <p:cNvPicPr>
              <a:picLocks noChangeAspect="1"/>
            </p:cNvPicPr>
            <p:nvPr/>
          </p:nvPicPr>
          <p:blipFill>
            <a:blip r:embed="rId5"/>
            <a:stretch>
              <a:fillRect/>
            </a:stretch>
          </p:blipFill>
          <p:spPr>
            <a:xfrm>
              <a:off x="1676354" y="1521847"/>
              <a:ext cx="8139961" cy="3330896"/>
            </a:xfrm>
            <a:prstGeom prst="rect">
              <a:avLst/>
            </a:prstGeom>
          </p:spPr>
        </p:pic>
        <p:sp>
          <p:nvSpPr>
            <p:cNvPr id="4" name="Rectángulo 3"/>
            <p:cNvSpPr/>
            <p:nvPr/>
          </p:nvSpPr>
          <p:spPr>
            <a:xfrm>
              <a:off x="0" y="5033950"/>
              <a:ext cx="12133439" cy="1015663"/>
            </a:xfrm>
            <a:prstGeom prst="rect">
              <a:avLst/>
            </a:prstGeom>
          </p:spPr>
          <p:txBody>
            <a:bodyPr wrap="square">
              <a:spAutoFit/>
            </a:bodyPr>
            <a:lstStyle/>
            <a:p>
              <a:pPr algn="ctr"/>
              <a:r>
                <a:rPr lang="en-US" sz="2000" b="1" spc="-1" dirty="0">
                  <a:solidFill>
                    <a:srgbClr val="1B75BC"/>
                  </a:solidFill>
                  <a:uFill>
                    <a:solidFill>
                      <a:srgbClr val="FFFFFF"/>
                    </a:solidFill>
                  </a:uFill>
                  <a:latin typeface="Calibri"/>
                </a:rPr>
                <a:t>Sector Skills Alliances </a:t>
              </a:r>
              <a:r>
                <a:rPr lang="en-US" sz="2000" spc="-1" dirty="0">
                  <a:solidFill>
                    <a:srgbClr val="1B75BC"/>
                  </a:solidFill>
                  <a:uFill>
                    <a:solidFill>
                      <a:srgbClr val="FFFFFF"/>
                    </a:solidFill>
                  </a:uFill>
                  <a:latin typeface="Calibri"/>
                </a:rPr>
                <a:t>between education and training providers and the world of work aimed at promoting employability, contributing to the creation of new sector-specific or cross-sectoral curricula, developing innovative methods of vocational teaching and training and putting the Union transparency and recognition tools into practice.</a:t>
              </a:r>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p:cNvSpPr/>
          <p:nvPr/>
        </p:nvSpPr>
        <p:spPr>
          <a:xfrm>
            <a:off x="162467" y="544952"/>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400" b="1" spc="-1" dirty="0" smtClean="0">
                <a:solidFill>
                  <a:srgbClr val="1B75BC"/>
                </a:solidFill>
                <a:uFill>
                  <a:solidFill>
                    <a:srgbClr val="FFFFFF"/>
                  </a:solidFill>
                </a:uFill>
                <a:latin typeface="Calibri"/>
              </a:rPr>
              <a:t>BASIC FACTS AND FIGURES</a:t>
            </a:r>
            <a:endParaRPr lang="es-ES" sz="4400" b="0" strike="noStrike" spc="-1" dirty="0">
              <a:solidFill>
                <a:srgbClr val="000000"/>
              </a:solidFill>
              <a:uFill>
                <a:solidFill>
                  <a:srgbClr val="FFFFFF"/>
                </a:solidFill>
              </a:uFill>
              <a:latin typeface="Arial"/>
            </a:endParaRPr>
          </a:p>
        </p:txBody>
      </p:sp>
      <p:sp>
        <p:nvSpPr>
          <p:cNvPr id="6" name="Rectángulo 5"/>
          <p:cNvSpPr/>
          <p:nvPr/>
        </p:nvSpPr>
        <p:spPr>
          <a:xfrm>
            <a:off x="2394857" y="1483512"/>
            <a:ext cx="7439608" cy="830997"/>
          </a:xfrm>
          <a:prstGeom prst="rect">
            <a:avLst/>
          </a:prstGeom>
        </p:spPr>
        <p:txBody>
          <a:bodyPr wrap="square">
            <a:spAutoFit/>
          </a:bodyPr>
          <a:lstStyle/>
          <a:p>
            <a:pPr algn="ctr"/>
            <a:r>
              <a:rPr lang="en-US" sz="2400" b="1" i="0" u="none" strike="noStrike" dirty="0" smtClean="0">
                <a:solidFill>
                  <a:schemeClr val="bg1"/>
                </a:solidFill>
                <a:latin typeface="Calibri" panose="020F0502020204030204" pitchFamily="34" charset="0"/>
                <a:cs typeface="Calibri" panose="020F0502020204030204" pitchFamily="34" charset="0"/>
              </a:rPr>
              <a:t>ENCOMPASS THE MARITIME TECHNOLOGIES WITH A STRATEGY FOR TACKLING SKILLS’ SHORTAGES</a:t>
            </a:r>
            <a:endParaRPr lang="en-US" sz="2000" b="0" i="0" u="none" strike="noStrike" dirty="0" smtClean="0">
              <a:solidFill>
                <a:schemeClr val="bg1"/>
              </a:solidFill>
              <a:latin typeface="Calibri" panose="020F0502020204030204" pitchFamily="34" charset="0"/>
              <a:cs typeface="Calibri" panose="020F0502020204030204" pitchFamily="34" charset="0"/>
            </a:endParaRPr>
          </a:p>
        </p:txBody>
      </p:sp>
      <p:sp>
        <p:nvSpPr>
          <p:cNvPr id="7" name="Rectángulo 6"/>
          <p:cNvSpPr/>
          <p:nvPr/>
        </p:nvSpPr>
        <p:spPr>
          <a:xfrm>
            <a:off x="1181876" y="1483512"/>
            <a:ext cx="9865567" cy="895739"/>
          </a:xfrm>
          <a:prstGeom prst="rect">
            <a:avLst/>
          </a:prstGeom>
          <a:solidFill>
            <a:srgbClr val="EE2E5F"/>
          </a:solidFill>
          <a:ln w="38100">
            <a:solidFill>
              <a:srgbClr val="1B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white"/>
                </a:solidFill>
                <a:latin typeface="Calibri" panose="020F0502020204030204" pitchFamily="34" charset="0"/>
                <a:cs typeface="Calibri" panose="020F0502020204030204" pitchFamily="34" charset="0"/>
              </a:rPr>
              <a:t>ENCOMPASS THE MARITIME TECHNOLOGIES WITH A STRATEGY FOR TACKLING SKILLS’ SHORTAGES</a:t>
            </a:r>
            <a:endParaRPr lang="en-US" sz="2000" dirty="0">
              <a:solidFill>
                <a:prstClr val="white"/>
              </a:solidFill>
              <a:latin typeface="Calibri" panose="020F0502020204030204" pitchFamily="34" charset="0"/>
              <a:cs typeface="Calibri" panose="020F0502020204030204" pitchFamily="34" charset="0"/>
            </a:endParaRPr>
          </a:p>
        </p:txBody>
      </p:sp>
      <p:sp>
        <p:nvSpPr>
          <p:cNvPr id="8" name="Rectángulo 7"/>
          <p:cNvSpPr/>
          <p:nvPr/>
        </p:nvSpPr>
        <p:spPr>
          <a:xfrm>
            <a:off x="1181877" y="2379251"/>
            <a:ext cx="9865567" cy="3611002"/>
          </a:xfrm>
          <a:prstGeom prst="rect">
            <a:avLst/>
          </a:prstGeom>
          <a:noFill/>
          <a:ln w="38100">
            <a:solidFill>
              <a:srgbClr val="1B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600" dirty="0">
                <a:solidFill>
                  <a:srgbClr val="1B75BC"/>
                </a:solidFill>
                <a:latin typeface="Calibri" panose="020F0502020204030204" pitchFamily="34" charset="0"/>
                <a:cs typeface="Calibri" panose="020F0502020204030204" pitchFamily="34" charset="0"/>
              </a:rPr>
              <a:t>4 YEARS OF ACTIVITY: 2018 – 2021</a:t>
            </a:r>
          </a:p>
          <a:p>
            <a:pPr>
              <a:lnSpc>
                <a:spcPct val="150000"/>
              </a:lnSpc>
            </a:pPr>
            <a:r>
              <a:rPr lang="es-ES" sz="2600" dirty="0">
                <a:solidFill>
                  <a:srgbClr val="1B75BC"/>
                </a:solidFill>
                <a:latin typeface="Calibri" panose="020F0502020204030204" pitchFamily="34" charset="0"/>
                <a:cs typeface="Calibri" panose="020F0502020204030204" pitchFamily="34" charset="0"/>
              </a:rPr>
              <a:t>17 PARTNERS, 8 EU COUNTRIES</a:t>
            </a:r>
          </a:p>
          <a:p>
            <a:pPr>
              <a:lnSpc>
                <a:spcPct val="150000"/>
              </a:lnSpc>
            </a:pPr>
            <a:r>
              <a:rPr lang="es-ES" sz="2600" dirty="0">
                <a:solidFill>
                  <a:srgbClr val="1B75BC"/>
                </a:solidFill>
                <a:latin typeface="Calibri" panose="020F0502020204030204" pitchFamily="34" charset="0"/>
                <a:cs typeface="Calibri" panose="020F0502020204030204" pitchFamily="34" charset="0"/>
              </a:rPr>
              <a:t>4,9 M€ BUDGET</a:t>
            </a:r>
          </a:p>
          <a:p>
            <a:pPr>
              <a:lnSpc>
                <a:spcPct val="150000"/>
              </a:lnSpc>
            </a:pPr>
            <a:r>
              <a:rPr lang="en-US" sz="2600" dirty="0">
                <a:solidFill>
                  <a:srgbClr val="1B75BC"/>
                </a:solidFill>
                <a:latin typeface="Calibri" panose="020F0502020204030204" pitchFamily="34" charset="0"/>
                <a:cs typeface="Calibri" panose="020F0502020204030204" pitchFamily="34" charset="0"/>
              </a:rPr>
              <a:t>80% CO-FINANCED BY ERASMUS + PROGRAM</a:t>
            </a:r>
          </a:p>
          <a:p>
            <a:pPr>
              <a:lnSpc>
                <a:spcPct val="150000"/>
              </a:lnSpc>
            </a:pPr>
            <a:r>
              <a:rPr lang="es-ES" sz="2600" dirty="0">
                <a:solidFill>
                  <a:srgbClr val="1B75BC"/>
                </a:solidFill>
                <a:latin typeface="Calibri" panose="020F0502020204030204" pitchFamily="34" charset="0"/>
                <a:cs typeface="Calibri" panose="020F0502020204030204" pitchFamily="34" charset="0"/>
              </a:rPr>
              <a:t>11 PILOT </a:t>
            </a:r>
            <a:r>
              <a:rPr lang="es-ES" sz="2600" dirty="0" smtClean="0">
                <a:solidFill>
                  <a:srgbClr val="1B75BC"/>
                </a:solidFill>
                <a:latin typeface="Calibri" panose="020F0502020204030204" pitchFamily="34" charset="0"/>
                <a:cs typeface="Calibri" panose="020F0502020204030204" pitchFamily="34" charset="0"/>
              </a:rPr>
              <a:t>ACTIONS</a:t>
            </a:r>
          </a:p>
          <a:p>
            <a:pPr>
              <a:lnSpc>
                <a:spcPct val="150000"/>
              </a:lnSpc>
            </a:pPr>
            <a:r>
              <a:rPr lang="en-US" sz="2600" dirty="0" smtClean="0">
                <a:solidFill>
                  <a:srgbClr val="1B75BC"/>
                </a:solidFill>
                <a:latin typeface="Calibri" panose="020F0502020204030204" pitchFamily="34" charset="0"/>
                <a:cs typeface="Calibri" panose="020F0502020204030204" pitchFamily="34" charset="0"/>
              </a:rPr>
              <a:t>1 </a:t>
            </a:r>
            <a:r>
              <a:rPr lang="en-US" sz="2600" dirty="0">
                <a:solidFill>
                  <a:srgbClr val="1B75BC"/>
                </a:solidFill>
                <a:latin typeface="Calibri" panose="020F0502020204030204" pitchFamily="34" charset="0"/>
                <a:cs typeface="Calibri" panose="020F0502020204030204" pitchFamily="34" charset="0"/>
              </a:rPr>
              <a:t>LONG TERM STRATEGY &amp; ACTION </a:t>
            </a:r>
            <a:r>
              <a:rPr lang="en-US" sz="2600" dirty="0" smtClean="0">
                <a:solidFill>
                  <a:srgbClr val="1B75BC"/>
                </a:solidFill>
                <a:latin typeface="Calibri" panose="020F0502020204030204" pitchFamily="34" charset="0"/>
                <a:cs typeface="Calibri" panose="020F0502020204030204" pitchFamily="34" charset="0"/>
              </a:rPr>
              <a:t>PLAN</a:t>
            </a:r>
            <a:endParaRPr lang="en-US" sz="2600" dirty="0">
              <a:solidFill>
                <a:srgbClr val="1B75B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74665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46427" y="2648317"/>
            <a:ext cx="2589589" cy="2589589"/>
          </a:xfrm>
          <a:prstGeom prst="rect">
            <a:avLst/>
          </a:prstGeom>
        </p:spPr>
      </p:pic>
      <p:pic>
        <p:nvPicPr>
          <p:cNvPr id="23" name="Picture 16"/>
          <p:cNvPicPr>
            <a:picLocks noChangeAspect="1"/>
          </p:cNvPicPr>
          <p:nvPr/>
        </p:nvPicPr>
        <p:blipFill>
          <a:blip r:embed="rId4"/>
          <a:stretch>
            <a:fillRect/>
          </a:stretch>
        </p:blipFill>
        <p:spPr>
          <a:xfrm>
            <a:off x="2898916" y="4354154"/>
            <a:ext cx="3114640" cy="1229220"/>
          </a:xfrm>
          <a:prstGeom prst="rect">
            <a:avLst/>
          </a:prstGeom>
        </p:spPr>
      </p:pic>
      <p:pic>
        <p:nvPicPr>
          <p:cNvPr id="24" name="Picture 18"/>
          <p:cNvPicPr>
            <a:picLocks noChangeAspect="1"/>
          </p:cNvPicPr>
          <p:nvPr/>
        </p:nvPicPr>
        <p:blipFill>
          <a:blip r:embed="rId5"/>
          <a:stretch>
            <a:fillRect/>
          </a:stretch>
        </p:blipFill>
        <p:spPr>
          <a:xfrm>
            <a:off x="2859175" y="2310823"/>
            <a:ext cx="3274800" cy="1140798"/>
          </a:xfrm>
          <a:prstGeom prst="rect">
            <a:avLst/>
          </a:prstGeom>
        </p:spPr>
      </p:pic>
      <p:cxnSp>
        <p:nvCxnSpPr>
          <p:cNvPr id="30" name="Conector angular 29"/>
          <p:cNvCxnSpPr>
            <a:stCxn id="24" idx="1"/>
            <a:endCxn id="35" idx="3"/>
          </p:cNvCxnSpPr>
          <p:nvPr/>
        </p:nvCxnSpPr>
        <p:spPr bwMode="auto">
          <a:xfrm rot="10800000">
            <a:off x="2179819" y="1966042"/>
            <a:ext cx="679357" cy="915181"/>
          </a:xfrm>
          <a:prstGeom prst="bentConnector3">
            <a:avLst>
              <a:gd name="adj1" fmla="val 50000"/>
            </a:avLst>
          </a:prstGeom>
          <a:noFill/>
          <a:ln w="25400" cap="flat" cmpd="sng" algn="ctr">
            <a:solidFill>
              <a:srgbClr val="4F81BD">
                <a:shade val="95000"/>
                <a:satMod val="105000"/>
              </a:srgbClr>
            </a:solidFill>
            <a:prstDash val="solid"/>
            <a:tailEnd type="triangle"/>
          </a:ln>
          <a:effectLst/>
        </p:spPr>
      </p:cxnSp>
      <p:sp>
        <p:nvSpPr>
          <p:cNvPr id="31" name="CuadroTexto 30"/>
          <p:cNvSpPr txBox="1"/>
          <p:nvPr/>
        </p:nvSpPr>
        <p:spPr bwMode="auto">
          <a:xfrm>
            <a:off x="7588638" y="2003686"/>
            <a:ext cx="1630363" cy="1600438"/>
          </a:xfrm>
          <a:prstGeom prst="rect">
            <a:avLst/>
          </a:prstGeom>
          <a:noFill/>
          <a:ln w="25400">
            <a:solidFill>
              <a:srgbClr val="4F81BD">
                <a:shade val="95000"/>
                <a:satMod val="105000"/>
              </a:srgbClr>
            </a:solidFill>
          </a:ln>
        </p:spPr>
        <p:txBody>
          <a:bodyPr>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lumMod val="50000"/>
                  </a:schemeClr>
                </a:solidFill>
                <a:effectLst/>
                <a:uLnTx/>
                <a:uFillTx/>
                <a:latin typeface="Calibri" panose="020F0502020204030204" pitchFamily="34" charset="0"/>
              </a:rPr>
              <a:t>Shipbuilding</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lumMod val="50000"/>
                  </a:schemeClr>
                </a:solidFill>
                <a:effectLst/>
                <a:uLnTx/>
                <a:uFillTx/>
                <a:latin typeface="Calibri" panose="020F0502020204030204" pitchFamily="34" charset="0"/>
              </a:rPr>
              <a:t>Offshore Renewable Energies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lumMod val="50000"/>
                  </a:schemeClr>
                </a:solidFill>
                <a:effectLst/>
                <a:uLnTx/>
                <a:uFillTx/>
                <a:latin typeface="Calibri" panose="020F0502020204030204" pitchFamily="34" charset="0"/>
              </a:rPr>
              <a:t>Related Manufacturers &amp; developers</a:t>
            </a:r>
          </a:p>
        </p:txBody>
      </p:sp>
      <p:sp>
        <p:nvSpPr>
          <p:cNvPr id="32" name="CuadroTexto 31"/>
          <p:cNvSpPr txBox="1"/>
          <p:nvPr/>
        </p:nvSpPr>
        <p:spPr bwMode="auto">
          <a:xfrm>
            <a:off x="188121" y="4079639"/>
            <a:ext cx="1504950" cy="1755775"/>
          </a:xfrm>
          <a:prstGeom prst="rect">
            <a:avLst/>
          </a:prstGeom>
          <a:noFill/>
          <a:ln w="25400">
            <a:solidFill>
              <a:srgbClr val="4F81BD">
                <a:shade val="95000"/>
                <a:satMod val="105000"/>
              </a:srgbClr>
            </a:solidFill>
          </a:ln>
        </p:spPr>
        <p:txBody>
          <a:bodyPr>
            <a:spAutoFit/>
          </a:bodyPr>
          <a:lstStyle>
            <a:defPPr>
              <a:defRPr lang="es-ES"/>
            </a:defPPr>
            <a:lvl1pPr marL="214313" indent="-214313">
              <a:buFont typeface="Arial" panose="020B0604020202020204" pitchFamily="34" charset="0"/>
              <a:buChar char="•"/>
              <a:defRPr sz="1200">
                <a:latin typeface="Microsoft Sans Serif" panose="020B0604020202020204" pitchFamily="34" charset="0"/>
                <a:cs typeface="Microsoft Sans Serif" panose="020B0604020202020204" pitchFamily="34" charset="0"/>
              </a:defRPr>
            </a:lvl1p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1F497D"/>
                </a:solidFill>
                <a:effectLst/>
                <a:uLnTx/>
                <a:uFillTx/>
                <a:latin typeface="Calibri" panose="020F0502020204030204" pitchFamily="34" charset="0"/>
              </a:rPr>
              <a:t>Engine</a:t>
            </a: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ering</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Consultancy</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R&amp;D </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Operations &amp; Maintenance</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Environmental Services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Logistics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chemeClr val="bg1">
                    <a:lumMod val="50000"/>
                  </a:schemeClr>
                </a:solidFill>
                <a:effectLst/>
                <a:uLnTx/>
                <a:uFillTx/>
                <a:latin typeface="Calibri" panose="020F0502020204030204" pitchFamily="34" charset="0"/>
              </a:rPr>
              <a:t>(,,,)</a:t>
            </a:r>
            <a:endPar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endParaRPr>
          </a:p>
        </p:txBody>
      </p:sp>
      <p:sp>
        <p:nvSpPr>
          <p:cNvPr id="33" name="CuadroTexto 32"/>
          <p:cNvSpPr txBox="1"/>
          <p:nvPr/>
        </p:nvSpPr>
        <p:spPr bwMode="auto">
          <a:xfrm>
            <a:off x="9499496" y="4019891"/>
            <a:ext cx="1935163" cy="2123658"/>
          </a:xfrm>
          <a:prstGeom prst="rect">
            <a:avLst/>
          </a:prstGeom>
          <a:solidFill>
            <a:schemeClr val="bg1">
              <a:alpha val="42000"/>
            </a:schemeClr>
          </a:solidFill>
          <a:ln w="25400">
            <a:solidFill>
              <a:srgbClr val="4F81BD">
                <a:shade val="95000"/>
                <a:satMod val="105000"/>
              </a:srgbClr>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pitchFamily="34" charset="0"/>
              <a:cs typeface="Microsoft Sans Serif" panose="020B0604020202020204" pitchFamily="34" charset="0"/>
            </a:endParaRP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Platforms and training mechanisms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Mobility</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Professional profiles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Design of trainings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Digital skills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Green skills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rPr>
              <a:t>Innovation </a:t>
            </a:r>
            <a:r>
              <a:rPr kumimoji="0" lang="en-GB" sz="1200" b="0" i="0" u="none" strike="noStrike" kern="0" cap="none" spc="0" normalizeH="0" baseline="0" noProof="0" dirty="0" smtClean="0">
                <a:ln>
                  <a:noFill/>
                </a:ln>
                <a:solidFill>
                  <a:schemeClr val="bg1">
                    <a:lumMod val="50000"/>
                  </a:schemeClr>
                </a:solidFill>
                <a:effectLst/>
                <a:uLnTx/>
                <a:uFillTx/>
                <a:latin typeface="Calibri" panose="020F0502020204030204" pitchFamily="34" charset="0"/>
                <a:cs typeface="Microsoft Sans Serif" panose="020B0604020202020204" pitchFamily="34" charset="0"/>
              </a:rPr>
              <a:t>skills</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noProof="0" dirty="0" smtClean="0">
                <a:solidFill>
                  <a:schemeClr val="bg1">
                    <a:lumMod val="50000"/>
                  </a:schemeClr>
                </a:solidFill>
                <a:latin typeface="Calibri" panose="020F0502020204030204" pitchFamily="34" charset="0"/>
                <a:cs typeface="Microsoft Sans Serif" panose="020B0604020202020204" pitchFamily="34" charset="0"/>
              </a:rPr>
              <a:t>Ocean Literacy</a:t>
            </a:r>
            <a:endPar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cs typeface="Microsoft Sans Serif" panose="020B0604020202020204" pitchFamily="34" charset="0"/>
            </a:endParaRP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Calibri" panose="020F0502020204030204" pitchFamily="34" charset="0"/>
              <a:cs typeface="Microsoft Sans Serif" panose="020B0604020202020204" pitchFamily="34" charset="0"/>
            </a:endParaRPr>
          </a:p>
        </p:txBody>
      </p:sp>
      <p:sp>
        <p:nvSpPr>
          <p:cNvPr id="34" name="CuadroTexto 33"/>
          <p:cNvSpPr txBox="1"/>
          <p:nvPr/>
        </p:nvSpPr>
        <p:spPr bwMode="auto">
          <a:xfrm>
            <a:off x="188121" y="3809764"/>
            <a:ext cx="1508125" cy="266700"/>
          </a:xfrm>
          <a:prstGeom prst="rect">
            <a:avLst/>
          </a:prstGeom>
          <a:solidFill>
            <a:srgbClr val="4F81BD"/>
          </a:solidFill>
          <a:ln w="25400">
            <a:solidFill>
              <a:srgbClr val="4F81BD">
                <a:shade val="95000"/>
                <a:satMod val="105000"/>
              </a:srgbClr>
            </a:solidFill>
          </a:ln>
        </p:spPr>
        <p:txBody>
          <a:bodyPr>
            <a:spAutoFit/>
          </a:bodyPr>
          <a:lstStyle>
            <a:defPPr>
              <a:defRPr lang="es-ES"/>
            </a:defPPr>
            <a:lvl1pPr algn="ctr">
              <a:defRPr sz="1100" b="1" spc="300">
                <a:solidFill>
                  <a:schemeClr val="bg1"/>
                </a:solidFill>
                <a:latin typeface="Microsoft Sans Serif" panose="020B0604020202020204" pitchFamily="34" charset="0"/>
                <a:cs typeface="Microsoft Sans Serif"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300" normalizeH="0" baseline="0" noProof="0" dirty="0" smtClean="0">
                <a:ln>
                  <a:noFill/>
                </a:ln>
                <a:solidFill>
                  <a:prstClr val="white"/>
                </a:solidFill>
                <a:effectLst/>
                <a:uLnTx/>
                <a:uFillTx/>
                <a:latin typeface="Microsoft Sans Serif" panose="020B0604020202020204" pitchFamily="34" charset="0"/>
                <a:cs typeface="Microsoft Sans Serif" panose="020B0604020202020204" pitchFamily="34" charset="0"/>
              </a:rPr>
              <a:t>SERVICES</a:t>
            </a:r>
            <a:endParaRPr kumimoji="0" lang="en-GB" sz="1100" b="1" i="0" u="none" strike="noStrike" kern="0" cap="none" spc="300" normalizeH="0" baseline="0" noProof="0" dirty="0">
              <a:ln>
                <a:noFill/>
              </a:ln>
              <a:solidFill>
                <a:prstClr val="white"/>
              </a:solidFill>
              <a:effectLst/>
              <a:uLnTx/>
              <a:uFillTx/>
              <a:latin typeface="Microsoft Sans Serif" panose="020B0604020202020204" pitchFamily="34" charset="0"/>
              <a:cs typeface="Microsoft Sans Serif" panose="020B0604020202020204" pitchFamily="34" charset="0"/>
            </a:endParaRPr>
          </a:p>
        </p:txBody>
      </p:sp>
      <p:sp>
        <p:nvSpPr>
          <p:cNvPr id="35" name="CuadroTexto 34"/>
          <p:cNvSpPr txBox="1"/>
          <p:nvPr/>
        </p:nvSpPr>
        <p:spPr bwMode="auto">
          <a:xfrm>
            <a:off x="444681" y="1750141"/>
            <a:ext cx="1735137" cy="431800"/>
          </a:xfrm>
          <a:prstGeom prst="rect">
            <a:avLst/>
          </a:prstGeom>
          <a:solidFill>
            <a:srgbClr val="4F81BD"/>
          </a:solidFill>
          <a:ln w="25400">
            <a:solidFill>
              <a:srgbClr val="4F81BD">
                <a:shade val="95000"/>
                <a:satMod val="105000"/>
              </a:srgbClr>
            </a:solidFill>
          </a:ln>
        </p:spPr>
        <p:txBody>
          <a:bodyPr>
            <a:spAutoFit/>
          </a:bodyPr>
          <a:lstStyle>
            <a:defPPr>
              <a:defRPr lang="es-ES"/>
            </a:defPPr>
            <a:lvl1pPr algn="ctr">
              <a:defRPr sz="1100" b="1" spc="300">
                <a:solidFill>
                  <a:schemeClr val="bg1"/>
                </a:solidFill>
                <a:latin typeface="Microsoft Sans Serif" panose="020B0604020202020204" pitchFamily="34" charset="0"/>
                <a:cs typeface="Microsoft Sans Serif"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300" normalizeH="0" baseline="0" noProof="0" dirty="0" smtClean="0">
                <a:ln>
                  <a:noFill/>
                </a:ln>
                <a:solidFill>
                  <a:prstClr val="white"/>
                </a:solidFill>
                <a:effectLst/>
                <a:uLnTx/>
                <a:uFillTx/>
                <a:latin typeface="Microsoft Sans Serif" panose="020B0604020202020204" pitchFamily="34" charset="0"/>
                <a:cs typeface="Microsoft Sans Serif" panose="020B0604020202020204" pitchFamily="34" charset="0"/>
              </a:rPr>
              <a:t>EDUCATION &amp; TRAINING</a:t>
            </a:r>
            <a:endParaRPr kumimoji="0" lang="en-GB" sz="1100" b="1" i="0" u="none" strike="noStrike" kern="0" cap="none" spc="300" normalizeH="0" baseline="0" noProof="0" dirty="0">
              <a:ln>
                <a:noFill/>
              </a:ln>
              <a:solidFill>
                <a:prstClr val="white"/>
              </a:solidFill>
              <a:effectLst/>
              <a:uLnTx/>
              <a:uFillTx/>
              <a:latin typeface="Microsoft Sans Serif" panose="020B0604020202020204" pitchFamily="34" charset="0"/>
              <a:cs typeface="Microsoft Sans Serif" panose="020B0604020202020204" pitchFamily="34" charset="0"/>
            </a:endParaRPr>
          </a:p>
        </p:txBody>
      </p:sp>
      <p:sp>
        <p:nvSpPr>
          <p:cNvPr id="36" name="CuadroTexto 35"/>
          <p:cNvSpPr txBox="1"/>
          <p:nvPr/>
        </p:nvSpPr>
        <p:spPr bwMode="auto">
          <a:xfrm>
            <a:off x="7588625" y="1750141"/>
            <a:ext cx="1630363" cy="261938"/>
          </a:xfrm>
          <a:prstGeom prst="rect">
            <a:avLst/>
          </a:prstGeom>
          <a:solidFill>
            <a:srgbClr val="4F81BD"/>
          </a:solidFill>
          <a:ln w="25400">
            <a:solidFill>
              <a:srgbClr val="4F81BD">
                <a:shade val="95000"/>
                <a:satMod val="105000"/>
              </a:srgbClr>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300" normalizeH="0" baseline="0" noProof="0" dirty="0">
                <a:ln>
                  <a:noFill/>
                </a:ln>
                <a:solidFill>
                  <a:prstClr val="white"/>
                </a:solidFill>
                <a:effectLst/>
                <a:uLnTx/>
                <a:uFillTx/>
                <a:latin typeface="Microsoft Sans Serif" panose="020B0604020202020204" pitchFamily="34" charset="0"/>
                <a:cs typeface="Microsoft Sans Serif" panose="020B0604020202020204" pitchFamily="34" charset="0"/>
              </a:rPr>
              <a:t>INDUSTRY</a:t>
            </a:r>
          </a:p>
        </p:txBody>
      </p:sp>
      <p:sp>
        <p:nvSpPr>
          <p:cNvPr id="37" name="CuadroTexto 36"/>
          <p:cNvSpPr txBox="1"/>
          <p:nvPr/>
        </p:nvSpPr>
        <p:spPr bwMode="auto">
          <a:xfrm>
            <a:off x="9496321" y="3457680"/>
            <a:ext cx="1938338" cy="600075"/>
          </a:xfrm>
          <a:prstGeom prst="rect">
            <a:avLst/>
          </a:prstGeom>
          <a:solidFill>
            <a:srgbClr val="4F81BD"/>
          </a:solidFill>
          <a:ln w="25400">
            <a:solidFill>
              <a:srgbClr val="4F81BD">
                <a:shade val="95000"/>
                <a:satMod val="105000"/>
              </a:srgbClr>
            </a:solidFill>
          </a:ln>
        </p:spPr>
        <p:txBody>
          <a:bodyPr>
            <a:spAutoFit/>
          </a:bodyPr>
          <a:lstStyle>
            <a:defPPr>
              <a:defRPr lang="es-ES"/>
            </a:defPPr>
            <a:lvl1pPr algn="ctr">
              <a:defRPr sz="1100" b="1" spc="300">
                <a:solidFill>
                  <a:schemeClr val="bg1"/>
                </a:solidFill>
                <a:latin typeface="Microsoft Sans Serif" panose="020B0604020202020204" pitchFamily="34" charset="0"/>
                <a:cs typeface="Microsoft Sans Serif"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300" normalizeH="0" baseline="0" noProof="0" dirty="0">
                <a:ln>
                  <a:noFill/>
                </a:ln>
                <a:effectLst/>
                <a:uLnTx/>
                <a:uFillTx/>
                <a:latin typeface="Microsoft Sans Serif" panose="020B0604020202020204" pitchFamily="34" charset="0"/>
                <a:cs typeface="Microsoft Sans Serif" panose="020B0604020202020204" pitchFamily="34" charset="0"/>
              </a:rPr>
              <a:t>Skills’ Gaps-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300" normalizeH="0" baseline="0" noProof="0" dirty="0">
                <a:ln>
                  <a:noFill/>
                </a:ln>
                <a:effectLst/>
                <a:uLnTx/>
                <a:uFillTx/>
                <a:latin typeface="Microsoft Sans Serif" panose="020B0604020202020204" pitchFamily="34" charset="0"/>
                <a:cs typeface="Microsoft Sans Serif" panose="020B0604020202020204" pitchFamily="34" charset="0"/>
              </a:rPr>
              <a:t>STRATEGY &amp; ACTION PLAN</a:t>
            </a:r>
          </a:p>
        </p:txBody>
      </p:sp>
      <p:cxnSp>
        <p:nvCxnSpPr>
          <p:cNvPr id="38" name="Conector angular 37"/>
          <p:cNvCxnSpPr/>
          <p:nvPr/>
        </p:nvCxnSpPr>
        <p:spPr bwMode="auto">
          <a:xfrm flipV="1">
            <a:off x="5002076" y="3150274"/>
            <a:ext cx="2541339" cy="454396"/>
          </a:xfrm>
          <a:prstGeom prst="bentConnector3">
            <a:avLst>
              <a:gd name="adj1" fmla="val 62624"/>
            </a:avLst>
          </a:prstGeom>
          <a:noFill/>
          <a:ln w="25400" cap="flat" cmpd="sng" algn="ctr">
            <a:solidFill>
              <a:srgbClr val="4F81BD">
                <a:shade val="95000"/>
                <a:satMod val="105000"/>
              </a:srgbClr>
            </a:solidFill>
            <a:prstDash val="solid"/>
            <a:tailEnd type="triangle"/>
          </a:ln>
          <a:effectLst/>
        </p:spPr>
      </p:cxnSp>
      <p:cxnSp>
        <p:nvCxnSpPr>
          <p:cNvPr id="39" name="Conector angular 38"/>
          <p:cNvCxnSpPr>
            <a:endCxn id="32" idx="3"/>
          </p:cNvCxnSpPr>
          <p:nvPr/>
        </p:nvCxnSpPr>
        <p:spPr bwMode="auto">
          <a:xfrm rot="10800000" flipV="1">
            <a:off x="1693072" y="3881463"/>
            <a:ext cx="1318353" cy="1076064"/>
          </a:xfrm>
          <a:prstGeom prst="bentConnector3">
            <a:avLst>
              <a:gd name="adj1" fmla="val 50000"/>
            </a:avLst>
          </a:prstGeom>
          <a:noFill/>
          <a:ln w="25400" cap="flat" cmpd="sng" algn="ctr">
            <a:solidFill>
              <a:srgbClr val="4F81BD">
                <a:shade val="95000"/>
                <a:satMod val="105000"/>
              </a:srgbClr>
            </a:solidFill>
            <a:prstDash val="solid"/>
            <a:tailEnd type="triangle"/>
          </a:ln>
          <a:effectLst/>
        </p:spPr>
      </p:cxnSp>
      <p:cxnSp>
        <p:nvCxnSpPr>
          <p:cNvPr id="42" name="Conector angular 41"/>
          <p:cNvCxnSpPr/>
          <p:nvPr/>
        </p:nvCxnSpPr>
        <p:spPr>
          <a:xfrm>
            <a:off x="6013556" y="4802434"/>
            <a:ext cx="3322949" cy="494928"/>
          </a:xfrm>
          <a:prstGeom prst="bentConnector3">
            <a:avLst>
              <a:gd name="adj1" fmla="val 50000"/>
            </a:avLst>
          </a:prstGeom>
          <a:noFill/>
          <a:ln w="25400" cap="flat" cmpd="sng" algn="ctr">
            <a:solidFill>
              <a:srgbClr val="4F81BD">
                <a:shade val="95000"/>
                <a:satMod val="105000"/>
              </a:srgbClr>
            </a:solidFill>
            <a:prstDash val="solid"/>
            <a:tailEnd type="triangle"/>
          </a:ln>
          <a:effectLst/>
        </p:spPr>
      </p:cxnSp>
      <p:sp>
        <p:nvSpPr>
          <p:cNvPr id="43" name="20 Rectángulo redondeado"/>
          <p:cNvSpPr/>
          <p:nvPr/>
        </p:nvSpPr>
        <p:spPr>
          <a:xfrm>
            <a:off x="2294021" y="768278"/>
            <a:ext cx="5249394" cy="595193"/>
          </a:xfrm>
          <a:prstGeom prst="roundRect">
            <a:avLst/>
          </a:prstGeom>
          <a:ln>
            <a:solidFill>
              <a:srgbClr val="EE2E5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b="1" dirty="0" smtClean="0">
                <a:solidFill>
                  <a:srgbClr val="EE2E5F"/>
                </a:solidFill>
              </a:rPr>
              <a:t>THE VALUE CHAIN APPROACH IN MATES</a:t>
            </a:r>
            <a:endParaRPr lang="es-ES" b="1" dirty="0">
              <a:solidFill>
                <a:srgbClr val="EE2E5F"/>
              </a:solidFill>
            </a:endParaRPr>
          </a:p>
        </p:txBody>
      </p:sp>
      <p:sp>
        <p:nvSpPr>
          <p:cNvPr id="44" name="CuadroTexto 43"/>
          <p:cNvSpPr txBox="1"/>
          <p:nvPr/>
        </p:nvSpPr>
        <p:spPr bwMode="auto">
          <a:xfrm>
            <a:off x="441506" y="2177178"/>
            <a:ext cx="1735137" cy="1015663"/>
          </a:xfrm>
          <a:prstGeom prst="rect">
            <a:avLst/>
          </a:prstGeom>
          <a:noFill/>
          <a:ln w="25400">
            <a:solidFill>
              <a:srgbClr val="4F81BD">
                <a:shade val="95000"/>
                <a:satMod val="105000"/>
              </a:srgbClr>
            </a:solidFill>
          </a:ln>
        </p:spPr>
        <p:txBody>
          <a:bodyPr>
            <a:spAutoFit/>
          </a:bodyPr>
          <a:lstStyle>
            <a:defPPr>
              <a:defRPr lang="es-ES"/>
            </a:defPPr>
            <a:lvl1pPr marL="214313" indent="-214313">
              <a:buFont typeface="Arial" panose="020B0604020202020204" pitchFamily="34" charset="0"/>
              <a:buChar char="•"/>
              <a:defRPr sz="1200">
                <a:latin typeface="Microsoft Sans Serif" panose="020B0604020202020204" pitchFamily="34" charset="0"/>
                <a:cs typeface="Microsoft Sans Serif" panose="020B0604020202020204" pitchFamily="34" charset="0"/>
              </a:defRPr>
            </a:lvl1pPr>
          </a:lstStyle>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Life Long Learning</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Professional Training</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Vocational Training</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Higher Education</a:t>
            </a:r>
          </a:p>
          <a:p>
            <a:pPr marL="214313" marR="0" lvl="0" indent="-214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lumMod val="50000"/>
                  </a:schemeClr>
                </a:solidFill>
                <a:effectLst/>
                <a:uLnTx/>
                <a:uFillTx/>
                <a:latin typeface="Calibri" panose="020F0502020204030204" pitchFamily="34" charset="0"/>
              </a:rPr>
              <a:t>Secondary Education</a:t>
            </a:r>
          </a:p>
        </p:txBody>
      </p:sp>
      <p:cxnSp>
        <p:nvCxnSpPr>
          <p:cNvPr id="11" name="Conector angular 10"/>
          <p:cNvCxnSpPr/>
          <p:nvPr/>
        </p:nvCxnSpPr>
        <p:spPr>
          <a:xfrm>
            <a:off x="3243072" y="6056065"/>
            <a:ext cx="914400" cy="9144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41914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25373" y="3179566"/>
            <a:ext cx="1543049" cy="701332"/>
          </a:xfrm>
          <a:prstGeom prst="roundRect">
            <a:avLst/>
          </a:prstGeom>
          <a:solidFill>
            <a:srgbClr val="FF0000"/>
          </a:solidFill>
          <a:ln>
            <a:solidFill>
              <a:srgbClr val="EE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10" descr="Resultado de imagen de strathclyde 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54170" y="218938"/>
            <a:ext cx="1198563" cy="119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Imagen 38"/>
          <p:cNvPicPr>
            <a:picLocks noChangeAspect="1"/>
          </p:cNvPicPr>
          <p:nvPr/>
        </p:nvPicPr>
        <p:blipFill rotWithShape="1">
          <a:blip r:embed="rId4"/>
          <a:srcRect l="25822" t="20089" r="21271" b="31199"/>
          <a:stretch/>
        </p:blipFill>
        <p:spPr>
          <a:xfrm>
            <a:off x="2143983" y="1208628"/>
            <a:ext cx="4535424" cy="3340608"/>
          </a:xfrm>
          <a:prstGeom prst="rect">
            <a:avLst/>
          </a:prstGeom>
          <a:ln w="28575">
            <a:solidFill>
              <a:schemeClr val="tx1"/>
            </a:solidFill>
          </a:ln>
        </p:spPr>
      </p:pic>
      <p:pic>
        <p:nvPicPr>
          <p:cNvPr id="31" name="Picture 6" descr="Resultado de imagen de aquatera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73288" y="684213"/>
            <a:ext cx="2405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Resultado de imagen de asime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6280" y="4882232"/>
            <a:ext cx="989033" cy="699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Resultado de imagen de forum oceano"/>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87310" y="2294874"/>
            <a:ext cx="830263"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6" descr="Resultado de imagen de frct"/>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6035" y="3290236"/>
            <a:ext cx="1143000" cy="473075"/>
          </a:xfrm>
          <a:prstGeom prst="rect">
            <a:avLst/>
          </a:prstGeom>
          <a:solidFill>
            <a:srgbClr val="FF0000"/>
          </a:solidFill>
          <a:ln>
            <a:noFill/>
          </a:ln>
          <a:extLst/>
        </p:spPr>
      </p:pic>
      <p:pic>
        <p:nvPicPr>
          <p:cNvPr id="9" name="Imagen 6"/>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6588" y="4283290"/>
            <a:ext cx="1943021"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http://www.ctingenieros.es/app/webroot/img/logos/espana.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r="66714"/>
          <a:stretch>
            <a:fillRect/>
          </a:stretch>
        </p:blipFill>
        <p:spPr bwMode="auto">
          <a:xfrm>
            <a:off x="2077252" y="5559005"/>
            <a:ext cx="1435611" cy="498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Resultado de imagen de udc logo"/>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9675" y="5429465"/>
            <a:ext cx="2401888"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descr="Resultado de imagen de xunta de galicia"/>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654663" y="4951627"/>
            <a:ext cx="1650602"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ángulo redondeado 12"/>
          <p:cNvSpPr/>
          <p:nvPr/>
        </p:nvSpPr>
        <p:spPr>
          <a:xfrm>
            <a:off x="67163" y="4192803"/>
            <a:ext cx="3529012" cy="2000250"/>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6" descr="Resultado de imagen de certh"/>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8459647" y="4365695"/>
            <a:ext cx="206533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8" descr="Resultado de imagen de indigo med log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590180" y="5233529"/>
            <a:ext cx="1680399" cy="74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ángulo redondeado 18"/>
          <p:cNvSpPr/>
          <p:nvPr/>
        </p:nvSpPr>
        <p:spPr>
          <a:xfrm>
            <a:off x="8281847" y="4187895"/>
            <a:ext cx="2417762" cy="1968500"/>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pic>
        <p:nvPicPr>
          <p:cNvPr id="21" name="Imagen 29"/>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5038409" y="5508505"/>
            <a:ext cx="2418689" cy="487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ángulo redondeado 22"/>
          <p:cNvSpPr/>
          <p:nvPr/>
        </p:nvSpPr>
        <p:spPr>
          <a:xfrm>
            <a:off x="4994558" y="5248438"/>
            <a:ext cx="2629247" cy="937491"/>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Rectángulo redondeado 23"/>
          <p:cNvSpPr/>
          <p:nvPr/>
        </p:nvSpPr>
        <p:spPr>
          <a:xfrm>
            <a:off x="325373" y="2217086"/>
            <a:ext cx="1543050" cy="1681989"/>
          </a:xfrm>
          <a:prstGeom prst="roundRect">
            <a:avLst>
              <a:gd name="adj" fmla="val 7186"/>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ángulo redondeado 24"/>
          <p:cNvSpPr/>
          <p:nvPr/>
        </p:nvSpPr>
        <p:spPr>
          <a:xfrm>
            <a:off x="2314300" y="406607"/>
            <a:ext cx="3811587" cy="779463"/>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pic>
        <p:nvPicPr>
          <p:cNvPr id="28" name="Picture 20" descr="Resultado de imagen de wegemt"/>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963151" y="1771347"/>
            <a:ext cx="1040670" cy="884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Imagen 61"/>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95959" y="1389927"/>
            <a:ext cx="1860550"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2" descr="Resultado de imagen de aquatt logo"/>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72160" y="821602"/>
            <a:ext cx="1476094"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8" descr="Resultado de imagen de ghent university"/>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937299" y="3025993"/>
            <a:ext cx="1001993" cy="873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ectángulo redondeado 34"/>
          <p:cNvSpPr/>
          <p:nvPr/>
        </p:nvSpPr>
        <p:spPr>
          <a:xfrm>
            <a:off x="58367" y="697777"/>
            <a:ext cx="2003859" cy="1368425"/>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ectángulo redondeado 35"/>
          <p:cNvSpPr/>
          <p:nvPr/>
        </p:nvSpPr>
        <p:spPr>
          <a:xfrm>
            <a:off x="7743508" y="2853436"/>
            <a:ext cx="1370012" cy="1235075"/>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1" name="Conector angular 40"/>
          <p:cNvCxnSpPr>
            <a:stCxn id="25" idx="2"/>
          </p:cNvCxnSpPr>
          <p:nvPr/>
        </p:nvCxnSpPr>
        <p:spPr>
          <a:xfrm rot="5400000">
            <a:off x="3684947" y="1531057"/>
            <a:ext cx="880134" cy="190161"/>
          </a:xfrm>
          <a:prstGeom prst="bentConnector3">
            <a:avLst/>
          </a:prstGeom>
          <a:ln w="19050">
            <a:solidFill>
              <a:srgbClr val="1B75BC"/>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p:cNvCxnSpPr/>
          <p:nvPr/>
        </p:nvCxnSpPr>
        <p:spPr>
          <a:xfrm>
            <a:off x="2154282" y="1523254"/>
            <a:ext cx="1741835" cy="963914"/>
          </a:xfrm>
          <a:prstGeom prst="bentConnector3">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24" idx="3"/>
          </p:cNvCxnSpPr>
          <p:nvPr/>
        </p:nvCxnSpPr>
        <p:spPr>
          <a:xfrm>
            <a:off x="1868423" y="3058081"/>
            <a:ext cx="1926705" cy="969083"/>
          </a:xfrm>
          <a:prstGeom prst="bentConnector3">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48" name="Conector angular 47"/>
          <p:cNvCxnSpPr/>
          <p:nvPr/>
        </p:nvCxnSpPr>
        <p:spPr>
          <a:xfrm>
            <a:off x="1868422" y="3470975"/>
            <a:ext cx="594362" cy="539265"/>
          </a:xfrm>
          <a:prstGeom prst="bentConnector3">
            <a:avLst>
              <a:gd name="adj1" fmla="val 50000"/>
            </a:avLst>
          </a:prstGeom>
          <a:ln w="38100">
            <a:solidFill>
              <a:srgbClr val="EE2E5F"/>
            </a:solidFill>
            <a:prstDash val="solid"/>
          </a:ln>
        </p:spPr>
        <p:style>
          <a:lnRef idx="1">
            <a:schemeClr val="accent1"/>
          </a:lnRef>
          <a:fillRef idx="0">
            <a:schemeClr val="accent1"/>
          </a:fillRef>
          <a:effectRef idx="0">
            <a:schemeClr val="accent1"/>
          </a:effectRef>
          <a:fontRef idx="minor">
            <a:schemeClr val="tx1"/>
          </a:fontRef>
        </p:style>
      </p:cxnSp>
      <p:cxnSp>
        <p:nvCxnSpPr>
          <p:cNvPr id="50" name="Conector angular 49"/>
          <p:cNvCxnSpPr>
            <a:stCxn id="13" idx="3"/>
          </p:cNvCxnSpPr>
          <p:nvPr/>
        </p:nvCxnSpPr>
        <p:spPr>
          <a:xfrm flipV="1">
            <a:off x="3596175" y="3880898"/>
            <a:ext cx="474513" cy="1312030"/>
          </a:xfrm>
          <a:prstGeom prst="bentConnector2">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52" name="Conector angular 51"/>
          <p:cNvCxnSpPr>
            <a:stCxn id="13" idx="3"/>
          </p:cNvCxnSpPr>
          <p:nvPr/>
        </p:nvCxnSpPr>
        <p:spPr>
          <a:xfrm flipV="1">
            <a:off x="3596175" y="3632185"/>
            <a:ext cx="34512" cy="1560743"/>
          </a:xfrm>
          <a:prstGeom prst="bentConnector2">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54" name="Conector angular 53"/>
          <p:cNvCxnSpPr>
            <a:stCxn id="23" idx="1"/>
          </p:cNvCxnSpPr>
          <p:nvPr/>
        </p:nvCxnSpPr>
        <p:spPr>
          <a:xfrm rot="10800000" flipH="1">
            <a:off x="4994557" y="3346102"/>
            <a:ext cx="473809" cy="2371083"/>
          </a:xfrm>
          <a:prstGeom prst="bentConnector4">
            <a:avLst>
              <a:gd name="adj1" fmla="val -48247"/>
              <a:gd name="adj2" fmla="val 59885"/>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58" name="Conector angular 57"/>
          <p:cNvCxnSpPr>
            <a:stCxn id="36" idx="1"/>
          </p:cNvCxnSpPr>
          <p:nvPr/>
        </p:nvCxnSpPr>
        <p:spPr>
          <a:xfrm rot="10800000">
            <a:off x="4773016" y="2663944"/>
            <a:ext cx="2970493" cy="807031"/>
          </a:xfrm>
          <a:prstGeom prst="bentConnector3">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60" name="Conector angular 59"/>
          <p:cNvCxnSpPr>
            <a:stCxn id="19" idx="1"/>
          </p:cNvCxnSpPr>
          <p:nvPr/>
        </p:nvCxnSpPr>
        <p:spPr>
          <a:xfrm rot="10800000">
            <a:off x="6226513" y="4010241"/>
            <a:ext cx="2055334" cy="1161905"/>
          </a:xfrm>
          <a:prstGeom prst="bentConnector3">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cxnSp>
        <p:nvCxnSpPr>
          <p:cNvPr id="68" name="Conector angular 67"/>
          <p:cNvCxnSpPr>
            <a:stCxn id="74" idx="1"/>
          </p:cNvCxnSpPr>
          <p:nvPr/>
        </p:nvCxnSpPr>
        <p:spPr>
          <a:xfrm rot="10800000" flipV="1">
            <a:off x="4795377" y="2197740"/>
            <a:ext cx="2008357" cy="402608"/>
          </a:xfrm>
          <a:prstGeom prst="bentConnector3">
            <a:avLst/>
          </a:prstGeom>
          <a:ln w="19050">
            <a:solidFill>
              <a:srgbClr val="1B75BC"/>
            </a:solidFill>
            <a:prstDash val="solid"/>
          </a:ln>
        </p:spPr>
        <p:style>
          <a:lnRef idx="1">
            <a:schemeClr val="accent1"/>
          </a:lnRef>
          <a:fillRef idx="0">
            <a:schemeClr val="accent1"/>
          </a:fillRef>
          <a:effectRef idx="0">
            <a:schemeClr val="accent1"/>
          </a:effectRef>
          <a:fontRef idx="minor">
            <a:schemeClr val="tx1"/>
          </a:fontRef>
        </p:style>
      </p:cxnSp>
      <p:pic>
        <p:nvPicPr>
          <p:cNvPr id="73" name="Picture 2" descr="Resultado de imagen de uva netherlands logo"/>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963440" y="1867666"/>
            <a:ext cx="2022334" cy="78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Rectángulo redondeado 73"/>
          <p:cNvSpPr/>
          <p:nvPr/>
        </p:nvSpPr>
        <p:spPr>
          <a:xfrm>
            <a:off x="6803733" y="1646514"/>
            <a:ext cx="3053726" cy="1102451"/>
          </a:xfrm>
          <a:prstGeom prst="roundRect">
            <a:avLst/>
          </a:prstGeom>
          <a:noFill/>
          <a:ln w="28575" cap="flat" cmpd="sng" algn="ctr">
            <a:solidFill>
              <a:srgbClr val="EE2E5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158003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0" y="0"/>
            <a:ext cx="12191760" cy="210600"/>
          </a:xfrm>
          <a:prstGeom prst="rect">
            <a:avLst/>
          </a:prstGeom>
          <a:solidFill>
            <a:srgbClr val="EE2E5F"/>
          </a:solidFill>
          <a:ln>
            <a:noFill/>
          </a:ln>
        </p:spPr>
        <p:style>
          <a:lnRef idx="2">
            <a:schemeClr val="accent1">
              <a:shade val="50000"/>
            </a:schemeClr>
          </a:lnRef>
          <a:fillRef idx="1">
            <a:schemeClr val="accent1"/>
          </a:fillRef>
          <a:effectRef idx="0">
            <a:schemeClr val="accent1"/>
          </a:effectRef>
          <a:fontRef idx="minor"/>
        </p:style>
      </p:sp>
      <p:sp>
        <p:nvSpPr>
          <p:cNvPr id="53" name="CustomShape 2"/>
          <p:cNvSpPr/>
          <p:nvPr/>
        </p:nvSpPr>
        <p:spPr>
          <a:xfrm>
            <a:off x="0" y="6192360"/>
            <a:ext cx="12191760" cy="675360"/>
          </a:xfrm>
          <a:prstGeom prst="rect">
            <a:avLst/>
          </a:prstGeom>
          <a:solidFill>
            <a:srgbClr val="1B75BC"/>
          </a:solidFill>
          <a:ln>
            <a:noFill/>
          </a:ln>
        </p:spPr>
        <p:style>
          <a:lnRef idx="2">
            <a:schemeClr val="accent1">
              <a:shade val="50000"/>
            </a:schemeClr>
          </a:lnRef>
          <a:fillRef idx="1">
            <a:schemeClr val="accent1"/>
          </a:fillRef>
          <a:effectRef idx="0">
            <a:schemeClr val="accent1"/>
          </a:effectRef>
          <a:fontRef idx="minor"/>
        </p:style>
      </p:sp>
      <p:pic>
        <p:nvPicPr>
          <p:cNvPr id="57" name="Picture 10"/>
          <p:cNvPicPr/>
          <p:nvPr/>
        </p:nvPicPr>
        <p:blipFill>
          <a:blip r:embed="rId3"/>
          <a:stretch/>
        </p:blipFill>
        <p:spPr>
          <a:xfrm>
            <a:off x="469440" y="6305040"/>
            <a:ext cx="618120" cy="411840"/>
          </a:xfrm>
          <a:prstGeom prst="rect">
            <a:avLst/>
          </a:prstGeom>
          <a:ln>
            <a:noFill/>
          </a:ln>
        </p:spPr>
      </p:pic>
      <p:sp>
        <p:nvSpPr>
          <p:cNvPr id="58" name="CustomShape 5"/>
          <p:cNvSpPr/>
          <p:nvPr/>
        </p:nvSpPr>
        <p:spPr>
          <a:xfrm>
            <a:off x="6945480" y="631332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s-ES" sz="900" b="1" spc="-1">
                <a:solidFill>
                  <a:srgbClr val="FFFFFF"/>
                </a:solidFill>
                <a:uFill>
                  <a:solidFill>
                    <a:srgbClr val="FFFFFF"/>
                  </a:solidFill>
                </a:uFill>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s-ES" sz="900" spc="-1">
              <a:solidFill>
                <a:srgbClr val="000000"/>
              </a:solidFill>
              <a:uFill>
                <a:solidFill>
                  <a:srgbClr val="FFFFFF"/>
                </a:solidFill>
              </a:uFill>
            </a:endParaRPr>
          </a:p>
          <a:p>
            <a:pPr algn="ctr">
              <a:lnSpc>
                <a:spcPct val="90000"/>
              </a:lnSpc>
              <a:spcBef>
                <a:spcPts val="1001"/>
              </a:spcBef>
            </a:pPr>
            <a:r>
              <a:rPr lang="es-ES" sz="3200" spc="-1">
                <a:solidFill>
                  <a:srgbClr val="808080"/>
                </a:solidFill>
                <a:uFill>
                  <a:solidFill>
                    <a:srgbClr val="FFFFFF"/>
                  </a:solidFill>
                </a:uFill>
                <a:latin typeface="Calibri"/>
              </a:rPr>
              <a:t> </a:t>
            </a:r>
            <a:endParaRPr lang="es-ES" sz="3200" spc="-1">
              <a:solidFill>
                <a:srgbClr val="000000"/>
              </a:solidFill>
              <a:uFill>
                <a:solidFill>
                  <a:srgbClr val="FFFFFF"/>
                </a:solidFill>
              </a:uFill>
            </a:endParaRPr>
          </a:p>
        </p:txBody>
      </p:sp>
      <p:sp>
        <p:nvSpPr>
          <p:cNvPr id="59" name="CustomShape 6"/>
          <p:cNvSpPr/>
          <p:nvPr/>
        </p:nvSpPr>
        <p:spPr>
          <a:xfrm>
            <a:off x="1077120" y="6275880"/>
            <a:ext cx="4979880" cy="78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900" b="1" spc="-1">
                <a:solidFill>
                  <a:srgbClr val="FFFFFF"/>
                </a:solidFill>
                <a:uFill>
                  <a:solidFill>
                    <a:srgbClr val="FFFFFF"/>
                  </a:solidFill>
                </a:uFill>
                <a:latin typeface="Calibri"/>
              </a:rPr>
              <a:t>Co-funded by the </a:t>
            </a:r>
            <a:endParaRPr lang="es-ES" sz="900" spc="-1">
              <a:solidFill>
                <a:srgbClr val="000000"/>
              </a:solidFill>
              <a:uFill>
                <a:solidFill>
                  <a:srgbClr val="FFFFFF"/>
                </a:solidFill>
              </a:uFill>
            </a:endParaRPr>
          </a:p>
          <a:p>
            <a:r>
              <a:rPr lang="es-ES" sz="900" b="1" spc="-1">
                <a:solidFill>
                  <a:srgbClr val="FFFFFF"/>
                </a:solidFill>
                <a:uFill>
                  <a:solidFill>
                    <a:srgbClr val="FFFFFF"/>
                  </a:solidFill>
                </a:uFill>
                <a:latin typeface="Calibri"/>
              </a:rPr>
              <a:t>Erasmus+ Programme</a:t>
            </a:r>
            <a:endParaRPr lang="es-ES" sz="900" spc="-1">
              <a:solidFill>
                <a:srgbClr val="000000"/>
              </a:solidFill>
              <a:uFill>
                <a:solidFill>
                  <a:srgbClr val="FFFFFF"/>
                </a:solidFill>
              </a:uFill>
            </a:endParaRPr>
          </a:p>
          <a:p>
            <a:r>
              <a:rPr lang="es-ES" sz="900" b="1" spc="-1">
                <a:solidFill>
                  <a:srgbClr val="FFFFFF"/>
                </a:solidFill>
                <a:uFill>
                  <a:solidFill>
                    <a:srgbClr val="FFFFFF"/>
                  </a:solidFill>
                </a:uFill>
                <a:latin typeface="Calibri"/>
              </a:rPr>
              <a:t>of the European Union</a:t>
            </a:r>
            <a:endParaRPr lang="es-ES" sz="900" spc="-1">
              <a:solidFill>
                <a:srgbClr val="000000"/>
              </a:solidFill>
              <a:uFill>
                <a:solidFill>
                  <a:srgbClr val="FFFFFF"/>
                </a:solidFill>
              </a:uFill>
            </a:endParaRPr>
          </a:p>
          <a:p>
            <a:pPr>
              <a:spcBef>
                <a:spcPts val="1001"/>
              </a:spcBef>
            </a:pPr>
            <a:r>
              <a:rPr lang="es-ES" sz="3200" spc="-1">
                <a:solidFill>
                  <a:srgbClr val="808080"/>
                </a:solidFill>
                <a:uFill>
                  <a:solidFill>
                    <a:srgbClr val="FFFFFF"/>
                  </a:solidFill>
                </a:uFill>
                <a:latin typeface="Calibri"/>
              </a:rPr>
              <a:t> </a:t>
            </a:r>
            <a:endParaRPr lang="es-ES" sz="3200" spc="-1">
              <a:solidFill>
                <a:srgbClr val="000000"/>
              </a:solidFill>
              <a:uFill>
                <a:solidFill>
                  <a:srgbClr val="FFFFFF"/>
                </a:solidFill>
              </a:uFill>
            </a:endParaRPr>
          </a:p>
        </p:txBody>
      </p:sp>
      <p:sp>
        <p:nvSpPr>
          <p:cNvPr id="39" name="Rounded Rectangle 1"/>
          <p:cNvSpPr/>
          <p:nvPr/>
        </p:nvSpPr>
        <p:spPr>
          <a:xfrm>
            <a:off x="1034696" y="951722"/>
            <a:ext cx="9546218" cy="5183888"/>
          </a:xfrm>
          <a:prstGeom prst="roundRect">
            <a:avLst/>
          </a:prstGeom>
          <a:solidFill>
            <a:srgbClr val="1B75BC">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solidFill>
                <a:srgbClr val="0070C0"/>
              </a:solidFill>
            </a:endParaRPr>
          </a:p>
        </p:txBody>
      </p:sp>
      <p:sp>
        <p:nvSpPr>
          <p:cNvPr id="40" name="Right Arrow 4"/>
          <p:cNvSpPr/>
          <p:nvPr/>
        </p:nvSpPr>
        <p:spPr>
          <a:xfrm>
            <a:off x="1472952" y="1822834"/>
            <a:ext cx="2265480" cy="123215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CuadroTexto 39">
            <a:extLst>
              <a:ext uri="{FF2B5EF4-FFF2-40B4-BE49-F238E27FC236}">
                <a16:creationId xmlns:a16="http://schemas.microsoft.com/office/drawing/2014/main" xmlns="" id="{3618CC04-B52C-40AD-A152-FE9E9757564E}"/>
              </a:ext>
            </a:extLst>
          </p:cNvPr>
          <p:cNvSpPr txBox="1"/>
          <p:nvPr/>
        </p:nvSpPr>
        <p:spPr bwMode="auto">
          <a:xfrm>
            <a:off x="1474701" y="2190405"/>
            <a:ext cx="2124912" cy="584775"/>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defRPr/>
            </a:pPr>
            <a:r>
              <a:rPr lang="pt-BR" sz="1600" b="1" dirty="0">
                <a:solidFill>
                  <a:srgbClr val="EE2E5F"/>
                </a:solidFill>
              </a:rPr>
              <a:t>WP1</a:t>
            </a:r>
            <a:r>
              <a:rPr lang="pt-BR" sz="1600" dirty="0">
                <a:solidFill>
                  <a:srgbClr val="EE2E5F"/>
                </a:solidFill>
              </a:rPr>
              <a:t>: </a:t>
            </a:r>
            <a:r>
              <a:rPr lang="pt-BR" sz="1600" noProof="1">
                <a:solidFill>
                  <a:prstClr val="black">
                    <a:lumMod val="65000"/>
                    <a:lumOff val="35000"/>
                  </a:prstClr>
                </a:solidFill>
              </a:rPr>
              <a:t>Stakeholders</a:t>
            </a:r>
            <a:r>
              <a:rPr lang="pt-BR" sz="1600" dirty="0">
                <a:solidFill>
                  <a:prstClr val="black">
                    <a:lumMod val="65000"/>
                    <a:lumOff val="35000"/>
                  </a:prstClr>
                </a:solidFill>
              </a:rPr>
              <a:t>’</a:t>
            </a:r>
          </a:p>
          <a:p>
            <a:pPr>
              <a:defRPr/>
            </a:pPr>
            <a:r>
              <a:rPr lang="en-GB" sz="1600" dirty="0">
                <a:solidFill>
                  <a:prstClr val="black">
                    <a:lumMod val="65000"/>
                    <a:lumOff val="35000"/>
                  </a:prstClr>
                </a:solidFill>
              </a:rPr>
              <a:t>mobilisation</a:t>
            </a:r>
          </a:p>
        </p:txBody>
      </p:sp>
      <p:sp>
        <p:nvSpPr>
          <p:cNvPr id="42" name="Rectangle: Rounded Corners 9"/>
          <p:cNvSpPr/>
          <p:nvPr/>
        </p:nvSpPr>
        <p:spPr>
          <a:xfrm>
            <a:off x="1542907" y="3101959"/>
            <a:ext cx="1885239" cy="7073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CuadroTexto 39">
            <a:extLst>
              <a:ext uri="{FF2B5EF4-FFF2-40B4-BE49-F238E27FC236}">
                <a16:creationId xmlns:a16="http://schemas.microsoft.com/office/drawing/2014/main" xmlns="" id="{3618CC04-B52C-40AD-A152-FE9E9757564E}"/>
              </a:ext>
            </a:extLst>
          </p:cNvPr>
          <p:cNvSpPr txBox="1"/>
          <p:nvPr/>
        </p:nvSpPr>
        <p:spPr bwMode="auto">
          <a:xfrm>
            <a:off x="1585938" y="3137393"/>
            <a:ext cx="2077970" cy="584775"/>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defRPr/>
            </a:pPr>
            <a:r>
              <a:rPr lang="pt-BR" sz="1600" b="1" noProof="1">
                <a:solidFill>
                  <a:srgbClr val="EE2E5F"/>
                </a:solidFill>
                <a:latin typeface="Microsoft Sans Serif" charset="0"/>
                <a:ea typeface="Microsoft Sans Serif" charset="0"/>
                <a:cs typeface="Microsoft Sans Serif" charset="0"/>
              </a:rPr>
              <a:t>WP2: </a:t>
            </a:r>
            <a:r>
              <a:rPr lang="pt-BR" sz="1600" noProof="1">
                <a:solidFill>
                  <a:prstClr val="black">
                    <a:lumMod val="65000"/>
                    <a:lumOff val="35000"/>
                  </a:prstClr>
                </a:solidFill>
                <a:latin typeface="Microsoft Sans Serif" charset="0"/>
                <a:ea typeface="Microsoft Sans Serif" charset="0"/>
                <a:cs typeface="Microsoft Sans Serif" charset="0"/>
              </a:rPr>
              <a:t>Baseline strategy&amp; foresight</a:t>
            </a:r>
          </a:p>
        </p:txBody>
      </p:sp>
      <p:sp>
        <p:nvSpPr>
          <p:cNvPr id="44" name="Rectangle 23"/>
          <p:cNvSpPr/>
          <p:nvPr/>
        </p:nvSpPr>
        <p:spPr>
          <a:xfrm>
            <a:off x="5625614" y="4834159"/>
            <a:ext cx="994784" cy="2877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CuadroTexto 39">
            <a:extLst>
              <a:ext uri="{FF2B5EF4-FFF2-40B4-BE49-F238E27FC236}">
                <a16:creationId xmlns:a16="http://schemas.microsoft.com/office/drawing/2014/main" xmlns="" id="{3618CC04-B52C-40AD-A152-FE9E9757564E}"/>
              </a:ext>
            </a:extLst>
          </p:cNvPr>
          <p:cNvSpPr txBox="1"/>
          <p:nvPr/>
        </p:nvSpPr>
        <p:spPr bwMode="auto">
          <a:xfrm>
            <a:off x="5625614" y="4836562"/>
            <a:ext cx="994783" cy="307777"/>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lgn="ctr">
              <a:defRPr/>
            </a:pPr>
            <a:r>
              <a:rPr lang="pt-BR" sz="1400" b="1" dirty="0">
                <a:solidFill>
                  <a:prstClr val="white"/>
                </a:solidFill>
                <a:latin typeface="Microsoft Sans Serif" charset="0"/>
                <a:ea typeface="Microsoft Sans Serif" charset="0"/>
                <a:cs typeface="Microsoft Sans Serif" charset="0"/>
              </a:rPr>
              <a:t>Do</a:t>
            </a:r>
            <a:r>
              <a:rPr lang="pt-BR" sz="1400" dirty="0">
                <a:solidFill>
                  <a:prstClr val="white"/>
                </a:solidFill>
                <a:latin typeface="Microsoft Sans Serif" charset="0"/>
                <a:ea typeface="Microsoft Sans Serif" charset="0"/>
                <a:cs typeface="Microsoft Sans Serif" charset="0"/>
              </a:rPr>
              <a:t>: Test</a:t>
            </a:r>
          </a:p>
        </p:txBody>
      </p:sp>
      <p:sp>
        <p:nvSpPr>
          <p:cNvPr id="46" name="Rectangle: Rounded Corners 24"/>
          <p:cNvSpPr/>
          <p:nvPr/>
        </p:nvSpPr>
        <p:spPr>
          <a:xfrm>
            <a:off x="3967492" y="2083969"/>
            <a:ext cx="425089" cy="3252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Rounded Corners 28"/>
          <p:cNvSpPr/>
          <p:nvPr/>
        </p:nvSpPr>
        <p:spPr>
          <a:xfrm rot="5400000">
            <a:off x="5699775" y="-1904436"/>
            <a:ext cx="306402" cy="6219552"/>
          </a:xfrm>
          <a:prstGeom prst="roundRect">
            <a:avLst/>
          </a:prstGeom>
          <a:solidFill>
            <a:srgbClr val="F687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sp>
        <p:nvSpPr>
          <p:cNvPr id="49" name="Rectangle: Rounded Corners 30"/>
          <p:cNvSpPr/>
          <p:nvPr/>
        </p:nvSpPr>
        <p:spPr>
          <a:xfrm rot="5400000">
            <a:off x="5696712" y="-1456275"/>
            <a:ext cx="312525" cy="6219553"/>
          </a:xfrm>
          <a:prstGeom prst="roundRect">
            <a:avLst/>
          </a:prstGeom>
          <a:solidFill>
            <a:srgbClr val="F687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sp>
        <p:nvSpPr>
          <p:cNvPr id="50" name="CuadroTexto 39">
            <a:extLst>
              <a:ext uri="{FF2B5EF4-FFF2-40B4-BE49-F238E27FC236}">
                <a16:creationId xmlns:a16="http://schemas.microsoft.com/office/drawing/2014/main" xmlns="" id="{3618CC04-B52C-40AD-A152-FE9E9757564E}"/>
              </a:ext>
            </a:extLst>
          </p:cNvPr>
          <p:cNvSpPr txBox="1"/>
          <p:nvPr/>
        </p:nvSpPr>
        <p:spPr bwMode="auto">
          <a:xfrm>
            <a:off x="3426162" y="1041310"/>
            <a:ext cx="4741676" cy="338554"/>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lgn="ctr">
              <a:defRPr/>
            </a:pPr>
            <a:r>
              <a:rPr lang="pt-BR" sz="1600" b="1" dirty="0">
                <a:solidFill>
                  <a:prstClr val="white"/>
                </a:solidFill>
              </a:rPr>
              <a:t>WP7: </a:t>
            </a:r>
            <a:r>
              <a:rPr lang="pt-BR" sz="1600" noProof="1">
                <a:solidFill>
                  <a:prstClr val="white"/>
                </a:solidFill>
              </a:rPr>
              <a:t>Quality</a:t>
            </a:r>
            <a:r>
              <a:rPr lang="pt-BR" sz="1600" dirty="0">
                <a:solidFill>
                  <a:prstClr val="white"/>
                </a:solidFill>
              </a:rPr>
              <a:t> control and risk management</a:t>
            </a:r>
          </a:p>
        </p:txBody>
      </p:sp>
      <p:sp>
        <p:nvSpPr>
          <p:cNvPr id="51" name="CuadroTexto 39">
            <a:extLst>
              <a:ext uri="{FF2B5EF4-FFF2-40B4-BE49-F238E27FC236}">
                <a16:creationId xmlns:a16="http://schemas.microsoft.com/office/drawing/2014/main" xmlns="" id="{3618CC04-B52C-40AD-A152-FE9E9757564E}"/>
              </a:ext>
            </a:extLst>
          </p:cNvPr>
          <p:cNvSpPr txBox="1"/>
          <p:nvPr/>
        </p:nvSpPr>
        <p:spPr bwMode="auto">
          <a:xfrm>
            <a:off x="3431891" y="1504826"/>
            <a:ext cx="4741676" cy="338554"/>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lgn="ctr">
              <a:defRPr/>
            </a:pPr>
            <a:r>
              <a:rPr lang="pt-BR" sz="1600" b="1" noProof="1">
                <a:solidFill>
                  <a:prstClr val="white"/>
                </a:solidFill>
              </a:rPr>
              <a:t>WP8: </a:t>
            </a:r>
            <a:r>
              <a:rPr lang="pt-BR" sz="1600" noProof="1">
                <a:solidFill>
                  <a:prstClr val="white"/>
                </a:solidFill>
              </a:rPr>
              <a:t>Overall coordination &amp; management</a:t>
            </a:r>
          </a:p>
        </p:txBody>
      </p:sp>
      <p:sp>
        <p:nvSpPr>
          <p:cNvPr id="55" name="Rectangle: Rounded Corners 33"/>
          <p:cNvSpPr/>
          <p:nvPr/>
        </p:nvSpPr>
        <p:spPr>
          <a:xfrm>
            <a:off x="8263060" y="1968618"/>
            <a:ext cx="1604179" cy="16251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CuadroTexto 39">
            <a:extLst>
              <a:ext uri="{FF2B5EF4-FFF2-40B4-BE49-F238E27FC236}">
                <a16:creationId xmlns:a16="http://schemas.microsoft.com/office/drawing/2014/main" xmlns="" id="{3618CC04-B52C-40AD-A152-FE9E9757564E}"/>
              </a:ext>
            </a:extLst>
          </p:cNvPr>
          <p:cNvSpPr txBox="1"/>
          <p:nvPr/>
        </p:nvSpPr>
        <p:spPr bwMode="auto">
          <a:xfrm>
            <a:off x="8371518" y="2076065"/>
            <a:ext cx="1875214" cy="1323439"/>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defRPr/>
            </a:pPr>
            <a:r>
              <a:rPr lang="pt-BR" sz="1600" b="1" noProof="1">
                <a:solidFill>
                  <a:srgbClr val="EE2E5F"/>
                </a:solidFill>
              </a:rPr>
              <a:t>WP5: </a:t>
            </a:r>
            <a:r>
              <a:rPr lang="pt-BR" sz="1600" noProof="1">
                <a:solidFill>
                  <a:prstClr val="black">
                    <a:lumMod val="65000"/>
                    <a:lumOff val="35000"/>
                  </a:prstClr>
                </a:solidFill>
              </a:rPr>
              <a:t>Critical </a:t>
            </a:r>
          </a:p>
          <a:p>
            <a:pPr>
              <a:defRPr/>
            </a:pPr>
            <a:r>
              <a:rPr lang="pt-BR" sz="1600" noProof="1">
                <a:solidFill>
                  <a:prstClr val="black">
                    <a:lumMod val="65000"/>
                    <a:lumOff val="35000"/>
                  </a:prstClr>
                </a:solidFill>
              </a:rPr>
              <a:t>revision and </a:t>
            </a:r>
          </a:p>
          <a:p>
            <a:pPr>
              <a:defRPr/>
            </a:pPr>
            <a:r>
              <a:rPr lang="pt-BR" sz="1600" noProof="1">
                <a:solidFill>
                  <a:prstClr val="black">
                    <a:lumMod val="65000"/>
                    <a:lumOff val="35000"/>
                  </a:prstClr>
                </a:solidFill>
              </a:rPr>
              <a:t>long-term </a:t>
            </a:r>
          </a:p>
          <a:p>
            <a:pPr>
              <a:defRPr/>
            </a:pPr>
            <a:r>
              <a:rPr lang="pt-BR" sz="1600" noProof="1">
                <a:solidFill>
                  <a:prstClr val="black">
                    <a:lumMod val="65000"/>
                    <a:lumOff val="35000"/>
                  </a:prstClr>
                </a:solidFill>
              </a:rPr>
              <a:t>industry-led </a:t>
            </a:r>
          </a:p>
          <a:p>
            <a:pPr>
              <a:defRPr/>
            </a:pPr>
            <a:r>
              <a:rPr lang="pt-BR" sz="1600" noProof="1">
                <a:solidFill>
                  <a:prstClr val="black">
                    <a:lumMod val="65000"/>
                    <a:lumOff val="35000"/>
                  </a:prstClr>
                </a:solidFill>
              </a:rPr>
              <a:t>Action Plan</a:t>
            </a:r>
          </a:p>
        </p:txBody>
      </p:sp>
      <p:sp>
        <p:nvSpPr>
          <p:cNvPr id="61" name="CuadroTexto 39">
            <a:extLst>
              <a:ext uri="{FF2B5EF4-FFF2-40B4-BE49-F238E27FC236}">
                <a16:creationId xmlns:a16="http://schemas.microsoft.com/office/drawing/2014/main" xmlns="" id="{3618CC04-B52C-40AD-A152-FE9E9757564E}"/>
              </a:ext>
            </a:extLst>
          </p:cNvPr>
          <p:cNvSpPr txBox="1"/>
          <p:nvPr/>
        </p:nvSpPr>
        <p:spPr bwMode="auto">
          <a:xfrm>
            <a:off x="6798558" y="4352216"/>
            <a:ext cx="994783" cy="307777"/>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lgn="ctr">
              <a:defRPr/>
            </a:pPr>
            <a:r>
              <a:rPr lang="pt-BR" sz="1400" b="1" dirty="0">
                <a:solidFill>
                  <a:prstClr val="white"/>
                </a:solidFill>
                <a:latin typeface="Microsoft Sans Serif" charset="0"/>
                <a:ea typeface="Microsoft Sans Serif" charset="0"/>
                <a:cs typeface="Microsoft Sans Serif" charset="0"/>
              </a:rPr>
              <a:t>Do</a:t>
            </a:r>
            <a:r>
              <a:rPr lang="pt-BR" sz="1400" dirty="0">
                <a:solidFill>
                  <a:prstClr val="white"/>
                </a:solidFill>
                <a:latin typeface="Microsoft Sans Serif" charset="0"/>
                <a:ea typeface="Microsoft Sans Serif" charset="0"/>
                <a:cs typeface="Microsoft Sans Serif" charset="0"/>
              </a:rPr>
              <a:t>: Test</a:t>
            </a:r>
          </a:p>
        </p:txBody>
      </p:sp>
      <p:sp>
        <p:nvSpPr>
          <p:cNvPr id="62" name="CuadroTexto 39">
            <a:extLst>
              <a:ext uri="{FF2B5EF4-FFF2-40B4-BE49-F238E27FC236}">
                <a16:creationId xmlns:a16="http://schemas.microsoft.com/office/drawing/2014/main" xmlns="" id="{3618CC04-B52C-40AD-A152-FE9E9757564E}"/>
              </a:ext>
            </a:extLst>
          </p:cNvPr>
          <p:cNvSpPr txBox="1"/>
          <p:nvPr/>
        </p:nvSpPr>
        <p:spPr bwMode="auto">
          <a:xfrm>
            <a:off x="8445069" y="3378106"/>
            <a:ext cx="1229018" cy="310522"/>
          </a:xfrm>
          <a:prstGeom prst="rect">
            <a:avLst/>
          </a:prstGeom>
          <a:solidFill>
            <a:srgbClr val="EE2E5F"/>
          </a:solidFill>
        </p:spPr>
        <p:style>
          <a:lnRef idx="3">
            <a:schemeClr val="lt1"/>
          </a:lnRef>
          <a:fillRef idx="1">
            <a:schemeClr val="accent5"/>
          </a:fillRef>
          <a:effectRef idx="1">
            <a:schemeClr val="accent5"/>
          </a:effectRef>
          <a:fontRef idx="minor">
            <a:schemeClr val="lt1"/>
          </a:fontRef>
        </p:style>
        <p:txBody>
          <a:bodyPr anchor="ctr"/>
          <a:lstStyle>
            <a:defPPr>
              <a:defRPr lang="en-US"/>
            </a:defPPr>
            <a:lvl1pPr algn="ctr">
              <a:defRPr>
                <a:latin typeface="Microsoft Sans Serif" charset="0"/>
                <a:ea typeface="Microsoft Sans Serif" charset="0"/>
                <a:cs typeface="Microsoft Sans Serif"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b="1" dirty="0">
                <a:solidFill>
                  <a:prstClr val="white"/>
                </a:solidFill>
              </a:rPr>
              <a:t>CHECK</a:t>
            </a:r>
          </a:p>
        </p:txBody>
      </p:sp>
      <p:sp>
        <p:nvSpPr>
          <p:cNvPr id="63" name="Right Arrow 39"/>
          <p:cNvSpPr/>
          <p:nvPr/>
        </p:nvSpPr>
        <p:spPr>
          <a:xfrm rot="5400000">
            <a:off x="8844091" y="3663626"/>
            <a:ext cx="514525" cy="66813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Rounded Corners 42"/>
          <p:cNvSpPr/>
          <p:nvPr/>
        </p:nvSpPr>
        <p:spPr>
          <a:xfrm rot="5400000">
            <a:off x="5836089" y="2723110"/>
            <a:ext cx="348689" cy="6028951"/>
          </a:xfrm>
          <a:prstGeom prst="roundRect">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CuadroTexto 39">
            <a:extLst>
              <a:ext uri="{FF2B5EF4-FFF2-40B4-BE49-F238E27FC236}">
                <a16:creationId xmlns:a16="http://schemas.microsoft.com/office/drawing/2014/main" xmlns="" id="{3618CC04-B52C-40AD-A152-FE9E9757564E}"/>
              </a:ext>
            </a:extLst>
          </p:cNvPr>
          <p:cNvSpPr txBox="1"/>
          <p:nvPr/>
        </p:nvSpPr>
        <p:spPr bwMode="auto">
          <a:xfrm>
            <a:off x="2995346" y="5598044"/>
            <a:ext cx="6047573" cy="338554"/>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lgn="ctr">
              <a:defRPr/>
            </a:pPr>
            <a:r>
              <a:rPr lang="pt-BR" sz="1600" b="1" noProof="1">
                <a:solidFill>
                  <a:prstClr val="white"/>
                </a:solidFill>
                <a:latin typeface="Microsoft Sans Serif" charset="0"/>
                <a:ea typeface="Microsoft Sans Serif" charset="0"/>
                <a:cs typeface="Microsoft Sans Serif" charset="0"/>
              </a:rPr>
              <a:t>WP6: </a:t>
            </a:r>
            <a:r>
              <a:rPr lang="pt-BR" sz="1600" noProof="1">
                <a:solidFill>
                  <a:prstClr val="white"/>
                </a:solidFill>
                <a:latin typeface="Microsoft Sans Serif" charset="0"/>
                <a:ea typeface="Microsoft Sans Serif" charset="0"/>
                <a:cs typeface="Microsoft Sans Serif" charset="0"/>
              </a:rPr>
              <a:t>Dissemination and outreach </a:t>
            </a:r>
          </a:p>
        </p:txBody>
      </p:sp>
      <p:sp>
        <p:nvSpPr>
          <p:cNvPr id="66" name="17 Tarjeta">
            <a:extLst>
              <a:ext uri="{FF2B5EF4-FFF2-40B4-BE49-F238E27FC236}">
                <a16:creationId xmlns:a16="http://schemas.microsoft.com/office/drawing/2014/main" xmlns="" id="{790963E0-4870-4895-9873-E0D3B975579A}"/>
              </a:ext>
            </a:extLst>
          </p:cNvPr>
          <p:cNvSpPr/>
          <p:nvPr/>
        </p:nvSpPr>
        <p:spPr bwMode="auto">
          <a:xfrm>
            <a:off x="8823116" y="4306757"/>
            <a:ext cx="1492995" cy="1430829"/>
          </a:xfrm>
          <a:prstGeom prst="flowChartPunchedCard">
            <a:avLst/>
          </a:prstGeom>
          <a:solidFill>
            <a:srgbClr val="EE2E5F"/>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pt-BR" dirty="0">
              <a:solidFill>
                <a:prstClr val="white"/>
              </a:solidFill>
              <a:latin typeface="Microsoft Sans Serif" charset="0"/>
              <a:ea typeface="Microsoft Sans Serif" charset="0"/>
              <a:cs typeface="Microsoft Sans Serif" charset="0"/>
            </a:endParaRPr>
          </a:p>
        </p:txBody>
      </p:sp>
      <p:sp>
        <p:nvSpPr>
          <p:cNvPr id="67" name="CuadroTexto 39">
            <a:extLst>
              <a:ext uri="{FF2B5EF4-FFF2-40B4-BE49-F238E27FC236}">
                <a16:creationId xmlns:a16="http://schemas.microsoft.com/office/drawing/2014/main" xmlns="" id="{3618CC04-B52C-40AD-A152-FE9E9757564E}"/>
              </a:ext>
            </a:extLst>
          </p:cNvPr>
          <p:cNvSpPr txBox="1"/>
          <p:nvPr/>
        </p:nvSpPr>
        <p:spPr bwMode="auto">
          <a:xfrm>
            <a:off x="8603926" y="4431373"/>
            <a:ext cx="1875214" cy="1231106"/>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lgn="ctr">
              <a:defRPr/>
            </a:pPr>
            <a:r>
              <a:rPr lang="pt-BR" sz="2000" b="1" noProof="1">
                <a:solidFill>
                  <a:prstClr val="white"/>
                </a:solidFill>
                <a:latin typeface="Microsoft Sans Serif" charset="0"/>
                <a:ea typeface="Microsoft Sans Serif" charset="0"/>
                <a:cs typeface="Microsoft Sans Serif" charset="0"/>
              </a:rPr>
              <a:t>ACT:</a:t>
            </a:r>
          </a:p>
          <a:p>
            <a:pPr algn="ctr">
              <a:defRPr/>
            </a:pPr>
            <a:r>
              <a:rPr lang="pt-BR" sz="1800" noProof="1">
                <a:solidFill>
                  <a:prstClr val="white"/>
                </a:solidFill>
                <a:latin typeface="Microsoft Sans Serif" charset="0"/>
                <a:ea typeface="Microsoft Sans Serif" charset="0"/>
                <a:cs typeface="Microsoft Sans Serif" charset="0"/>
              </a:rPr>
              <a:t>Long-term </a:t>
            </a:r>
          </a:p>
          <a:p>
            <a:pPr algn="ctr">
              <a:defRPr/>
            </a:pPr>
            <a:r>
              <a:rPr lang="pt-BR" sz="1800" noProof="1">
                <a:solidFill>
                  <a:prstClr val="white"/>
                </a:solidFill>
                <a:latin typeface="Microsoft Sans Serif" charset="0"/>
                <a:ea typeface="Microsoft Sans Serif" charset="0"/>
                <a:cs typeface="Microsoft Sans Serif" charset="0"/>
              </a:rPr>
              <a:t>industry lead  </a:t>
            </a:r>
          </a:p>
          <a:p>
            <a:pPr algn="ctr">
              <a:defRPr/>
            </a:pPr>
            <a:r>
              <a:rPr lang="pt-BR" sz="1800" noProof="1">
                <a:solidFill>
                  <a:prstClr val="white"/>
                </a:solidFill>
                <a:latin typeface="Microsoft Sans Serif" charset="0"/>
                <a:ea typeface="Microsoft Sans Serif" charset="0"/>
                <a:cs typeface="Microsoft Sans Serif" charset="0"/>
              </a:rPr>
              <a:t>Action Plan</a:t>
            </a:r>
          </a:p>
        </p:txBody>
      </p:sp>
      <p:sp>
        <p:nvSpPr>
          <p:cNvPr id="68" name="Rectangle: Rounded Corners 44"/>
          <p:cNvSpPr/>
          <p:nvPr/>
        </p:nvSpPr>
        <p:spPr>
          <a:xfrm>
            <a:off x="4673454" y="1884233"/>
            <a:ext cx="2992161" cy="3454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solidFill>
                <a:prstClr val="white"/>
              </a:solidFill>
            </a:endParaRPr>
          </a:p>
        </p:txBody>
      </p:sp>
      <p:sp>
        <p:nvSpPr>
          <p:cNvPr id="69" name="CuadroTexto 39">
            <a:extLst>
              <a:ext uri="{FF2B5EF4-FFF2-40B4-BE49-F238E27FC236}">
                <a16:creationId xmlns:a16="http://schemas.microsoft.com/office/drawing/2014/main" xmlns="" id="{3618CC04-B52C-40AD-A152-FE9E9757564E}"/>
              </a:ext>
            </a:extLst>
          </p:cNvPr>
          <p:cNvSpPr txBox="1"/>
          <p:nvPr/>
        </p:nvSpPr>
        <p:spPr bwMode="auto">
          <a:xfrm>
            <a:off x="5014982" y="1910870"/>
            <a:ext cx="2923082" cy="3231654"/>
          </a:xfrm>
          <a:prstGeom prst="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defRPr/>
            </a:pPr>
            <a:r>
              <a:rPr lang="pt-BR" sz="1600" b="1" noProof="1">
                <a:solidFill>
                  <a:srgbClr val="EE2E5F"/>
                </a:solidFill>
              </a:rPr>
              <a:t>WP4: </a:t>
            </a:r>
            <a:r>
              <a:rPr lang="pt-BR" sz="1600" noProof="1">
                <a:solidFill>
                  <a:prstClr val="black">
                    <a:lumMod val="65000"/>
                    <a:lumOff val="35000"/>
                  </a:prstClr>
                </a:solidFill>
                <a:latin typeface="Microsoft Sans Serif" charset="0"/>
                <a:ea typeface="Microsoft Sans Serif" charset="0"/>
                <a:cs typeface="Microsoft Sans Serif" charset="0"/>
              </a:rPr>
              <a:t>Practical Pilot </a:t>
            </a:r>
            <a:br>
              <a:rPr lang="pt-BR" sz="1600" noProof="1">
                <a:solidFill>
                  <a:prstClr val="black">
                    <a:lumMod val="65000"/>
                    <a:lumOff val="35000"/>
                  </a:prstClr>
                </a:solidFill>
                <a:latin typeface="Microsoft Sans Serif" charset="0"/>
                <a:ea typeface="Microsoft Sans Serif" charset="0"/>
                <a:cs typeface="Microsoft Sans Serif" charset="0"/>
              </a:rPr>
            </a:br>
            <a:r>
              <a:rPr lang="pt-BR" sz="1600" noProof="1">
                <a:solidFill>
                  <a:prstClr val="black">
                    <a:lumMod val="65000"/>
                    <a:lumOff val="35000"/>
                  </a:prstClr>
                </a:solidFill>
                <a:latin typeface="Microsoft Sans Serif" charset="0"/>
                <a:ea typeface="Microsoft Sans Serif" charset="0"/>
                <a:cs typeface="Microsoft Sans Serif" charset="0"/>
              </a:rPr>
              <a:t>Experiences (PEs)</a:t>
            </a:r>
          </a:p>
          <a:p>
            <a:pPr>
              <a:defRPr/>
            </a:pPr>
            <a:endParaRPr lang="pt-BR" sz="800" noProof="1">
              <a:solidFill>
                <a:srgbClr val="4F81BD"/>
              </a:solidFill>
            </a:endParaRP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Mobility</a:t>
            </a: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New curricula and </a:t>
            </a:r>
          </a:p>
          <a:p>
            <a:pPr>
              <a:spcAft>
                <a:spcPts val="300"/>
              </a:spcAft>
              <a:buClr>
                <a:srgbClr val="4F81BD"/>
              </a:buClr>
              <a:defRPr/>
            </a:pPr>
            <a:r>
              <a:rPr lang="pt-BR" sz="1600" noProof="1">
                <a:solidFill>
                  <a:srgbClr val="4F81BD"/>
                </a:solidFill>
                <a:latin typeface="Microsoft Sans Serif" charset="0"/>
                <a:ea typeface="Microsoft Sans Serif" charset="0"/>
                <a:cs typeface="Microsoft Sans Serif" charset="0"/>
              </a:rPr>
              <a:t>      professional profiles</a:t>
            </a: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New trainings</a:t>
            </a: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Digtal skills</a:t>
            </a: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Green Skills</a:t>
            </a: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Innovation management</a:t>
            </a:r>
          </a:p>
          <a:p>
            <a:pPr marL="342900" indent="-342900">
              <a:spcAft>
                <a:spcPts val="300"/>
              </a:spcAft>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Ocean Literacy</a:t>
            </a:r>
          </a:p>
          <a:p>
            <a:pPr marL="342900" indent="-342900">
              <a:buClr>
                <a:srgbClr val="4F81BD"/>
              </a:buClr>
              <a:buFont typeface="Arial" charset="0"/>
              <a:buChar char="•"/>
              <a:defRPr/>
            </a:pPr>
            <a:r>
              <a:rPr lang="pt-BR" sz="1600" noProof="1">
                <a:solidFill>
                  <a:srgbClr val="4F81BD"/>
                </a:solidFill>
                <a:latin typeface="Microsoft Sans Serif" charset="0"/>
                <a:ea typeface="Microsoft Sans Serif" charset="0"/>
                <a:cs typeface="Microsoft Sans Serif" charset="0"/>
              </a:rPr>
              <a:t>Maritime hackaton</a:t>
            </a:r>
          </a:p>
        </p:txBody>
      </p:sp>
      <p:sp>
        <p:nvSpPr>
          <p:cNvPr id="70" name="CuadroTexto 39">
            <a:extLst>
              <a:ext uri="{FF2B5EF4-FFF2-40B4-BE49-F238E27FC236}">
                <a16:creationId xmlns:a16="http://schemas.microsoft.com/office/drawing/2014/main" xmlns="" id="{2DC2E013-375C-4440-8594-6394932097C5}"/>
              </a:ext>
            </a:extLst>
          </p:cNvPr>
          <p:cNvSpPr txBox="1"/>
          <p:nvPr/>
        </p:nvSpPr>
        <p:spPr bwMode="auto">
          <a:xfrm>
            <a:off x="5431416" y="5075790"/>
            <a:ext cx="1251168" cy="360936"/>
          </a:xfrm>
          <a:prstGeom prst="rect">
            <a:avLst/>
          </a:prstGeom>
          <a:solidFill>
            <a:srgbClr val="EE2E5F"/>
          </a:solidFill>
        </p:spPr>
        <p:style>
          <a:lnRef idx="3">
            <a:schemeClr val="lt1"/>
          </a:lnRef>
          <a:fillRef idx="1">
            <a:schemeClr val="accent5"/>
          </a:fillRef>
          <a:effectRef idx="1">
            <a:schemeClr val="accent5"/>
          </a:effectRef>
          <a:fontRef idx="minor">
            <a:schemeClr val="lt1"/>
          </a:fontRef>
        </p:style>
        <p:txBody>
          <a:bodyPr anchor="ctr"/>
          <a:lstStyle>
            <a:defPPr>
              <a:defRPr lang="en-US"/>
            </a:defPPr>
            <a:lvl1pPr algn="ctr">
              <a:defRPr>
                <a:latin typeface="Microsoft Sans Serif" charset="0"/>
                <a:ea typeface="Microsoft Sans Serif" charset="0"/>
                <a:cs typeface="Microsoft Sans Serif"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b="1" dirty="0">
                <a:solidFill>
                  <a:prstClr val="white"/>
                </a:solidFill>
              </a:rPr>
              <a:t>DO: </a:t>
            </a:r>
            <a:r>
              <a:rPr lang="pt-BR" dirty="0">
                <a:solidFill>
                  <a:prstClr val="white"/>
                </a:solidFill>
              </a:rPr>
              <a:t>Test</a:t>
            </a:r>
          </a:p>
        </p:txBody>
      </p:sp>
      <p:sp>
        <p:nvSpPr>
          <p:cNvPr id="71" name="14 Tarjeta">
            <a:extLst>
              <a:ext uri="{FF2B5EF4-FFF2-40B4-BE49-F238E27FC236}">
                <a16:creationId xmlns:a16="http://schemas.microsoft.com/office/drawing/2014/main" xmlns="" id="{453298A7-1933-42D1-A610-79CB233ECC37}"/>
              </a:ext>
            </a:extLst>
          </p:cNvPr>
          <p:cNvSpPr/>
          <p:nvPr/>
        </p:nvSpPr>
        <p:spPr bwMode="auto">
          <a:xfrm>
            <a:off x="1644556" y="3950858"/>
            <a:ext cx="1715920" cy="1766601"/>
          </a:xfrm>
          <a:prstGeom prst="flowChartPunchedCard">
            <a:avLst/>
          </a:prstGeom>
          <a:solidFill>
            <a:srgbClr val="EE2E5F"/>
          </a:solidFill>
        </p:spPr>
        <p:style>
          <a:lnRef idx="3">
            <a:schemeClr val="lt1"/>
          </a:lnRef>
          <a:fillRef idx="1">
            <a:schemeClr val="accent5"/>
          </a:fillRef>
          <a:effectRef idx="1">
            <a:schemeClr val="accent5"/>
          </a:effectRef>
          <a:fontRef idx="minor">
            <a:schemeClr val="lt1"/>
          </a:fontRef>
        </p:style>
        <p:txBody>
          <a:bodyPr anchor="ctr"/>
          <a:lstStyle/>
          <a:p>
            <a:pPr algn="ctr"/>
            <a:r>
              <a:rPr lang="pt-BR" sz="1700" b="1" dirty="0">
                <a:solidFill>
                  <a:prstClr val="white"/>
                </a:solidFill>
                <a:latin typeface="Microsoft Sans Serif" charset="0"/>
                <a:ea typeface="Microsoft Sans Serif" charset="0"/>
                <a:cs typeface="Microsoft Sans Serif" charset="0"/>
              </a:rPr>
              <a:t>PLAN:</a:t>
            </a:r>
          </a:p>
          <a:p>
            <a:pPr algn="ctr"/>
            <a:r>
              <a:rPr lang="pt-BR" sz="1700" dirty="0">
                <a:solidFill>
                  <a:prstClr val="white"/>
                </a:solidFill>
                <a:latin typeface="Microsoft Sans Serif" charset="0"/>
                <a:ea typeface="Microsoft Sans Serif" charset="0"/>
                <a:cs typeface="Microsoft Sans Serif" charset="0"/>
              </a:rPr>
              <a:t>Preliminary strategy for  bridging current and future skills needs</a:t>
            </a:r>
          </a:p>
          <a:p>
            <a:pPr algn="ctr"/>
            <a:endParaRPr lang="pt-BR" sz="1700" dirty="0">
              <a:solidFill>
                <a:prstClr val="white"/>
              </a:solidFill>
              <a:latin typeface="Microsoft Sans Serif" charset="0"/>
              <a:ea typeface="Microsoft Sans Serif" charset="0"/>
              <a:cs typeface="Microsoft Sans Serif" charset="0"/>
            </a:endParaRPr>
          </a:p>
        </p:txBody>
      </p:sp>
      <p:sp>
        <p:nvSpPr>
          <p:cNvPr id="74" name="CuadroTexto 39">
            <a:extLst>
              <a:ext uri="{FF2B5EF4-FFF2-40B4-BE49-F238E27FC236}">
                <a16:creationId xmlns:a16="http://schemas.microsoft.com/office/drawing/2014/main" xmlns="" id="{3618CC04-B52C-40AD-A152-FE9E9757564E}"/>
              </a:ext>
            </a:extLst>
          </p:cNvPr>
          <p:cNvSpPr txBox="1"/>
          <p:nvPr/>
        </p:nvSpPr>
        <p:spPr bwMode="auto">
          <a:xfrm rot="16200000">
            <a:off x="2320293" y="3406464"/>
            <a:ext cx="3606699" cy="374571"/>
          </a:xfrm>
          <a:prstGeom prst="roundRect">
            <a:avLst/>
          </a:prstGeom>
          <a:noFill/>
          <a:ln w="25400">
            <a:noFill/>
          </a:ln>
        </p:spPr>
        <p:txBody>
          <a:bodyPr wrap="square">
            <a:spAutoFit/>
          </a:bodyPr>
          <a:lstStyle>
            <a:defPPr>
              <a:defRPr lang="es-ES"/>
            </a:defPPr>
            <a:lvl1pPr>
              <a:defRPr sz="1200">
                <a:latin typeface="Microsoft Sans Serif" panose="020B0604020202020204" pitchFamily="34" charset="0"/>
                <a:cs typeface="Microsoft Sans Serif" panose="020B0604020202020204" pitchFamily="34" charset="0"/>
              </a:defRPr>
            </a:lvl1pPr>
          </a:lstStyle>
          <a:p>
            <a:pPr>
              <a:defRPr/>
            </a:pPr>
            <a:r>
              <a:rPr lang="pt-BR" sz="1600" b="1" noProof="1">
                <a:solidFill>
                  <a:srgbClr val="EE2E5F"/>
                </a:solidFill>
                <a:latin typeface="Microsoft Sans Serif" charset="0"/>
                <a:ea typeface="Microsoft Sans Serif" charset="0"/>
                <a:cs typeface="Microsoft Sans Serif" charset="0"/>
              </a:rPr>
              <a:t>WP3: </a:t>
            </a:r>
            <a:r>
              <a:rPr lang="pt-BR" sz="1600" noProof="1" smtClean="0">
                <a:solidFill>
                  <a:prstClr val="black">
                    <a:lumMod val="65000"/>
                    <a:lumOff val="35000"/>
                  </a:prstClr>
                </a:solidFill>
                <a:latin typeface="Microsoft Sans Serif" charset="0"/>
                <a:ea typeface="Microsoft Sans Serif" charset="0"/>
                <a:cs typeface="Microsoft Sans Serif" charset="0"/>
              </a:rPr>
              <a:t>Prioritisaion </a:t>
            </a:r>
            <a:r>
              <a:rPr lang="pt-BR" sz="1600" noProof="1">
                <a:solidFill>
                  <a:prstClr val="black">
                    <a:lumMod val="65000"/>
                    <a:lumOff val="35000"/>
                  </a:prstClr>
                </a:solidFill>
                <a:latin typeface="Microsoft Sans Serif" charset="0"/>
                <a:ea typeface="Microsoft Sans Serif" charset="0"/>
                <a:cs typeface="Microsoft Sans Serif" charset="0"/>
              </a:rPr>
              <a:t>and action lines</a:t>
            </a:r>
          </a:p>
        </p:txBody>
      </p:sp>
      <p:sp>
        <p:nvSpPr>
          <p:cNvPr id="75" name="CustomShape 4"/>
          <p:cNvSpPr/>
          <p:nvPr/>
        </p:nvSpPr>
        <p:spPr>
          <a:xfrm>
            <a:off x="164184" y="216742"/>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s-ES" sz="4000" b="1" spc="-1" dirty="0" smtClean="0">
                <a:solidFill>
                  <a:srgbClr val="1B75BC"/>
                </a:solidFill>
                <a:uFill>
                  <a:solidFill>
                    <a:srgbClr val="FFFFFF"/>
                  </a:solidFill>
                </a:uFill>
                <a:latin typeface="Calibri"/>
              </a:rPr>
              <a:t>Project </a:t>
            </a:r>
            <a:r>
              <a:rPr lang="es-ES" sz="4000" b="1" spc="-1" dirty="0" err="1" smtClean="0">
                <a:solidFill>
                  <a:srgbClr val="1B75BC"/>
                </a:solidFill>
                <a:uFill>
                  <a:solidFill>
                    <a:srgbClr val="FFFFFF"/>
                  </a:solidFill>
                </a:uFill>
                <a:latin typeface="Calibri"/>
              </a:rPr>
              <a:t>structure</a:t>
            </a:r>
            <a:endParaRPr lang="es-ES" sz="4000" spc="-1" dirty="0">
              <a:solidFill>
                <a:srgbClr val="000000"/>
              </a:solidFill>
              <a:uFill>
                <a:solidFill>
                  <a:srgbClr val="FFFFFF"/>
                </a:solidFill>
              </a:uFill>
            </a:endParaRPr>
          </a:p>
        </p:txBody>
      </p:sp>
    </p:spTree>
    <p:extLst>
      <p:ext uri="{BB962C8B-B14F-4D97-AF65-F5344CB8AC3E}">
        <p14:creationId xmlns:p14="http://schemas.microsoft.com/office/powerpoint/2010/main" xmlns="" val="17691365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p:cNvSpPr/>
          <p:nvPr/>
        </p:nvSpPr>
        <p:spPr>
          <a:xfrm>
            <a:off x="143806" y="246373"/>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n-US" sz="4400" b="1" strike="noStrike" spc="-1" dirty="0" smtClean="0">
                <a:solidFill>
                  <a:srgbClr val="1B75BC"/>
                </a:solidFill>
                <a:uFill>
                  <a:solidFill>
                    <a:srgbClr val="FFFFFF"/>
                  </a:solidFill>
                </a:uFill>
                <a:latin typeface="Calibri"/>
              </a:rPr>
              <a:t>Thematic approach</a:t>
            </a:r>
            <a:endParaRPr lang="en-US" sz="4400" b="0" strike="noStrike" spc="-1" dirty="0">
              <a:solidFill>
                <a:srgbClr val="000000"/>
              </a:solidFill>
              <a:uFill>
                <a:solidFill>
                  <a:srgbClr val="FFFFFF"/>
                </a:solidFill>
              </a:uFill>
              <a:latin typeface="Arial"/>
            </a:endParaRPr>
          </a:p>
        </p:txBody>
      </p:sp>
      <p:sp>
        <p:nvSpPr>
          <p:cNvPr id="5" name="Rectángulo 4"/>
          <p:cNvSpPr/>
          <p:nvPr/>
        </p:nvSpPr>
        <p:spPr>
          <a:xfrm>
            <a:off x="2006257" y="1794026"/>
            <a:ext cx="1438275" cy="1960562"/>
          </a:xfrm>
          <a:prstGeom prst="rect">
            <a:avLst/>
          </a:prstGeom>
          <a:solidFill>
            <a:srgbClr val="1B75BC"/>
          </a:solidFill>
          <a:ln w="12700" cap="flat" cmpd="sng" algn="ctr">
            <a:solidFill>
              <a:srgbClr val="5B9BD5">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SHIPBUILDING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ectángulo 5"/>
          <p:cNvSpPr/>
          <p:nvPr/>
        </p:nvSpPr>
        <p:spPr>
          <a:xfrm>
            <a:off x="4800257" y="1794026"/>
            <a:ext cx="1438275" cy="1960562"/>
          </a:xfrm>
          <a:prstGeom prst="rect">
            <a:avLst/>
          </a:prstGeom>
          <a:solidFill>
            <a:srgbClr val="1B75BC"/>
          </a:solidFill>
          <a:ln w="12700" cap="flat" cmpd="sng" algn="ctr">
            <a:solidFill>
              <a:srgbClr val="5B9BD5">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prstClr val="white"/>
                </a:solidFill>
                <a:effectLst/>
                <a:uLnTx/>
                <a:uFillTx/>
                <a:latin typeface="Calibri"/>
                <a:ea typeface="+mn-ea"/>
                <a:cs typeface="+mn-cs"/>
              </a:rPr>
              <a:t>OFFSHORE</a:t>
            </a:r>
            <a:r>
              <a:rPr kumimoji="0" lang="es-ES" sz="1600" b="1" i="0" u="none" strike="noStrike" kern="0" cap="none" spc="0" normalizeH="0" baseline="0" noProof="0" dirty="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prstClr val="white"/>
                </a:solidFill>
                <a:effectLst/>
                <a:uLnTx/>
                <a:uFillTx/>
                <a:latin typeface="Calibri"/>
                <a:ea typeface="+mn-ea"/>
                <a:cs typeface="+mn-cs"/>
              </a:rPr>
              <a:t>RENEWABLES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ángulo 6"/>
          <p:cNvSpPr/>
          <p:nvPr/>
        </p:nvSpPr>
        <p:spPr>
          <a:xfrm>
            <a:off x="1961501" y="4546241"/>
            <a:ext cx="4232275" cy="1084263"/>
          </a:xfrm>
          <a:prstGeom prst="rect">
            <a:avLst/>
          </a:prstGeom>
          <a:solidFill>
            <a:srgbClr val="1B75BC"/>
          </a:solidFill>
          <a:ln w="12700" cap="flat" cmpd="sng" algn="ctr">
            <a:solidFill>
              <a:srgbClr val="5B9BD5">
                <a:shade val="50000"/>
              </a:srgbClr>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prstClr val="white"/>
                </a:solidFill>
                <a:effectLst/>
                <a:uLnTx/>
                <a:uFillTx/>
                <a:latin typeface="Calibri"/>
                <a:ea typeface="+mn-ea"/>
                <a:cs typeface="+mn-cs"/>
              </a:rPr>
              <a:t>OCEAN LITTERACY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Calibri"/>
                <a:ea typeface="+mn-ea"/>
                <a:cs typeface="+mn-cs"/>
              </a:rPr>
              <a:t>Promote </a:t>
            </a:r>
            <a:r>
              <a:rPr kumimoji="0" lang="en-GB" sz="1600" b="0" i="0" u="none" strike="noStrike" kern="0" cap="none" spc="0" normalizeH="0" baseline="0" noProof="0" dirty="0">
                <a:ln>
                  <a:noFill/>
                </a:ln>
                <a:solidFill>
                  <a:prstClr val="white"/>
                </a:solidFill>
                <a:effectLst/>
                <a:uLnTx/>
                <a:uFillTx/>
                <a:latin typeface="Calibri"/>
                <a:ea typeface="+mn-ea"/>
                <a:cs typeface="+mn-cs"/>
              </a:rPr>
              <a:t>knowledge </a:t>
            </a:r>
            <a:r>
              <a:rPr kumimoji="0" lang="en-GB" sz="1600" b="0" i="0" u="none" strike="noStrike" kern="0" cap="none" spc="0" normalizeH="0" baseline="0" noProof="0" dirty="0" smtClean="0">
                <a:ln>
                  <a:noFill/>
                </a:ln>
                <a:solidFill>
                  <a:prstClr val="white"/>
                </a:solidFill>
                <a:effectLst/>
                <a:uLnTx/>
                <a:uFillTx/>
                <a:latin typeface="Calibri"/>
                <a:ea typeface="+mn-ea"/>
                <a:cs typeface="+mn-cs"/>
              </a:rPr>
              <a:t>exchange</a:t>
            </a:r>
            <a:r>
              <a:rPr kumimoji="0" lang="en-GB" sz="1600" b="0" i="0" u="none" strike="noStrike" kern="0" cap="none" spc="0" normalizeH="0" noProof="0" dirty="0" smtClean="0">
                <a:ln>
                  <a:noFill/>
                </a:ln>
                <a:solidFill>
                  <a:prstClr val="white"/>
                </a:solidFill>
                <a:effectLst/>
                <a:uLnTx/>
                <a:uFillTx/>
                <a:latin typeface="Calibri"/>
                <a:ea typeface="+mn-ea"/>
                <a:cs typeface="+mn-cs"/>
              </a:rPr>
              <a:t> </a:t>
            </a:r>
            <a:r>
              <a:rPr kumimoji="0" lang="en-GB" sz="1600" b="0" i="0" u="none" strike="noStrike" kern="0" cap="none" spc="0" normalizeH="0" baseline="0" noProof="0" dirty="0" smtClean="0">
                <a:ln>
                  <a:noFill/>
                </a:ln>
                <a:solidFill>
                  <a:prstClr val="white"/>
                </a:solidFill>
                <a:effectLst/>
                <a:uLnTx/>
                <a:uFillTx/>
                <a:latin typeface="Calibri"/>
                <a:ea typeface="+mn-ea"/>
                <a:cs typeface="+mn-cs"/>
              </a:rPr>
              <a:t>to &amp; from </a:t>
            </a:r>
            <a:r>
              <a:rPr kumimoji="0" lang="en-GB" sz="1600" b="0" i="0" u="none" strike="noStrike" kern="0" cap="none" spc="0" normalizeH="0" baseline="0" noProof="0" dirty="0">
                <a:ln>
                  <a:noFill/>
                </a:ln>
                <a:solidFill>
                  <a:prstClr val="white"/>
                </a:solidFill>
                <a:effectLst/>
                <a:uLnTx/>
                <a:uFillTx/>
                <a:latin typeface="Calibri"/>
                <a:ea typeface="+mn-ea"/>
                <a:cs typeface="+mn-cs"/>
              </a:rPr>
              <a:t>industry </a:t>
            </a:r>
            <a:r>
              <a:rPr kumimoji="0" lang="es-ES" sz="1500" b="0" i="0" u="none" strike="noStrike" kern="0" cap="none" spc="0" normalizeH="0" baseline="0" noProof="0" dirty="0" err="1" smtClean="0">
                <a:ln>
                  <a:noFill/>
                </a:ln>
                <a:solidFill>
                  <a:prstClr val="white"/>
                </a:solidFill>
                <a:effectLst/>
                <a:uLnTx/>
                <a:uFillTx/>
                <a:latin typeface="Calibri"/>
                <a:ea typeface="+mn-ea"/>
                <a:cs typeface="+mn-cs"/>
              </a:rPr>
              <a:t>Raise</a:t>
            </a:r>
            <a:r>
              <a:rPr kumimoji="0" lang="es-ES" sz="1500" b="0" i="0" u="none" strike="noStrike" kern="0" cap="none" spc="0" normalizeH="0" baseline="0" noProof="0" dirty="0" smtClean="0">
                <a:ln>
                  <a:noFill/>
                </a:ln>
                <a:solidFill>
                  <a:prstClr val="white"/>
                </a:solidFill>
                <a:effectLst/>
                <a:uLnTx/>
                <a:uFillTx/>
                <a:latin typeface="Calibri"/>
                <a:ea typeface="+mn-ea"/>
                <a:cs typeface="+mn-cs"/>
              </a:rPr>
              <a:t> </a:t>
            </a:r>
            <a:r>
              <a:rPr kumimoji="0" lang="es-ES" sz="1500" b="0" i="0" u="none" strike="noStrike" kern="0" cap="none" spc="0" normalizeH="0" baseline="0" noProof="0" dirty="0" err="1">
                <a:ln>
                  <a:noFill/>
                </a:ln>
                <a:solidFill>
                  <a:prstClr val="white"/>
                </a:solidFill>
                <a:effectLst/>
                <a:uLnTx/>
                <a:uFillTx/>
                <a:latin typeface="Calibri"/>
                <a:ea typeface="+mn-ea"/>
                <a:cs typeface="+mn-cs"/>
              </a:rPr>
              <a:t>awareness</a:t>
            </a:r>
            <a:r>
              <a:rPr kumimoji="0" lang="es-ES" sz="1500" b="0" i="0" u="none" strike="noStrike" kern="0" cap="none" spc="0" normalizeH="0" baseline="0" noProof="0" dirty="0">
                <a:ln>
                  <a:noFill/>
                </a:ln>
                <a:solidFill>
                  <a:prstClr val="white"/>
                </a:solidFill>
                <a:effectLst/>
                <a:uLnTx/>
                <a:uFillTx/>
                <a:latin typeface="Calibri"/>
                <a:ea typeface="+mn-ea"/>
                <a:cs typeface="+mn-cs"/>
              </a:rPr>
              <a:t> </a:t>
            </a:r>
            <a:r>
              <a:rPr kumimoji="0" lang="en-US" sz="1500" b="0" i="0" u="none" strike="noStrike" kern="0" cap="none" spc="0" normalizeH="0" baseline="0" noProof="0" dirty="0">
                <a:ln>
                  <a:noFill/>
                </a:ln>
                <a:solidFill>
                  <a:prstClr val="white"/>
                </a:solidFill>
                <a:effectLst/>
                <a:uLnTx/>
                <a:uFillTx/>
                <a:latin typeface="Calibri"/>
                <a:ea typeface="+mn-ea"/>
                <a:cs typeface="+mn-cs"/>
              </a:rPr>
              <a:t>about the maritime industry’s careers </a:t>
            </a:r>
            <a:r>
              <a:rPr kumimoji="0" lang="en-US" sz="1500" b="0" i="0" u="none" strike="noStrike" kern="0" cap="none" spc="0" normalizeH="0" baseline="0" noProof="0" dirty="0" smtClean="0">
                <a:ln>
                  <a:noFill/>
                </a:ln>
                <a:solidFill>
                  <a:prstClr val="white"/>
                </a:solidFill>
                <a:effectLst/>
                <a:uLnTx/>
                <a:uFillTx/>
                <a:latin typeface="Calibri"/>
                <a:ea typeface="+mn-ea"/>
                <a:cs typeface="+mn-cs"/>
              </a:rPr>
              <a:t>for society</a:t>
            </a:r>
            <a:endParaRPr kumimoji="0" lang="es-ES" sz="15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ectángulo 7"/>
          <p:cNvSpPr/>
          <p:nvPr/>
        </p:nvSpPr>
        <p:spPr>
          <a:xfrm>
            <a:off x="1682407" y="2401750"/>
            <a:ext cx="4843462" cy="331787"/>
          </a:xfrm>
          <a:prstGeom prst="rect">
            <a:avLst/>
          </a:prstGeom>
          <a:solidFill>
            <a:srgbClr val="71B4EB"/>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schemeClr val="bg1"/>
                </a:solidFill>
                <a:effectLst/>
                <a:uLnTx/>
                <a:uFillTx/>
                <a:latin typeface="Calibri"/>
                <a:ea typeface="+mn-ea"/>
                <a:cs typeface="+mn-cs"/>
              </a:rPr>
              <a:t>Digital </a:t>
            </a:r>
            <a:r>
              <a:rPr kumimoji="0" lang="es-ES" b="1" i="0" u="none" strike="noStrike" kern="0" cap="none" spc="0" normalizeH="0" baseline="0" noProof="0" dirty="0" err="1">
                <a:ln>
                  <a:noFill/>
                </a:ln>
                <a:solidFill>
                  <a:schemeClr val="bg1"/>
                </a:solidFill>
                <a:effectLst/>
                <a:uLnTx/>
                <a:uFillTx/>
                <a:latin typeface="Calibri"/>
                <a:ea typeface="+mn-ea"/>
                <a:cs typeface="+mn-cs"/>
              </a:rPr>
              <a:t>skills</a:t>
            </a:r>
            <a:r>
              <a:rPr kumimoji="0" lang="es-ES" b="1" i="0" u="none" strike="noStrike" kern="0" cap="none" spc="0" normalizeH="0" baseline="0" noProof="0" dirty="0">
                <a:ln>
                  <a:noFill/>
                </a:ln>
                <a:solidFill>
                  <a:schemeClr val="bg1"/>
                </a:solidFill>
                <a:effectLst/>
                <a:uLnTx/>
                <a:uFillTx/>
                <a:latin typeface="Calibri"/>
                <a:ea typeface="+mn-ea"/>
                <a:cs typeface="+mn-cs"/>
              </a:rPr>
              <a:t>                              </a:t>
            </a:r>
          </a:p>
        </p:txBody>
      </p:sp>
      <p:sp>
        <p:nvSpPr>
          <p:cNvPr id="9" name="Rectángulo 8"/>
          <p:cNvSpPr/>
          <p:nvPr/>
        </p:nvSpPr>
        <p:spPr>
          <a:xfrm>
            <a:off x="1682407" y="3137504"/>
            <a:ext cx="4843462" cy="331787"/>
          </a:xfrm>
          <a:prstGeom prst="rect">
            <a:avLst/>
          </a:prstGeom>
          <a:solidFill>
            <a:srgbClr val="F6871F"/>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srgbClr val="5B9BD5">
                    <a:lumMod val="50000"/>
                  </a:srgbClr>
                </a:solidFill>
                <a:effectLst/>
                <a:uLnTx/>
                <a:uFillTx/>
                <a:latin typeface="Calibri"/>
                <a:ea typeface="+mn-ea"/>
                <a:cs typeface="+mn-cs"/>
              </a:rPr>
              <a:t>21st Century </a:t>
            </a:r>
            <a:r>
              <a:rPr kumimoji="0" lang="es-ES" b="1" i="0" u="none" strike="noStrike" kern="0" cap="none" spc="0" normalizeH="0" baseline="0" noProof="0" dirty="0" err="1">
                <a:ln>
                  <a:noFill/>
                </a:ln>
                <a:solidFill>
                  <a:srgbClr val="5B9BD5">
                    <a:lumMod val="50000"/>
                  </a:srgbClr>
                </a:solidFill>
                <a:effectLst/>
                <a:uLnTx/>
                <a:uFillTx/>
                <a:latin typeface="Calibri"/>
                <a:ea typeface="+mn-ea"/>
                <a:cs typeface="+mn-cs"/>
              </a:rPr>
              <a:t>skills</a:t>
            </a:r>
            <a:endParaRPr kumimoji="0" lang="es-ES" b="1" i="0" u="none" strike="noStrike" kern="0" cap="none" spc="0" normalizeH="0" baseline="0" noProof="0" dirty="0">
              <a:ln>
                <a:noFill/>
              </a:ln>
              <a:solidFill>
                <a:srgbClr val="5B9BD5">
                  <a:lumMod val="50000"/>
                </a:srgbClr>
              </a:solidFill>
              <a:effectLst/>
              <a:uLnTx/>
              <a:uFillTx/>
              <a:latin typeface="Calibri"/>
              <a:ea typeface="+mn-ea"/>
              <a:cs typeface="+mn-cs"/>
            </a:endParaRPr>
          </a:p>
        </p:txBody>
      </p:sp>
      <p:sp>
        <p:nvSpPr>
          <p:cNvPr id="10" name="Rectángulo 9"/>
          <p:cNvSpPr/>
          <p:nvPr/>
        </p:nvSpPr>
        <p:spPr>
          <a:xfrm>
            <a:off x="1682407" y="2744650"/>
            <a:ext cx="4843462" cy="331787"/>
          </a:xfrm>
          <a:prstGeom prst="rect">
            <a:avLst/>
          </a:prstGeom>
          <a:solidFill>
            <a:srgbClr val="82C341"/>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noProof="0" dirty="0">
                <a:ln>
                  <a:noFill/>
                </a:ln>
                <a:solidFill>
                  <a:schemeClr val="bg1"/>
                </a:solidFill>
                <a:effectLst/>
                <a:uLnTx/>
                <a:uFillTx/>
                <a:latin typeface="Calibri"/>
                <a:ea typeface="+mn-ea"/>
                <a:cs typeface="+mn-cs"/>
              </a:rPr>
              <a:t>Green </a:t>
            </a:r>
            <a:r>
              <a:rPr kumimoji="0" lang="es-ES" b="1" i="0" u="none" strike="noStrike" kern="0" cap="none" spc="0" normalizeH="0" baseline="0" noProof="0" dirty="0" err="1">
                <a:ln>
                  <a:noFill/>
                </a:ln>
                <a:solidFill>
                  <a:schemeClr val="bg1"/>
                </a:solidFill>
                <a:effectLst/>
                <a:uLnTx/>
                <a:uFillTx/>
                <a:latin typeface="Calibri"/>
                <a:ea typeface="+mn-ea"/>
                <a:cs typeface="+mn-cs"/>
              </a:rPr>
              <a:t>skills</a:t>
            </a:r>
            <a:r>
              <a:rPr kumimoji="0" lang="es-ES" b="1" i="0" u="none" strike="noStrike" kern="0" cap="none" spc="0" normalizeH="0" baseline="0" noProof="0" dirty="0">
                <a:ln>
                  <a:noFill/>
                </a:ln>
                <a:solidFill>
                  <a:schemeClr val="bg1"/>
                </a:solidFill>
                <a:effectLst/>
                <a:uLnTx/>
                <a:uFillTx/>
                <a:latin typeface="Calibri"/>
                <a:ea typeface="+mn-ea"/>
                <a:cs typeface="+mn-cs"/>
              </a:rPr>
              <a:t>                              </a:t>
            </a:r>
          </a:p>
        </p:txBody>
      </p:sp>
      <p:sp>
        <p:nvSpPr>
          <p:cNvPr id="11" name="Flecha izquierda y derecha 10"/>
          <p:cNvSpPr/>
          <p:nvPr/>
        </p:nvSpPr>
        <p:spPr>
          <a:xfrm>
            <a:off x="3768382" y="2001700"/>
            <a:ext cx="638175" cy="223837"/>
          </a:xfrm>
          <a:prstGeom prst="leftRightArrow">
            <a:avLst/>
          </a:prstGeom>
          <a:solidFill>
            <a:srgbClr val="FFC000"/>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a:ln>
                <a:noFill/>
              </a:ln>
              <a:solidFill>
                <a:prstClr val="white"/>
              </a:solidFill>
              <a:effectLst/>
              <a:uLnTx/>
              <a:uFillTx/>
              <a:latin typeface="Calibri"/>
              <a:ea typeface="+mn-ea"/>
              <a:cs typeface="+mn-cs"/>
            </a:endParaRPr>
          </a:p>
        </p:txBody>
      </p:sp>
      <p:sp>
        <p:nvSpPr>
          <p:cNvPr id="12" name="Rectángulo 11"/>
          <p:cNvSpPr/>
          <p:nvPr/>
        </p:nvSpPr>
        <p:spPr>
          <a:xfrm>
            <a:off x="7265306" y="4563925"/>
            <a:ext cx="3188949" cy="1071562"/>
          </a:xfrm>
          <a:prstGeom prst="rect">
            <a:avLst/>
          </a:prstGeom>
          <a:solidFill>
            <a:srgbClr val="F6871F"/>
          </a:solidFill>
          <a:ln w="12700" cap="flat" cmpd="sng" algn="ctr">
            <a:solidFill>
              <a:srgbClr val="5B9BD5">
                <a:shade val="50000"/>
              </a:srgbClr>
            </a:solidFill>
            <a:prstDash val="solid"/>
            <a:miter lim="800000"/>
          </a:ln>
          <a:effectLst/>
        </p:spPr>
        <p:txBody>
          <a:bodyPr anchor="ctr"/>
          <a:lstStyle/>
          <a:p>
            <a:pPr algn="ctr"/>
            <a:endParaRPr lang="es-ES" sz="1400" kern="0" dirty="0">
              <a:solidFill>
                <a:srgbClr val="5B9BD5">
                  <a:lumMod val="50000"/>
                </a:srgbClr>
              </a:solidFill>
              <a:latin typeface="Calibri"/>
            </a:endParaRPr>
          </a:p>
          <a:p>
            <a:pPr algn="ctr"/>
            <a:r>
              <a:rPr lang="es-ES" sz="1400" b="1" kern="0" dirty="0" err="1">
                <a:solidFill>
                  <a:srgbClr val="1B75BC"/>
                </a:solidFill>
                <a:latin typeface="Calibri"/>
              </a:rPr>
              <a:t>Knowledge</a:t>
            </a:r>
            <a:r>
              <a:rPr lang="es-ES" sz="1400" b="1" kern="0" dirty="0">
                <a:solidFill>
                  <a:srgbClr val="1B75BC"/>
                </a:solidFill>
                <a:latin typeface="Calibri"/>
              </a:rPr>
              <a:t> Transfer </a:t>
            </a:r>
          </a:p>
          <a:p>
            <a:pPr algn="ctr"/>
            <a:r>
              <a:rPr lang="es-ES" sz="1400" b="1" kern="0" dirty="0" err="1">
                <a:solidFill>
                  <a:srgbClr val="1B75BC"/>
                </a:solidFill>
                <a:latin typeface="Calibri"/>
              </a:rPr>
              <a:t>Innovation</a:t>
            </a:r>
            <a:r>
              <a:rPr lang="es-ES" sz="1400" b="1" kern="0" dirty="0">
                <a:solidFill>
                  <a:srgbClr val="1B75BC"/>
                </a:solidFill>
                <a:latin typeface="Calibri"/>
              </a:rPr>
              <a:t> / </a:t>
            </a:r>
            <a:r>
              <a:rPr lang="es-ES" sz="1400" b="1" kern="0" dirty="0" err="1">
                <a:solidFill>
                  <a:srgbClr val="1B75BC"/>
                </a:solidFill>
                <a:latin typeface="Calibri"/>
              </a:rPr>
              <a:t>Knowledge</a:t>
            </a:r>
            <a:r>
              <a:rPr lang="es-ES" sz="1400" b="1" kern="0" dirty="0">
                <a:solidFill>
                  <a:srgbClr val="1B75BC"/>
                </a:solidFill>
                <a:latin typeface="Calibri"/>
              </a:rPr>
              <a:t> </a:t>
            </a:r>
            <a:r>
              <a:rPr lang="es-ES" sz="1400" b="1" kern="0" dirty="0" err="1">
                <a:solidFill>
                  <a:srgbClr val="1B75BC"/>
                </a:solidFill>
                <a:latin typeface="Calibri"/>
              </a:rPr>
              <a:t>management</a:t>
            </a:r>
            <a:endParaRPr lang="es-ES" sz="1400" b="1" kern="0" dirty="0">
              <a:solidFill>
                <a:srgbClr val="1B75BC"/>
              </a:solidFill>
              <a:latin typeface="Calibri"/>
            </a:endParaRPr>
          </a:p>
          <a:p>
            <a:pPr algn="ctr"/>
            <a:r>
              <a:rPr lang="es-ES" sz="1400" b="1" kern="0" dirty="0" err="1" smtClean="0">
                <a:solidFill>
                  <a:srgbClr val="1B75BC"/>
                </a:solidFill>
                <a:latin typeface="Calibri"/>
              </a:rPr>
              <a:t>Entrepreneurship</a:t>
            </a:r>
            <a:endParaRPr lang="es-ES" sz="1400" b="1" kern="0" dirty="0" smtClean="0">
              <a:solidFill>
                <a:srgbClr val="1B75BC"/>
              </a:solidFill>
              <a:latin typeface="Calibri"/>
            </a:endParaRPr>
          </a:p>
          <a:p>
            <a:pPr algn="ctr"/>
            <a:r>
              <a:rPr lang="es-ES" sz="1400" b="1" kern="0" dirty="0" err="1">
                <a:solidFill>
                  <a:srgbClr val="1B75BC"/>
                </a:solidFill>
                <a:latin typeface="Calibri"/>
              </a:rPr>
              <a:t>Funds</a:t>
            </a:r>
            <a:r>
              <a:rPr lang="es-ES" sz="1400" b="1" kern="0" dirty="0">
                <a:solidFill>
                  <a:srgbClr val="1B75BC"/>
                </a:solidFill>
                <a:latin typeface="Calibri"/>
              </a:rPr>
              <a:t> </a:t>
            </a:r>
            <a:r>
              <a:rPr lang="es-ES" sz="1400" b="1" kern="0" dirty="0" err="1">
                <a:solidFill>
                  <a:srgbClr val="1B75BC"/>
                </a:solidFill>
                <a:latin typeface="Calibri"/>
              </a:rPr>
              <a:t>rising</a:t>
            </a:r>
            <a:endParaRPr lang="es-ES" sz="1400" b="1" kern="0" dirty="0">
              <a:solidFill>
                <a:srgbClr val="1B75BC"/>
              </a:solidFill>
              <a:latin typeface="Calibri"/>
            </a:endParaRPr>
          </a:p>
          <a:p>
            <a:pPr algn="ctr"/>
            <a:endParaRPr lang="es-ES" kern="0" dirty="0">
              <a:solidFill>
                <a:srgbClr val="5B9BD5">
                  <a:lumMod val="50000"/>
                </a:srgbClr>
              </a:solidFill>
              <a:latin typeface="Calibri"/>
            </a:endParaRPr>
          </a:p>
        </p:txBody>
      </p:sp>
      <p:sp>
        <p:nvSpPr>
          <p:cNvPr id="13" name="CuadroTexto 12"/>
          <p:cNvSpPr txBox="1"/>
          <p:nvPr/>
        </p:nvSpPr>
        <p:spPr>
          <a:xfrm>
            <a:off x="1041401" y="1050787"/>
            <a:ext cx="6324600" cy="707886"/>
          </a:xfrm>
          <a:prstGeom prst="rect">
            <a:avLst/>
          </a:prstGeom>
          <a:noFill/>
        </p:spPr>
        <p:txBody>
          <a:bodyPr wrap="square">
            <a:spAutoFit/>
          </a:bodyPr>
          <a:lstStyle/>
          <a:p>
            <a:pPr algn="ctr">
              <a:defRPr/>
            </a:pPr>
            <a:r>
              <a:rPr lang="es-ES" sz="2400" b="1" dirty="0" err="1" smtClean="0">
                <a:solidFill>
                  <a:srgbClr val="1B75BC"/>
                </a:solidFill>
                <a:latin typeface="Calibri"/>
              </a:rPr>
              <a:t>Objective</a:t>
            </a:r>
            <a:r>
              <a:rPr lang="es-ES" sz="2400" b="1" dirty="0" smtClean="0">
                <a:solidFill>
                  <a:srgbClr val="1B75BC"/>
                </a:solidFill>
                <a:latin typeface="Calibri"/>
              </a:rPr>
              <a:t>: </a:t>
            </a:r>
            <a:r>
              <a:rPr lang="es-ES" sz="2400" b="1" dirty="0">
                <a:solidFill>
                  <a:srgbClr val="1B75BC"/>
                </a:solidFill>
                <a:latin typeface="Calibri"/>
              </a:rPr>
              <a:t>Match </a:t>
            </a:r>
            <a:r>
              <a:rPr lang="es-ES" sz="2400" b="1" dirty="0" err="1">
                <a:solidFill>
                  <a:srgbClr val="1B75BC"/>
                </a:solidFill>
                <a:latin typeface="Calibri"/>
              </a:rPr>
              <a:t>demand</a:t>
            </a:r>
            <a:r>
              <a:rPr lang="es-ES" sz="2400" b="1" dirty="0">
                <a:solidFill>
                  <a:srgbClr val="1B75BC"/>
                </a:solidFill>
                <a:latin typeface="Calibri"/>
              </a:rPr>
              <a:t> and </a:t>
            </a:r>
            <a:r>
              <a:rPr lang="es-ES" sz="2400" b="1" dirty="0" err="1">
                <a:solidFill>
                  <a:srgbClr val="1B75BC"/>
                </a:solidFill>
                <a:latin typeface="Calibri"/>
              </a:rPr>
              <a:t>supply</a:t>
            </a:r>
            <a:r>
              <a:rPr lang="es-ES" sz="2400" b="1" dirty="0">
                <a:solidFill>
                  <a:srgbClr val="1B75BC"/>
                </a:solidFill>
                <a:latin typeface="Calibri"/>
              </a:rPr>
              <a:t> of </a:t>
            </a:r>
            <a:r>
              <a:rPr lang="es-ES" sz="2400" b="1" dirty="0" err="1">
                <a:solidFill>
                  <a:srgbClr val="1B75BC"/>
                </a:solidFill>
                <a:latin typeface="Calibri"/>
              </a:rPr>
              <a:t>skills</a:t>
            </a:r>
            <a:endParaRPr lang="es-ES" sz="2400" b="1" dirty="0">
              <a:solidFill>
                <a:srgbClr val="1B75BC"/>
              </a:solidFill>
              <a:latin typeface="Calibri"/>
            </a:endParaRPr>
          </a:p>
          <a:p>
            <a:pPr algn="ctr">
              <a:defRPr/>
            </a:pPr>
            <a:r>
              <a:rPr lang="es-ES" sz="1600" b="1" dirty="0" smtClean="0">
                <a:solidFill>
                  <a:srgbClr val="1B75BC"/>
                </a:solidFill>
                <a:latin typeface="Calibri"/>
              </a:rPr>
              <a:t>INDUSTRY - LED </a:t>
            </a:r>
            <a:r>
              <a:rPr lang="es-ES" sz="1600" b="1" dirty="0">
                <a:solidFill>
                  <a:srgbClr val="1B75BC"/>
                </a:solidFill>
                <a:latin typeface="Calibri"/>
              </a:rPr>
              <a:t>// DEMAND DRIVEN</a:t>
            </a:r>
          </a:p>
        </p:txBody>
      </p:sp>
      <p:sp>
        <p:nvSpPr>
          <p:cNvPr id="14" name="Rectángulo 13"/>
          <p:cNvSpPr/>
          <p:nvPr/>
        </p:nvSpPr>
        <p:spPr>
          <a:xfrm>
            <a:off x="1971331" y="3832388"/>
            <a:ext cx="4232275" cy="649287"/>
          </a:xfrm>
          <a:prstGeom prst="rect">
            <a:avLst/>
          </a:prstGeom>
          <a:solidFill>
            <a:srgbClr val="1B75BC"/>
          </a:solidFill>
          <a:ln w="12700" cap="flat" cmpd="sng" algn="ctr">
            <a:solidFill>
              <a:srgbClr val="5B9BD5">
                <a:shade val="50000"/>
              </a:srgbClr>
            </a:solid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350" b="0" i="0" u="none" strike="noStrike" kern="0" cap="none" spc="0" normalizeH="0" baseline="0" noProof="0" dirty="0" err="1">
                <a:ln>
                  <a:noFill/>
                </a:ln>
                <a:solidFill>
                  <a:prstClr val="white"/>
                </a:solidFill>
                <a:effectLst/>
                <a:uLnTx/>
                <a:uFillTx/>
                <a:latin typeface="Calibri"/>
                <a:ea typeface="+mn-ea"/>
                <a:cs typeface="+mn-cs"/>
              </a:rPr>
              <a:t>Revision</a:t>
            </a:r>
            <a:r>
              <a:rPr kumimoji="0" lang="es-ES" sz="1350" b="0" i="0" u="none" strike="noStrike" kern="0" cap="none" spc="0" normalizeH="0" baseline="0" noProof="0" dirty="0">
                <a:ln>
                  <a:noFill/>
                </a:ln>
                <a:solidFill>
                  <a:prstClr val="white"/>
                </a:solidFill>
                <a:effectLst/>
                <a:uLnTx/>
                <a:uFillTx/>
                <a:latin typeface="Calibri"/>
                <a:ea typeface="+mn-ea"/>
                <a:cs typeface="+mn-cs"/>
              </a:rPr>
              <a:t> of </a:t>
            </a:r>
            <a:r>
              <a:rPr kumimoji="0" lang="es-ES" sz="1350" b="0" i="0" u="none" strike="noStrike" kern="0" cap="none" spc="0" normalizeH="0" baseline="0" noProof="0" dirty="0" err="1">
                <a:ln>
                  <a:noFill/>
                </a:ln>
                <a:solidFill>
                  <a:prstClr val="white"/>
                </a:solidFill>
                <a:effectLst/>
                <a:uLnTx/>
                <a:uFillTx/>
                <a:latin typeface="Calibri"/>
                <a:ea typeface="+mn-ea"/>
                <a:cs typeface="+mn-cs"/>
              </a:rPr>
              <a:t>specific</a:t>
            </a:r>
            <a:r>
              <a:rPr kumimoji="0" lang="es-ES" sz="1350" b="0" i="0" u="none" strike="noStrike" kern="0" cap="none" spc="0" normalizeH="0" baseline="0" noProof="0" dirty="0">
                <a:ln>
                  <a:noFill/>
                </a:ln>
                <a:solidFill>
                  <a:prstClr val="white"/>
                </a:solidFill>
                <a:effectLst/>
                <a:uLnTx/>
                <a:uFillTx/>
                <a:latin typeface="Calibri"/>
                <a:ea typeface="+mn-ea"/>
                <a:cs typeface="+mn-cs"/>
              </a:rPr>
              <a:t> </a:t>
            </a:r>
            <a:r>
              <a:rPr kumimoji="0" lang="es-ES" sz="1350" b="0" i="0" u="none" strike="noStrike" kern="0" cap="none" spc="0" normalizeH="0" baseline="0" noProof="0" dirty="0" err="1">
                <a:ln>
                  <a:noFill/>
                </a:ln>
                <a:solidFill>
                  <a:prstClr val="white"/>
                </a:solidFill>
                <a:effectLst/>
                <a:uLnTx/>
                <a:uFillTx/>
                <a:latin typeface="Calibri"/>
                <a:ea typeface="+mn-ea"/>
                <a:cs typeface="+mn-cs"/>
              </a:rPr>
              <a:t>technical</a:t>
            </a:r>
            <a:r>
              <a:rPr kumimoji="0" lang="es-ES" sz="1350" b="0" i="0" u="none" strike="noStrike" kern="0" cap="none" spc="0" normalizeH="0" baseline="0" noProof="0" dirty="0">
                <a:ln>
                  <a:noFill/>
                </a:ln>
                <a:solidFill>
                  <a:prstClr val="white"/>
                </a:solidFill>
                <a:effectLst/>
                <a:uLnTx/>
                <a:uFillTx/>
                <a:latin typeface="Calibri"/>
                <a:ea typeface="+mn-ea"/>
                <a:cs typeface="+mn-cs"/>
              </a:rPr>
              <a:t> CV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350" b="0" i="0" u="none" strike="noStrike" kern="0" cap="none" spc="0" normalizeH="0" baseline="0" noProof="0" dirty="0" err="1">
                <a:ln>
                  <a:noFill/>
                </a:ln>
                <a:solidFill>
                  <a:prstClr val="white"/>
                </a:solidFill>
                <a:effectLst/>
                <a:uLnTx/>
                <a:uFillTx/>
                <a:latin typeface="Calibri"/>
                <a:ea typeface="+mn-ea"/>
                <a:cs typeface="+mn-cs"/>
              </a:rPr>
              <a:t>Specific</a:t>
            </a:r>
            <a:r>
              <a:rPr kumimoji="0" lang="es-ES" sz="1350" b="0" i="0" u="none" strike="noStrike" kern="0" cap="none" spc="0" normalizeH="0" baseline="0" noProof="0" dirty="0">
                <a:ln>
                  <a:noFill/>
                </a:ln>
                <a:solidFill>
                  <a:prstClr val="white"/>
                </a:solidFill>
                <a:effectLst/>
                <a:uLnTx/>
                <a:uFillTx/>
                <a:latin typeface="Calibri"/>
                <a:ea typeface="+mn-ea"/>
                <a:cs typeface="+mn-cs"/>
              </a:rPr>
              <a:t> </a:t>
            </a:r>
            <a:r>
              <a:rPr kumimoji="0" lang="es-ES" sz="1350" b="0" i="0" u="none" strike="noStrike" kern="0" cap="none" spc="0" normalizeH="0" baseline="0" noProof="0" dirty="0" err="1">
                <a:ln>
                  <a:noFill/>
                </a:ln>
                <a:solidFill>
                  <a:prstClr val="white"/>
                </a:solidFill>
                <a:effectLst/>
                <a:uLnTx/>
                <a:uFillTx/>
                <a:latin typeface="Calibri"/>
                <a:ea typeface="+mn-ea"/>
                <a:cs typeface="+mn-cs"/>
              </a:rPr>
              <a:t>occupational</a:t>
            </a:r>
            <a:r>
              <a:rPr kumimoji="0" lang="es-ES" sz="1350" b="0" i="0" u="none" strike="noStrike" kern="0" cap="none" spc="0" normalizeH="0" baseline="0" noProof="0" dirty="0">
                <a:ln>
                  <a:noFill/>
                </a:ln>
                <a:solidFill>
                  <a:prstClr val="white"/>
                </a:solidFill>
                <a:effectLst/>
                <a:uLnTx/>
                <a:uFillTx/>
                <a:latin typeface="Calibri"/>
                <a:ea typeface="+mn-ea"/>
                <a:cs typeface="+mn-cs"/>
              </a:rPr>
              <a:t> </a:t>
            </a:r>
            <a:r>
              <a:rPr kumimoji="0" lang="es-ES" sz="1350" b="0" i="0" u="none" strike="noStrike" kern="0" cap="none" spc="0" normalizeH="0" baseline="0" noProof="0" dirty="0" err="1">
                <a:ln>
                  <a:noFill/>
                </a:ln>
                <a:solidFill>
                  <a:prstClr val="white"/>
                </a:solidFill>
                <a:effectLst/>
                <a:uLnTx/>
                <a:uFillTx/>
                <a:latin typeface="Calibri"/>
                <a:ea typeface="+mn-ea"/>
                <a:cs typeface="+mn-cs"/>
              </a:rPr>
              <a:t>profiles</a:t>
            </a:r>
            <a:r>
              <a:rPr kumimoji="0" lang="es-ES" sz="1350" b="0" i="0" u="none" strike="noStrike" kern="0" cap="none" spc="0" normalizeH="0" baseline="0" noProof="0" dirty="0">
                <a:ln>
                  <a:noFill/>
                </a:ln>
                <a:solidFill>
                  <a:prstClr val="white"/>
                </a:solidFill>
                <a:effectLst/>
                <a:uLnTx/>
                <a:uFillTx/>
                <a:latin typeface="Calibri"/>
                <a:ea typeface="+mn-ea"/>
                <a:cs typeface="+mn-cs"/>
              </a:rPr>
              <a:t>: </a:t>
            </a:r>
          </a:p>
        </p:txBody>
      </p:sp>
      <p:grpSp>
        <p:nvGrpSpPr>
          <p:cNvPr id="15" name="Grupo 3"/>
          <p:cNvGrpSpPr>
            <a:grpSpLocks/>
          </p:cNvGrpSpPr>
          <p:nvPr/>
        </p:nvGrpSpPr>
        <p:grpSpPr bwMode="auto">
          <a:xfrm>
            <a:off x="4189068" y="3896954"/>
            <a:ext cx="2014538" cy="609600"/>
            <a:chOff x="6111080" y="4487570"/>
            <a:chExt cx="2686334" cy="813136"/>
          </a:xfrm>
          <a:solidFill>
            <a:srgbClr val="1B75BC"/>
          </a:solidFill>
        </p:grpSpPr>
        <p:sp>
          <p:nvSpPr>
            <p:cNvPr id="16" name="Rectángulo 15"/>
            <p:cNvSpPr/>
            <p:nvPr/>
          </p:nvSpPr>
          <p:spPr>
            <a:xfrm>
              <a:off x="6938785" y="4487570"/>
              <a:ext cx="893328" cy="245635"/>
            </a:xfrm>
            <a:prstGeom prst="rect">
              <a:avLst/>
            </a:prstGeom>
            <a:grp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a:ln>
                    <a:noFill/>
                  </a:ln>
                  <a:solidFill>
                    <a:prstClr val="white"/>
                  </a:solidFill>
                  <a:effectLst/>
                  <a:uLnTx/>
                  <a:uFillTx/>
                  <a:latin typeface="Calibri"/>
                  <a:ea typeface="+mn-ea"/>
                  <a:cs typeface="+mn-cs"/>
                </a:rPr>
                <a:t>Skills</a:t>
              </a:r>
              <a:endParaRPr kumimoji="0" lang="es-ES"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ángulo 16"/>
            <p:cNvSpPr/>
            <p:nvPr/>
          </p:nvSpPr>
          <p:spPr>
            <a:xfrm>
              <a:off x="6724978" y="4894138"/>
              <a:ext cx="2072436" cy="406568"/>
            </a:xfrm>
            <a:prstGeom prst="rect">
              <a:avLst/>
            </a:prstGeom>
            <a:grp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a:ln>
                    <a:noFill/>
                  </a:ln>
                  <a:solidFill>
                    <a:prstClr val="white"/>
                  </a:solidFill>
                  <a:effectLst/>
                  <a:uLnTx/>
                  <a:uFillTx/>
                  <a:latin typeface="Calibri"/>
                  <a:ea typeface="+mn-ea"/>
                  <a:cs typeface="+mn-cs"/>
                </a:rPr>
                <a:t>Proficiency</a:t>
              </a:r>
              <a:r>
                <a:rPr kumimoji="0" lang="es-ES" sz="1050" b="0" i="0" u="none" strike="noStrike" kern="0" cap="none" spc="0" normalizeH="0" baseline="0" noProof="0" dirty="0">
                  <a:ln>
                    <a:noFill/>
                  </a:ln>
                  <a:solidFill>
                    <a:prstClr val="white"/>
                  </a:solidFill>
                  <a:effectLst/>
                  <a:uLnTx/>
                  <a:uFillTx/>
                  <a:latin typeface="Calibri"/>
                  <a:ea typeface="+mn-ea"/>
                  <a:cs typeface="+mn-cs"/>
                </a:rPr>
                <a:t> </a:t>
              </a:r>
              <a:r>
                <a:rPr kumimoji="0" lang="es-ES" sz="1200" b="0" i="0" u="none" strike="noStrike" kern="0" cap="none" spc="0" normalizeH="0" baseline="0" noProof="0" dirty="0" err="1">
                  <a:ln>
                    <a:noFill/>
                  </a:ln>
                  <a:solidFill>
                    <a:prstClr val="white"/>
                  </a:solidFill>
                  <a:effectLst/>
                  <a:uLnTx/>
                  <a:uFillTx/>
                  <a:latin typeface="Calibri"/>
                  <a:ea typeface="+mn-ea"/>
                  <a:cs typeface="+mn-cs"/>
                </a:rPr>
                <a:t>level</a:t>
              </a:r>
              <a:endParaRPr kumimoji="0" lang="es-ES" sz="12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8" name="Conector recto 17"/>
            <p:cNvCxnSpPr/>
            <p:nvPr/>
          </p:nvCxnSpPr>
          <p:spPr>
            <a:xfrm flipV="1">
              <a:off x="6111080" y="4733205"/>
              <a:ext cx="785367" cy="275280"/>
            </a:xfrm>
            <a:prstGeom prst="line">
              <a:avLst/>
            </a:prstGeom>
            <a:grpFill/>
            <a:ln w="6350" cap="flat" cmpd="sng" algn="ctr">
              <a:solidFill>
                <a:sysClr val="window" lastClr="FFFFFF"/>
              </a:solidFill>
              <a:prstDash val="solid"/>
              <a:miter lim="800000"/>
            </a:ln>
            <a:effectLst/>
          </p:spPr>
        </p:cxnSp>
        <p:cxnSp>
          <p:nvCxnSpPr>
            <p:cNvPr id="19" name="Conector recto 18"/>
            <p:cNvCxnSpPr>
              <a:endCxn id="17" idx="1"/>
            </p:cNvCxnSpPr>
            <p:nvPr/>
          </p:nvCxnSpPr>
          <p:spPr>
            <a:xfrm>
              <a:off x="6147068" y="5061423"/>
              <a:ext cx="577910" cy="35999"/>
            </a:xfrm>
            <a:prstGeom prst="line">
              <a:avLst/>
            </a:prstGeom>
            <a:grpFill/>
            <a:ln w="6350" cap="flat" cmpd="sng" algn="ctr">
              <a:solidFill>
                <a:sysClr val="window" lastClr="FFFFFF"/>
              </a:solidFill>
              <a:prstDash val="solid"/>
              <a:miter lim="800000"/>
            </a:ln>
            <a:effectLst/>
          </p:spPr>
        </p:cxnSp>
      </p:grpSp>
      <p:sp>
        <p:nvSpPr>
          <p:cNvPr id="20" name="Rectángulo 19"/>
          <p:cNvSpPr/>
          <p:nvPr/>
        </p:nvSpPr>
        <p:spPr>
          <a:xfrm>
            <a:off x="8978218" y="2744650"/>
            <a:ext cx="1476037" cy="1652587"/>
          </a:xfrm>
          <a:prstGeom prst="rect">
            <a:avLst/>
          </a:prstGeom>
          <a:solidFill>
            <a:srgbClr val="82C341"/>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5B9BD5">
                  <a:lumMod val="50000"/>
                </a:srgbClr>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chemeClr val="bg1"/>
                </a:solidFill>
                <a:effectLst/>
                <a:uLnTx/>
                <a:uFillTx/>
                <a:latin typeface="Calibri"/>
                <a:ea typeface="+mn-ea"/>
                <a:cs typeface="+mn-cs"/>
              </a:rPr>
              <a:t>Sustainable</a:t>
            </a:r>
            <a:r>
              <a:rPr kumimoji="0" lang="es-ES" sz="1400" b="1" i="0" u="none" strike="noStrike" kern="0" cap="none" spc="0" normalizeH="0" baseline="0" noProof="0" dirty="0">
                <a:ln>
                  <a:noFill/>
                </a:ln>
                <a:solidFill>
                  <a:schemeClr val="bg1"/>
                </a:solidFill>
                <a:effectLst/>
                <a:uLnTx/>
                <a:uFillTx/>
                <a:latin typeface="Calibri"/>
                <a:ea typeface="+mn-ea"/>
                <a:cs typeface="+mn-cs"/>
              </a:rPr>
              <a:t> </a:t>
            </a:r>
            <a:r>
              <a:rPr kumimoji="0" lang="es-ES" sz="1400" b="1" i="0" u="none" strike="noStrike" kern="0" cap="none" spc="0" normalizeH="0" baseline="0" noProof="0" dirty="0" err="1">
                <a:ln>
                  <a:noFill/>
                </a:ln>
                <a:solidFill>
                  <a:schemeClr val="bg1"/>
                </a:solidFill>
                <a:effectLst/>
                <a:uLnTx/>
                <a:uFillTx/>
                <a:latin typeface="Calibri"/>
                <a:ea typeface="+mn-ea"/>
                <a:cs typeface="+mn-cs"/>
              </a:rPr>
              <a:t>practices</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chemeClr val="bg1"/>
                </a:solidFill>
                <a:effectLst/>
                <a:uLnTx/>
                <a:uFillTx/>
                <a:latin typeface="Calibri"/>
                <a:ea typeface="+mn-ea"/>
                <a:cs typeface="+mn-cs"/>
              </a:rPr>
              <a:t>Reduction</a:t>
            </a:r>
            <a:r>
              <a:rPr kumimoji="0" lang="es-ES" sz="1400" b="1" i="0" u="none" strike="noStrike" kern="0" cap="none" spc="0" normalizeH="0" baseline="0" noProof="0" dirty="0">
                <a:ln>
                  <a:noFill/>
                </a:ln>
                <a:solidFill>
                  <a:schemeClr val="bg1"/>
                </a:solidFill>
                <a:effectLst/>
                <a:uLnTx/>
                <a:uFillTx/>
                <a:latin typeface="Calibri"/>
                <a:ea typeface="+mn-ea"/>
                <a:cs typeface="+mn-cs"/>
              </a:rPr>
              <a:t> of carbón </a:t>
            </a:r>
            <a:r>
              <a:rPr kumimoji="0" lang="es-ES" sz="1400" b="1" i="0" u="none" strike="noStrike" kern="0" cap="none" spc="0" normalizeH="0" baseline="0" noProof="0" dirty="0" err="1">
                <a:ln>
                  <a:noFill/>
                </a:ln>
                <a:solidFill>
                  <a:schemeClr val="bg1"/>
                </a:solidFill>
                <a:effectLst/>
                <a:uLnTx/>
                <a:uFillTx/>
                <a:latin typeface="Calibri"/>
                <a:ea typeface="+mn-ea"/>
                <a:cs typeface="+mn-cs"/>
              </a:rPr>
              <a:t>emissions</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chemeClr val="bg1"/>
                </a:solidFill>
                <a:effectLst/>
                <a:uLnTx/>
                <a:uFillTx/>
                <a:latin typeface="Calibri"/>
                <a:ea typeface="+mn-ea"/>
                <a:cs typeface="+mn-cs"/>
              </a:rPr>
              <a:t>Recycling</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chemeClr val="bg1"/>
                </a:solidFill>
                <a:effectLst/>
                <a:uLnTx/>
                <a:uFillTx/>
                <a:latin typeface="Calibri"/>
                <a:ea typeface="+mn-ea"/>
                <a:cs typeface="+mn-cs"/>
              </a:rPr>
              <a:t>Efficient</a:t>
            </a:r>
            <a:r>
              <a:rPr kumimoji="0" lang="es-ES" sz="1400" b="1" i="0" u="none" strike="noStrike" kern="0" cap="none" spc="0" normalizeH="0" baseline="0" noProof="0" dirty="0">
                <a:ln>
                  <a:noFill/>
                </a:ln>
                <a:solidFill>
                  <a:schemeClr val="bg1"/>
                </a:solidFill>
                <a:effectLst/>
                <a:uLnTx/>
                <a:uFillTx/>
                <a:latin typeface="Calibri"/>
                <a:ea typeface="+mn-ea"/>
                <a:cs typeface="+mn-cs"/>
              </a:rPr>
              <a:t> use of </a:t>
            </a:r>
            <a:r>
              <a:rPr kumimoji="0" lang="es-ES" sz="1400" b="1" i="0" u="none" strike="noStrike" kern="0" cap="none" spc="0" normalizeH="0" baseline="0" noProof="0" dirty="0" err="1">
                <a:ln>
                  <a:noFill/>
                </a:ln>
                <a:solidFill>
                  <a:schemeClr val="bg1"/>
                </a:solidFill>
                <a:effectLst/>
                <a:uLnTx/>
                <a:uFillTx/>
                <a:latin typeface="Calibri"/>
                <a:ea typeface="+mn-ea"/>
                <a:cs typeface="+mn-cs"/>
              </a:rPr>
              <a:t>ressources</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i="0" u="none" strike="noStrike" kern="0" cap="none" spc="0" normalizeH="0" baseline="0" noProof="0" dirty="0">
              <a:ln>
                <a:noFill/>
              </a:ln>
              <a:solidFill>
                <a:schemeClr val="bg1"/>
              </a:solidFill>
              <a:effectLst/>
              <a:uLnTx/>
              <a:uFillTx/>
              <a:latin typeface="Calibri"/>
              <a:ea typeface="+mn-ea"/>
              <a:cs typeface="+mn-cs"/>
            </a:endParaRPr>
          </a:p>
        </p:txBody>
      </p:sp>
      <p:sp>
        <p:nvSpPr>
          <p:cNvPr id="21" name="Rectángulo 20"/>
          <p:cNvSpPr/>
          <p:nvPr/>
        </p:nvSpPr>
        <p:spPr>
          <a:xfrm>
            <a:off x="7265306" y="2774307"/>
            <a:ext cx="1438274" cy="1652587"/>
          </a:xfrm>
          <a:prstGeom prst="rect">
            <a:avLst/>
          </a:prstGeom>
          <a:solidFill>
            <a:srgbClr val="71B4EB"/>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5B9BD5">
                  <a:lumMod val="50000"/>
                </a:srgbClr>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chemeClr val="bg1"/>
                </a:solidFill>
                <a:effectLst/>
                <a:uLnTx/>
                <a:uFillTx/>
                <a:latin typeface="Calibri"/>
                <a:ea typeface="+mn-ea"/>
                <a:cs typeface="+mn-cs"/>
              </a:rPr>
              <a:t>Automation</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schemeClr val="bg1"/>
                </a:solidFill>
                <a:effectLst/>
                <a:uLnTx/>
                <a:uFillTx/>
                <a:latin typeface="Calibri"/>
                <a:ea typeface="+mn-ea"/>
                <a:cs typeface="+mn-cs"/>
              </a:rPr>
              <a:t>Robotics</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1"/>
                </a:solidFill>
                <a:effectLst/>
                <a:uLnTx/>
                <a:uFillTx/>
                <a:latin typeface="Calibri"/>
                <a:ea typeface="+mn-ea"/>
                <a:cs typeface="+mn-cs"/>
              </a:rPr>
              <a:t>Big Data &amp; Data </a:t>
            </a:r>
            <a:r>
              <a:rPr kumimoji="0" lang="es-ES" sz="1400" b="1" i="0" u="none" strike="noStrike" kern="0" cap="none" spc="0" normalizeH="0" baseline="0" noProof="0" dirty="0" err="1">
                <a:ln>
                  <a:noFill/>
                </a:ln>
                <a:solidFill>
                  <a:schemeClr val="bg1"/>
                </a:solidFill>
                <a:effectLst/>
                <a:uLnTx/>
                <a:uFillTx/>
                <a:latin typeface="Calibri"/>
                <a:ea typeface="+mn-ea"/>
                <a:cs typeface="+mn-cs"/>
              </a:rPr>
              <a:t>Analytics</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1"/>
                </a:solidFill>
                <a:effectLst/>
                <a:uLnTx/>
                <a:uFillTx/>
                <a:latin typeface="Calibri"/>
                <a:ea typeface="+mn-ea"/>
                <a:cs typeface="+mn-cs"/>
              </a:rPr>
              <a:t>Cloud </a:t>
            </a:r>
            <a:r>
              <a:rPr kumimoji="0" lang="es-ES" sz="1400" b="1" i="0" u="none" strike="noStrike" kern="0" cap="none" spc="0" normalizeH="0" baseline="0" noProof="0" dirty="0" err="1">
                <a:ln>
                  <a:noFill/>
                </a:ln>
                <a:solidFill>
                  <a:schemeClr val="bg1"/>
                </a:solidFill>
                <a:effectLst/>
                <a:uLnTx/>
                <a:uFillTx/>
                <a:latin typeface="Calibri"/>
                <a:ea typeface="+mn-ea"/>
                <a:cs typeface="+mn-cs"/>
              </a:rPr>
              <a:t>computing</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1"/>
                </a:solidFill>
                <a:effectLst/>
                <a:uLnTx/>
                <a:uFillTx/>
                <a:latin typeface="Calibri"/>
                <a:ea typeface="+mn-ea"/>
                <a:cs typeface="+mn-cs"/>
              </a:rPr>
              <a:t>3D </a:t>
            </a:r>
            <a:r>
              <a:rPr kumimoji="0" lang="es-ES" sz="1400" b="1" i="0" u="none" strike="noStrike" kern="0" cap="none" spc="0" normalizeH="0" baseline="0" noProof="0" dirty="0" err="1">
                <a:ln>
                  <a:noFill/>
                </a:ln>
                <a:solidFill>
                  <a:schemeClr val="bg1"/>
                </a:solidFill>
                <a:effectLst/>
                <a:uLnTx/>
                <a:uFillTx/>
                <a:latin typeface="Calibri"/>
                <a:ea typeface="+mn-ea"/>
                <a:cs typeface="+mn-cs"/>
              </a:rPr>
              <a:t>Printing</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1"/>
                </a:solidFill>
                <a:effectLst/>
                <a:uLnTx/>
                <a:uFillTx/>
                <a:latin typeface="Calibri"/>
                <a:ea typeface="+mn-ea"/>
                <a:cs typeface="+mn-cs"/>
              </a:rPr>
              <a:t>Internet of </a:t>
            </a:r>
            <a:r>
              <a:rPr kumimoji="0" lang="es-ES" sz="1400" b="1" i="0" u="none" strike="noStrike" kern="0" cap="none" spc="0" normalizeH="0" baseline="0" noProof="0" dirty="0" err="1">
                <a:ln>
                  <a:noFill/>
                </a:ln>
                <a:solidFill>
                  <a:schemeClr val="bg1"/>
                </a:solidFill>
                <a:effectLst/>
                <a:uLnTx/>
                <a:uFillTx/>
                <a:latin typeface="Calibri"/>
                <a:ea typeface="+mn-ea"/>
                <a:cs typeface="+mn-cs"/>
              </a:rPr>
              <a:t>Things</a:t>
            </a:r>
            <a:endParaRPr kumimoji="0" lang="es-ES" sz="1400" b="1" i="0" u="none" strike="noStrike" kern="0" cap="none" spc="0" normalizeH="0" baseline="0" noProof="0" dirty="0">
              <a:ln>
                <a:noFill/>
              </a:ln>
              <a:solidFill>
                <a:schemeClr val="bg1"/>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chemeClr val="bg1"/>
              </a:solidFill>
              <a:effectLst/>
              <a:uLnTx/>
              <a:uFillTx/>
              <a:latin typeface="Calibri"/>
              <a:ea typeface="+mn-ea"/>
              <a:cs typeface="+mn-cs"/>
            </a:endParaRPr>
          </a:p>
        </p:txBody>
      </p:sp>
      <p:sp>
        <p:nvSpPr>
          <p:cNvPr id="22" name="CuadroTexto 36"/>
          <p:cNvSpPr txBox="1">
            <a:spLocks noChangeArrowheads="1"/>
          </p:cNvSpPr>
          <p:nvPr/>
        </p:nvSpPr>
        <p:spPr bwMode="auto">
          <a:xfrm>
            <a:off x="7124700" y="1887400"/>
            <a:ext cx="336799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s-ES" altLang="es-ES" sz="2000" b="1" dirty="0" smtClean="0">
                <a:solidFill>
                  <a:srgbClr val="1B75BC"/>
                </a:solidFill>
                <a:latin typeface="Calibri" panose="020F0502020204030204" pitchFamily="34" charset="0"/>
              </a:rPr>
              <a:t>SKILL GAPS </a:t>
            </a:r>
            <a:r>
              <a:rPr lang="es-ES" altLang="es-ES" sz="2000" b="1" dirty="0" err="1" smtClean="0">
                <a:solidFill>
                  <a:srgbClr val="1B75BC"/>
                </a:solidFill>
                <a:latin typeface="Calibri" panose="020F0502020204030204" pitchFamily="34" charset="0"/>
              </a:rPr>
              <a:t>on</a:t>
            </a:r>
            <a:r>
              <a:rPr lang="es-ES" altLang="es-ES" sz="2000" b="1" dirty="0" smtClean="0">
                <a:solidFill>
                  <a:srgbClr val="1B75BC"/>
                </a:solidFill>
                <a:latin typeface="Calibri" panose="020F0502020204030204" pitchFamily="34" charset="0"/>
              </a:rPr>
              <a:t> </a:t>
            </a:r>
            <a:r>
              <a:rPr lang="es-ES" altLang="es-ES" sz="2000" b="1" dirty="0" err="1" smtClean="0">
                <a:solidFill>
                  <a:srgbClr val="1B75BC"/>
                </a:solidFill>
                <a:latin typeface="Calibri" panose="020F0502020204030204" pitchFamily="34" charset="0"/>
              </a:rPr>
              <a:t>the</a:t>
            </a:r>
            <a:r>
              <a:rPr lang="es-ES" altLang="es-ES" sz="2000" b="1" dirty="0" smtClean="0">
                <a:solidFill>
                  <a:srgbClr val="1B75BC"/>
                </a:solidFill>
                <a:latin typeface="Calibri" panose="020F0502020204030204" pitchFamily="34" charset="0"/>
              </a:rPr>
              <a:t> </a:t>
            </a:r>
            <a:r>
              <a:rPr lang="es-ES" altLang="es-ES" sz="2000" b="1" dirty="0" err="1" smtClean="0">
                <a:solidFill>
                  <a:srgbClr val="1B75BC"/>
                </a:solidFill>
                <a:latin typeface="Calibri" panose="020F0502020204030204" pitchFamily="34" charset="0"/>
              </a:rPr>
              <a:t>managerial</a:t>
            </a:r>
            <a:r>
              <a:rPr lang="es-ES" altLang="es-ES" sz="2000" b="1" dirty="0" smtClean="0">
                <a:solidFill>
                  <a:srgbClr val="1B75BC"/>
                </a:solidFill>
                <a:latin typeface="Calibri" panose="020F0502020204030204" pitchFamily="34" charset="0"/>
              </a:rPr>
              <a:t> and </a:t>
            </a:r>
            <a:r>
              <a:rPr lang="es-ES" altLang="es-ES" sz="2000" b="1" dirty="0" err="1" smtClean="0">
                <a:solidFill>
                  <a:srgbClr val="1B75BC"/>
                </a:solidFill>
                <a:latin typeface="Calibri" panose="020F0502020204030204" pitchFamily="34" charset="0"/>
              </a:rPr>
              <a:t>operational</a:t>
            </a:r>
            <a:r>
              <a:rPr lang="es-ES" altLang="es-ES" sz="2000" b="1" dirty="0" smtClean="0">
                <a:solidFill>
                  <a:srgbClr val="1B75BC"/>
                </a:solidFill>
                <a:latin typeface="Calibri" panose="020F0502020204030204" pitchFamily="34" charset="0"/>
              </a:rPr>
              <a:t> </a:t>
            </a:r>
            <a:r>
              <a:rPr lang="es-ES" altLang="es-ES" sz="2000" b="1" dirty="0" err="1" smtClean="0">
                <a:solidFill>
                  <a:srgbClr val="1B75BC"/>
                </a:solidFill>
                <a:latin typeface="Calibri" panose="020F0502020204030204" pitchFamily="34" charset="0"/>
              </a:rPr>
              <a:t>levels</a:t>
            </a:r>
            <a:endParaRPr lang="es-ES" altLang="es-ES" sz="2000" b="1" dirty="0" smtClean="0">
              <a:solidFill>
                <a:srgbClr val="1B75BC"/>
              </a:solidFill>
              <a:latin typeface="Calibri" panose="020F0502020204030204" pitchFamily="34" charset="0"/>
            </a:endParaRPr>
          </a:p>
        </p:txBody>
      </p:sp>
      <p:sp>
        <p:nvSpPr>
          <p:cNvPr id="23" name="Rectángulo 22"/>
          <p:cNvSpPr/>
          <p:nvPr/>
        </p:nvSpPr>
        <p:spPr>
          <a:xfrm>
            <a:off x="1961500" y="5602345"/>
            <a:ext cx="4232275" cy="504825"/>
          </a:xfrm>
          <a:prstGeom prst="rect">
            <a:avLst/>
          </a:prstGeom>
          <a:solidFill>
            <a:srgbClr val="EE2E5F"/>
          </a:solidFill>
          <a:ln w="12700" cap="flat" cmpd="sng" algn="ctr">
            <a:solidFill>
              <a:srgbClr val="5B9BD5">
                <a:shade val="50000"/>
              </a:srgbClr>
            </a:solidFill>
            <a:prstDash val="solid"/>
            <a:miter lim="800000"/>
          </a:ln>
          <a:effectLst/>
        </p:spPr>
        <p:txBody>
          <a:bodyPr/>
          <a:lstStyle/>
          <a:p>
            <a:pPr marL="0" marR="0" lvl="0" indent="0" algn="ctr" defTabSz="914400" eaLnBrk="1" fontAlgn="base" latinLnBrk="0" hangingPunct="1">
              <a:lnSpc>
                <a:spcPct val="107000"/>
              </a:lnSpc>
              <a:spcBef>
                <a:spcPct val="0"/>
              </a:spcBef>
              <a:spcAft>
                <a:spcPts val="800"/>
              </a:spcAft>
              <a:buClrTx/>
              <a:buSzTx/>
              <a:buFontTx/>
              <a:buNone/>
              <a:tabLst/>
              <a:defRPr/>
            </a:pPr>
            <a:r>
              <a:rPr kumimoji="0" lang="en-US" altLang="es-ES" sz="2000" b="1" i="0" u="none" strike="noStrike" kern="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rPr>
              <a:t>VET Standards &amp; Governance</a:t>
            </a:r>
            <a:endParaRPr kumimoji="0" lang="es-ES" altLang="es-ES" sz="2000" b="0" i="0" u="none" strike="noStrike" kern="0" cap="none" spc="0" normalizeH="0" baseline="0" noProof="0" dirty="0">
              <a:ln>
                <a:noFill/>
              </a:ln>
              <a:solidFill>
                <a:schemeClr val="bg1"/>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Rectángulo 23"/>
          <p:cNvSpPr/>
          <p:nvPr/>
        </p:nvSpPr>
        <p:spPr>
          <a:xfrm>
            <a:off x="1685582" y="3509625"/>
            <a:ext cx="4840287" cy="346075"/>
          </a:xfrm>
          <a:prstGeom prst="rect">
            <a:avLst/>
          </a:prstGeom>
          <a:solidFill>
            <a:srgbClr val="71B4EB"/>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err="1">
                <a:ln>
                  <a:noFill/>
                </a:ln>
                <a:solidFill>
                  <a:schemeClr val="bg1"/>
                </a:solidFill>
                <a:effectLst/>
                <a:uLnTx/>
                <a:uFillTx/>
                <a:latin typeface="Calibri"/>
                <a:ea typeface="+mn-ea"/>
                <a:cs typeface="+mn-cs"/>
              </a:rPr>
              <a:t>Gender</a:t>
            </a:r>
            <a:r>
              <a:rPr kumimoji="0" lang="es-ES" sz="2000" b="1" i="0" u="none" strike="noStrike" kern="0" cap="none" spc="0" normalizeH="0" baseline="0" noProof="0" dirty="0">
                <a:ln>
                  <a:noFill/>
                </a:ln>
                <a:solidFill>
                  <a:schemeClr val="bg1"/>
                </a:solidFill>
                <a:effectLst/>
                <a:uLnTx/>
                <a:uFillTx/>
                <a:latin typeface="Calibri"/>
                <a:ea typeface="+mn-ea"/>
                <a:cs typeface="+mn-cs"/>
              </a:rPr>
              <a:t> Balance</a:t>
            </a:r>
          </a:p>
        </p:txBody>
      </p:sp>
    </p:spTree>
    <p:extLst>
      <p:ext uri="{BB962C8B-B14F-4D97-AF65-F5344CB8AC3E}">
        <p14:creationId xmlns:p14="http://schemas.microsoft.com/office/powerpoint/2010/main" xmlns="" val="1428423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p:cNvSpPr/>
          <p:nvPr/>
        </p:nvSpPr>
        <p:spPr>
          <a:xfrm>
            <a:off x="162467" y="544952"/>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400" b="1" strike="noStrike" spc="-1" dirty="0" err="1" smtClean="0">
                <a:solidFill>
                  <a:srgbClr val="1B75BC"/>
                </a:solidFill>
                <a:uFill>
                  <a:solidFill>
                    <a:srgbClr val="FFFFFF"/>
                  </a:solidFill>
                </a:uFill>
                <a:latin typeface="Calibri"/>
              </a:rPr>
              <a:t>Expected</a:t>
            </a:r>
            <a:r>
              <a:rPr lang="es-ES" sz="4400" b="1" strike="noStrike" spc="-1" dirty="0" smtClean="0">
                <a:solidFill>
                  <a:srgbClr val="1B75BC"/>
                </a:solidFill>
                <a:uFill>
                  <a:solidFill>
                    <a:srgbClr val="FFFFFF"/>
                  </a:solidFill>
                </a:uFill>
                <a:latin typeface="Calibri"/>
              </a:rPr>
              <a:t> </a:t>
            </a:r>
            <a:r>
              <a:rPr lang="es-ES" sz="4400" b="1" strike="noStrike" spc="-1" dirty="0" err="1" smtClean="0">
                <a:solidFill>
                  <a:srgbClr val="1B75BC"/>
                </a:solidFill>
                <a:uFill>
                  <a:solidFill>
                    <a:srgbClr val="FFFFFF"/>
                  </a:solidFill>
                </a:uFill>
                <a:latin typeface="Calibri"/>
              </a:rPr>
              <a:t>results</a:t>
            </a:r>
            <a:endParaRPr lang="es-ES" sz="4400" b="0" strike="noStrike" spc="-1" dirty="0">
              <a:solidFill>
                <a:srgbClr val="000000"/>
              </a:solidFill>
              <a:uFill>
                <a:solidFill>
                  <a:srgbClr val="FFFFFF"/>
                </a:solidFill>
              </a:uFill>
              <a:latin typeface="Arial"/>
            </a:endParaRPr>
          </a:p>
        </p:txBody>
      </p:sp>
      <p:sp>
        <p:nvSpPr>
          <p:cNvPr id="8" name="Rectángulo 7"/>
          <p:cNvSpPr/>
          <p:nvPr/>
        </p:nvSpPr>
        <p:spPr>
          <a:xfrm>
            <a:off x="413781" y="1341120"/>
            <a:ext cx="11449035" cy="4486656"/>
          </a:xfrm>
          <a:prstGeom prst="rect">
            <a:avLst/>
          </a:prstGeom>
          <a:noFill/>
          <a:ln w="38100">
            <a:solidFill>
              <a:srgbClr val="1B75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1400" dirty="0">
              <a:solidFill>
                <a:schemeClr val="bg1">
                  <a:lumMod val="50000"/>
                </a:schemeClr>
              </a:solidFill>
              <a:latin typeface="Calibri" panose="020F0502020204030204" pitchFamily="34" charset="0"/>
            </a:endParaRPr>
          </a:p>
        </p:txBody>
      </p:sp>
      <p:sp>
        <p:nvSpPr>
          <p:cNvPr id="2" name="Rectángulo 1"/>
          <p:cNvSpPr/>
          <p:nvPr/>
        </p:nvSpPr>
        <p:spPr>
          <a:xfrm>
            <a:off x="816864" y="1444274"/>
            <a:ext cx="10655808" cy="4237570"/>
          </a:xfrm>
          <a:prstGeom prst="rect">
            <a:avLst/>
          </a:prstGeom>
        </p:spPr>
        <p:txBody>
          <a:bodyPr wrap="square">
            <a:spAutoFit/>
          </a:bodyPr>
          <a:lstStyle/>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Development of a long term Strategy and Action Plan to tackle the current and future skills shortages</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Establishment and involvement of a Europe-wide network of projects, initiatives, organisations and experts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Identification of future skills and competence needs and the development of corresponding training and curricula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Greater alignment of industry needs and occupational profiles with training and curricula</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Validation of training and education pathways for effectively increasing employability and career opportunities</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Successful completion of 11 Pilot Experiences and identification of recommendations for the long-term strategy</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Targeted industries better equipped to respond to challenges posed by digital, data and green technologies, through access to a more qualified labour force</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Greater resilience in the maritime job market and the safeguarding of stable employment in the shipbuilding and offshore renewable energy sectors</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A more competitive European maritime industry with increased attractiveness of maritime careers for graduates and early-career skilled workers</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500"/>
              </a:lnSpc>
              <a:spcAft>
                <a:spcPts val="800"/>
              </a:spcAft>
              <a:buClr>
                <a:srgbClr val="EE2E5F"/>
              </a:buClr>
              <a:buFont typeface="Wingdings" panose="05000000000000000000" pitchFamily="2" charset="2"/>
              <a:buChar char="ü"/>
            </a:pPr>
            <a:r>
              <a:rPr lang="en-GB" sz="1700" dirty="0">
                <a:latin typeface="Calibri" panose="020F0502020204030204" pitchFamily="34" charset="0"/>
                <a:ea typeface="Calibri" panose="020F0502020204030204" pitchFamily="34" charset="0"/>
                <a:cs typeface="Times New Roman" panose="02020603050405020304" pitchFamily="18" charset="0"/>
              </a:rPr>
              <a:t>Transfer and exploitation of knowledge in support of Blue Growth</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997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4"/>
          <p:cNvSpPr/>
          <p:nvPr/>
        </p:nvSpPr>
        <p:spPr>
          <a:xfrm>
            <a:off x="143806" y="246373"/>
            <a:ext cx="8842062"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es-ES" sz="4400" b="1" spc="-1" dirty="0" smtClean="0">
                <a:solidFill>
                  <a:srgbClr val="1B75BC"/>
                </a:solidFill>
                <a:uFill>
                  <a:solidFill>
                    <a:srgbClr val="FFFFFF"/>
                  </a:solidFill>
                </a:uFill>
                <a:latin typeface="Calibri"/>
              </a:rPr>
              <a:t>MATES in </a:t>
            </a:r>
            <a:r>
              <a:rPr lang="es-ES" sz="4400" b="1" spc="-1" dirty="0" err="1" smtClean="0">
                <a:solidFill>
                  <a:srgbClr val="1B75BC"/>
                </a:solidFill>
                <a:uFill>
                  <a:solidFill>
                    <a:srgbClr val="FFFFFF"/>
                  </a:solidFill>
                </a:uFill>
                <a:latin typeface="Calibri"/>
              </a:rPr>
              <a:t>Açores</a:t>
            </a:r>
            <a:endParaRPr lang="es-ES" sz="4400" b="0" strike="noStrike" spc="-1" dirty="0">
              <a:solidFill>
                <a:srgbClr val="000000"/>
              </a:solidFill>
              <a:uFill>
                <a:solidFill>
                  <a:srgbClr val="FFFFFF"/>
                </a:solidFill>
              </a:uFill>
              <a:latin typeface="Arial"/>
            </a:endParaRPr>
          </a:p>
        </p:txBody>
      </p:sp>
      <p:sp>
        <p:nvSpPr>
          <p:cNvPr id="3" name="Rectángulo 2"/>
          <p:cNvSpPr/>
          <p:nvPr/>
        </p:nvSpPr>
        <p:spPr>
          <a:xfrm>
            <a:off x="462455" y="1924773"/>
            <a:ext cx="11729545" cy="3139321"/>
          </a:xfrm>
          <a:prstGeom prst="rect">
            <a:avLst/>
          </a:prstGeom>
        </p:spPr>
        <p:txBody>
          <a:bodyPr wrap="square">
            <a:spAutoFit/>
          </a:bodyPr>
          <a:lstStyle/>
          <a:p>
            <a:r>
              <a:rPr lang="en-US" dirty="0"/>
              <a:t>The </a:t>
            </a:r>
            <a:r>
              <a:rPr lang="en-US" b="1" dirty="0"/>
              <a:t>Regional Fund for Science and Technology (FRCT) </a:t>
            </a:r>
            <a:r>
              <a:rPr lang="en-US" dirty="0"/>
              <a:t>is a Research Funding Agency of the Regional Government of the Azores and </a:t>
            </a:r>
            <a:r>
              <a:rPr lang="en-US" dirty="0" smtClean="0"/>
              <a:t>tutored by the Regional Secretariat of the Sea, Science and Technology.</a:t>
            </a:r>
          </a:p>
          <a:p>
            <a:endParaRPr lang="en-US" dirty="0"/>
          </a:p>
          <a:p>
            <a:r>
              <a:rPr lang="en-US" dirty="0" smtClean="0"/>
              <a:t>FRCT  connects the </a:t>
            </a:r>
            <a:r>
              <a:rPr lang="en-US" dirty="0"/>
              <a:t>SCTA entities </a:t>
            </a:r>
            <a:r>
              <a:rPr lang="en-US" dirty="0" smtClean="0"/>
              <a:t>and promotes </a:t>
            </a:r>
            <a:r>
              <a:rPr lang="en-US" dirty="0"/>
              <a:t>research and innovation developed in the Region.</a:t>
            </a:r>
          </a:p>
          <a:p>
            <a:endParaRPr lang="en-US" dirty="0" smtClean="0"/>
          </a:p>
          <a:p>
            <a:endParaRPr lang="en-US" dirty="0"/>
          </a:p>
          <a:p>
            <a:r>
              <a:rPr lang="en-US" dirty="0" smtClean="0"/>
              <a:t>Among the action Areas of RCT: </a:t>
            </a:r>
            <a:endParaRPr lang="en-US" dirty="0"/>
          </a:p>
          <a:p>
            <a:pPr marL="742950" lvl="1" indent="-285750">
              <a:buFont typeface="Wingdings" panose="05000000000000000000" pitchFamily="2" charset="2"/>
              <a:buChar char="§"/>
            </a:pPr>
            <a:r>
              <a:rPr lang="en-US" dirty="0" smtClean="0"/>
              <a:t>Support </a:t>
            </a:r>
            <a:r>
              <a:rPr lang="en-US" dirty="0"/>
              <a:t>for </a:t>
            </a:r>
            <a:r>
              <a:rPr lang="en-US" b="1" dirty="0"/>
              <a:t>advanced training</a:t>
            </a:r>
            <a:r>
              <a:rPr lang="en-US" dirty="0"/>
              <a:t>, through the attribution of different types of research grants;</a:t>
            </a:r>
          </a:p>
          <a:p>
            <a:pPr marL="742950" lvl="1" indent="-285750">
              <a:buFont typeface="Wingdings" panose="05000000000000000000" pitchFamily="2" charset="2"/>
              <a:buChar char="§"/>
            </a:pPr>
            <a:r>
              <a:rPr lang="en-US" dirty="0" smtClean="0"/>
              <a:t>Financing </a:t>
            </a:r>
            <a:r>
              <a:rPr lang="en-US" dirty="0"/>
              <a:t>and/or participating in </a:t>
            </a:r>
            <a:r>
              <a:rPr lang="en-US" b="1" dirty="0"/>
              <a:t>international events</a:t>
            </a:r>
            <a:r>
              <a:rPr lang="en-US" dirty="0"/>
              <a:t> relevant to the scientific community;</a:t>
            </a:r>
          </a:p>
          <a:p>
            <a:pPr marL="742950" lvl="1" indent="-285750">
              <a:buFont typeface="Wingdings" panose="05000000000000000000" pitchFamily="2" charset="2"/>
              <a:buChar char="§"/>
            </a:pPr>
            <a:r>
              <a:rPr lang="en-US" dirty="0" smtClean="0"/>
              <a:t>Participation </a:t>
            </a:r>
            <a:r>
              <a:rPr lang="en-US" dirty="0"/>
              <a:t>in </a:t>
            </a:r>
            <a:r>
              <a:rPr lang="en-US" b="1" dirty="0"/>
              <a:t>regional, national and international </a:t>
            </a:r>
            <a:r>
              <a:rPr lang="en-US" b="1" dirty="0" smtClean="0"/>
              <a:t>projects</a:t>
            </a:r>
            <a:endParaRPr lang="en-US" dirty="0"/>
          </a:p>
          <a:p>
            <a:pPr marL="742950" lvl="1" indent="-285750">
              <a:buFont typeface="Wingdings" panose="05000000000000000000" pitchFamily="2" charset="2"/>
              <a:buChar char="§"/>
            </a:pPr>
            <a:r>
              <a:rPr lang="en-US" dirty="0" smtClean="0"/>
              <a:t>Supporting </a:t>
            </a:r>
            <a:r>
              <a:rPr lang="en-US" dirty="0"/>
              <a:t>the participation of other regional entities, </a:t>
            </a:r>
            <a:r>
              <a:rPr lang="en-US" dirty="0" smtClean="0"/>
              <a:t>SCTA </a:t>
            </a:r>
            <a:r>
              <a:rPr lang="en-US" dirty="0"/>
              <a:t>in external funding </a:t>
            </a:r>
            <a:r>
              <a:rPr lang="en-US" dirty="0" err="1" smtClean="0"/>
              <a:t>programmes</a:t>
            </a:r>
            <a:endParaRPr lang="en-US" dirty="0"/>
          </a:p>
        </p:txBody>
      </p:sp>
    </p:spTree>
    <p:extLst>
      <p:ext uri="{BB962C8B-B14F-4D97-AF65-F5344CB8AC3E}">
        <p14:creationId xmlns:p14="http://schemas.microsoft.com/office/powerpoint/2010/main" xmlns="" val="336087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TotalTime>
  <Words>2024</Words>
  <Application>Microsoft Office PowerPoint</Application>
  <PresentationFormat>Personalizado</PresentationFormat>
  <Paragraphs>237</Paragraphs>
  <Slides>11</Slides>
  <Notes>10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williams</dc:creator>
  <cp:lastModifiedBy>rfernandez</cp:lastModifiedBy>
  <cp:revision>62</cp:revision>
  <dcterms:created xsi:type="dcterms:W3CDTF">2017-11-27T16:34:36Z</dcterms:created>
  <dcterms:modified xsi:type="dcterms:W3CDTF">2018-06-18T22:09:42Z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15.0037</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